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 id="332" r:id="rId81"/>
    <p:sldId id="333" r:id="rId82"/>
    <p:sldId id="334" r:id="rId83"/>
    <p:sldId id="335" r:id="rId84"/>
    <p:sldId id="336" r:id="rId85"/>
    <p:sldId id="337" r:id="rId86"/>
    <p:sldId id="338" r:id="rId87"/>
    <p:sldId id="339" r:id="rId88"/>
    <p:sldId id="340" r:id="rId89"/>
    <p:sldId id="341" r:id="rId90"/>
    <p:sldId id="342" r:id="rId91"/>
    <p:sldId id="343" r:id="rId92"/>
    <p:sldId id="344" r:id="rId93"/>
    <p:sldId id="345" r:id="rId94"/>
    <p:sldId id="346" r:id="rId95"/>
    <p:sldId id="347" r:id="rId96"/>
    <p:sldId id="348" r:id="rId97"/>
    <p:sldId id="349" r:id="rId98"/>
    <p:sldId id="350" r:id="rId99"/>
    <p:sldId id="351" r:id="rId100"/>
    <p:sldId id="352" r:id="rId101"/>
    <p:sldId id="353" r:id="rId102"/>
    <p:sldId id="354" r:id="rId103"/>
    <p:sldId id="355" r:id="rId104"/>
    <p:sldId id="356" r:id="rId105"/>
    <p:sldId id="357" r:id="rId106"/>
    <p:sldId id="358" r:id="rId107"/>
    <p:sldId id="359" r:id="rId108"/>
    <p:sldId id="360" r:id="rId109"/>
    <p:sldId id="361" r:id="rId110"/>
    <p:sldId id="362" r:id="rId111"/>
    <p:sldId id="363" r:id="rId112"/>
    <p:sldId id="364" r:id="rId113"/>
    <p:sldId id="365" r:id="rId114"/>
    <p:sldId id="366" r:id="rId115"/>
    <p:sldId id="367" r:id="rId116"/>
    <p:sldId id="368" r:id="rId117"/>
    <p:sldId id="369" r:id="rId118"/>
    <p:sldId id="370" r:id="rId119"/>
    <p:sldId id="371" r:id="rId120"/>
    <p:sldId id="372" r:id="rId121"/>
    <p:sldId id="373" r:id="rId122"/>
    <p:sldId id="374" r:id="rId123"/>
    <p:sldId id="375" r:id="rId124"/>
    <p:sldId id="376" r:id="rId125"/>
    <p:sldId id="377" r:id="rId126"/>
    <p:sldId id="378" r:id="rId127"/>
    <p:sldId id="379" r:id="rId128"/>
    <p:sldId id="380" r:id="rId129"/>
    <p:sldId id="381" r:id="rId130"/>
    <p:sldId id="382" r:id="rId131"/>
    <p:sldId id="383" r:id="rId132"/>
    <p:sldId id="384" r:id="rId133"/>
    <p:sldId id="385" r:id="rId134"/>
    <p:sldId id="386" r:id="rId135"/>
    <p:sldId id="387" r:id="rId136"/>
    <p:sldId id="388" r:id="rId137"/>
    <p:sldId id="389" r:id="rId138"/>
    <p:sldId id="390" r:id="rId139"/>
    <p:sldId id="391" r:id="rId140"/>
    <p:sldId id="392" r:id="rId141"/>
    <p:sldId id="393" r:id="rId142"/>
    <p:sldId id="394" r:id="rId143"/>
    <p:sldId id="395" r:id="rId144"/>
    <p:sldId id="396" r:id="rId145"/>
    <p:sldId id="397" r:id="rId146"/>
    <p:sldId id="398" r:id="rId147"/>
    <p:sldId id="399" r:id="rId148"/>
    <p:sldId id="400" r:id="rId149"/>
    <p:sldId id="401" r:id="rId150"/>
    <p:sldId id="402" r:id="rId151"/>
    <p:sldId id="403" r:id="rId152"/>
    <p:sldId id="404" r:id="rId153"/>
    <p:sldId id="405" r:id="rId154"/>
    <p:sldId id="406" r:id="rId155"/>
    <p:sldId id="407" r:id="rId156"/>
    <p:sldId id="408" r:id="rId157"/>
    <p:sldId id="409" r:id="rId158"/>
    <p:sldId id="410" r:id="rId159"/>
    <p:sldId id="411" r:id="rId160"/>
    <p:sldId id="412" r:id="rId161"/>
    <p:sldId id="413" r:id="rId162"/>
    <p:sldId id="414" r:id="rId163"/>
    <p:sldId id="415" r:id="rId164"/>
    <p:sldId id="416" r:id="rId165"/>
    <p:sldId id="417" r:id="rId166"/>
  </p:sldIdLst>
  <p:sldSz cx="18288000" cy="10287000"/>
  <p:notesSz cx="6858000" cy="9144000"/>
  <p:embeddedFontLst>
    <p:embeddedFont>
      <p:font typeface="Aloja" panose="020B0604020202020204" charset="0"/>
      <p:regular r:id="rId167"/>
    </p:embeddedFont>
    <p:embeddedFont>
      <p:font typeface="Bobby Jones Condensed Soft" panose="020B0604020202020204" charset="0"/>
      <p:regular r:id="rId168"/>
    </p:embeddedFont>
    <p:embeddedFont>
      <p:font typeface="Open Sans" panose="020B0606030504020204" pitchFamily="34" charset="0"/>
      <p:regular r:id="rId169"/>
      <p:bold r:id="rId170"/>
      <p:italic r:id="rId171"/>
      <p:boldItalic r:id="rId172"/>
    </p:embeddedFont>
    <p:embeddedFont>
      <p:font typeface="Open Sans Bold" panose="020B0806030504020204" pitchFamily="34" charset="0"/>
      <p:regular r:id="rId173"/>
      <p:bold r:id="rId174"/>
    </p:embeddedFont>
    <p:embeddedFont>
      <p:font typeface="Open Sans Bold Italics" panose="020B0604020202020204" charset="0"/>
      <p:regular r:id="rId175"/>
    </p:embeddedFont>
    <p:embeddedFont>
      <p:font typeface="Open Sans Italics" panose="020B0604020202020204" charset="0"/>
      <p:regular r:id="rId176"/>
    </p:embeddedFont>
    <p:embeddedFont>
      <p:font typeface="Roboto Condensed" panose="02000000000000000000" pitchFamily="2" charset="0"/>
      <p:regular r:id="rId177"/>
      <p:bold r:id="rId178"/>
      <p:italic r:id="rId179"/>
      <p:boldItalic r:id="rId180"/>
    </p:embeddedFont>
    <p:embeddedFont>
      <p:font typeface="Roboto Condensed Bold" panose="02000000000000000000" pitchFamily="2" charset="0"/>
      <p:regular r:id="rId181"/>
      <p:bold r:id="rId182"/>
      <p:italic r:id="rId183"/>
      <p:boldItalic r:id="rId184"/>
    </p:embeddedFont>
    <p:embeddedFont>
      <p:font typeface="Roboto Condensed Bold Italics" panose="020B0604020202020204" charset="0"/>
      <p:regular r:id="rId18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6619734-8788-78F1-478D-E7E782B7F337}" v="2" dt="2026-01-30T21:15:55.5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68" d="100"/>
          <a:sy n="68" d="100"/>
        </p:scale>
        <p:origin x="816"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font" Target="fonts/font4.fntdata"/><Relationship Id="rId191" Type="http://schemas.microsoft.com/office/2015/10/relationships/revisionInfo" Target="revisionInfo.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font" Target="fonts/font15.fntdata"/><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font" Target="fonts/font5.fntdata"/><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font" Target="fonts/font16.fntdata"/><Relationship Id="rId6" Type="http://schemas.openxmlformats.org/officeDocument/2006/relationships/slide" Target="slides/slide2.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font" Target="fonts/font6.fntdata"/><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slide" Target="slides/slide137.xml"/><Relationship Id="rId146" Type="http://schemas.openxmlformats.org/officeDocument/2006/relationships/slide" Target="slides/slide142.xml"/><Relationship Id="rId167" Type="http://schemas.openxmlformats.org/officeDocument/2006/relationships/font" Target="fonts/font1.fntdata"/><Relationship Id="rId188"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162" Type="http://schemas.openxmlformats.org/officeDocument/2006/relationships/slide" Target="slides/slide158.xml"/><Relationship Id="rId183" Type="http://schemas.openxmlformats.org/officeDocument/2006/relationships/font" Target="fonts/font17.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font" Target="fonts/font12.fntdata"/><Relationship Id="rId61" Type="http://schemas.openxmlformats.org/officeDocument/2006/relationships/slide" Target="slides/slide57.xml"/><Relationship Id="rId82" Type="http://schemas.openxmlformats.org/officeDocument/2006/relationships/slide" Target="slides/slide78.xml"/><Relationship Id="rId152" Type="http://schemas.openxmlformats.org/officeDocument/2006/relationships/slide" Target="slides/slide148.xml"/><Relationship Id="rId173" Type="http://schemas.openxmlformats.org/officeDocument/2006/relationships/font" Target="fonts/font7.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font" Target="fonts/font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font" Target="fonts/font18.fntdata"/><Relationship Id="rId189" Type="http://schemas.openxmlformats.org/officeDocument/2006/relationships/tableStyles" Target="tableStyle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font" Target="fonts/font8.fntdata"/><Relationship Id="rId179" Type="http://schemas.openxmlformats.org/officeDocument/2006/relationships/font" Target="fonts/font13.fntdata"/><Relationship Id="rId190" Type="http://schemas.microsoft.com/office/2016/11/relationships/changesInfo" Target="changesInfos/changesInfo1.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font" Target="fonts/font3.fntdata"/><Relationship Id="rId185" Type="http://schemas.openxmlformats.org/officeDocument/2006/relationships/font" Target="fonts/font19.fntdata"/><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font" Target="fonts/font14.fntdata"/><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font" Target="fonts/font9.fntdata"/><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presProps" Target="presProps.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font" Target="fonts/font10.fntdata"/><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viewProps" Target="viewProps.xml"/><Relationship Id="rId1" Type="http://schemas.openxmlformats.org/officeDocument/2006/relationships/customXml" Target="../customXml/item1.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font" Target="fonts/font1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by Fayorsey" userId="S::rf2190@icapatcolumbia.onmicrosoft.com::826bae7d-fde4-4b44-8861-f725bec333e1" providerId="AD" clId="Web-{46619734-8788-78F1-478D-E7E782B7F337}"/>
    <pc:docChg chg="modSld">
      <pc:chgData name="Ruby Fayorsey" userId="S::rf2190@icapatcolumbia.onmicrosoft.com::826bae7d-fde4-4b44-8861-f725bec333e1" providerId="AD" clId="Web-{46619734-8788-78F1-478D-E7E782B7F337}" dt="2026-01-30T21:15:55.597" v="1" actId="20577"/>
      <pc:docMkLst>
        <pc:docMk/>
      </pc:docMkLst>
      <pc:sldChg chg="modSp">
        <pc:chgData name="Ruby Fayorsey" userId="S::rf2190@icapatcolumbia.onmicrosoft.com::826bae7d-fde4-4b44-8861-f725bec333e1" providerId="AD" clId="Web-{46619734-8788-78F1-478D-E7E782B7F337}" dt="2026-01-30T21:15:55.597" v="1" actId="20577"/>
        <pc:sldMkLst>
          <pc:docMk/>
          <pc:sldMk cId="0" sldId="292"/>
        </pc:sldMkLst>
        <pc:spChg chg="mod">
          <ac:chgData name="Ruby Fayorsey" userId="S::rf2190@icapatcolumbia.onmicrosoft.com::826bae7d-fde4-4b44-8861-f725bec333e1" providerId="AD" clId="Web-{46619734-8788-78F1-478D-E7E782B7F337}" dt="2026-01-30T21:15:55.597" v="1" actId="20577"/>
          <ac:spMkLst>
            <pc:docMk/>
            <pc:sldMk cId="0" sldId="292"/>
            <ac:spMk id="2" creationId="{00000000-0000-0000-0000-000000000000}"/>
          </ac:spMkLst>
        </pc:sp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1/30/2026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1/30/2026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1/30/2026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1/30/2026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1/30/2026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1/30/2026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133.sv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135.svg"/><Relationship Id="rId2" Type="http://schemas.openxmlformats.org/officeDocument/2006/relationships/image" Target="../media/image134.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137.svg"/><Relationship Id="rId2" Type="http://schemas.openxmlformats.org/officeDocument/2006/relationships/image" Target="../media/image136.png"/><Relationship Id="rId1" Type="http://schemas.openxmlformats.org/officeDocument/2006/relationships/slideLayout" Target="../slideLayouts/slideLayout7.xml"/><Relationship Id="rId5" Type="http://schemas.openxmlformats.org/officeDocument/2006/relationships/image" Target="../media/image139.svg"/><Relationship Id="rId4" Type="http://schemas.openxmlformats.org/officeDocument/2006/relationships/image" Target="../media/image138.png"/></Relationships>
</file>

<file path=ppt/slides/_rels/slide103.xml.rels><?xml version="1.0" encoding="UTF-8" standalone="yes"?>
<Relationships xmlns="http://schemas.openxmlformats.org/package/2006/relationships"><Relationship Id="rId3" Type="http://schemas.openxmlformats.org/officeDocument/2006/relationships/image" Target="../media/image141.svg"/><Relationship Id="rId2" Type="http://schemas.openxmlformats.org/officeDocument/2006/relationships/image" Target="../media/image140.png"/><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svg"/><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45.svg"/><Relationship Id="rId2" Type="http://schemas.openxmlformats.org/officeDocument/2006/relationships/image" Target="../media/image144.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08.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47.svg"/></Relationships>
</file>

<file path=ppt/slides/_rels/slide109.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149.svg"/><Relationship Id="rId4" Type="http://schemas.openxmlformats.org/officeDocument/2006/relationships/image" Target="../media/image148.png"/></Relationships>
</file>

<file path=ppt/slides/_rels/slide113.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10.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hyperlink" Target="https://drive.google.com/drive/folders/1I8ME531OjKWqKorFOZUtgwiJfDJT1LaS?usp=drive_link" TargetMode="External"/></Relationships>
</file>

<file path=ppt/slides/_rels/slide117.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7.xml"/><Relationship Id="rId5" Type="http://schemas.openxmlformats.org/officeDocument/2006/relationships/hyperlink" Target="https://drive.google.com/drive/folders/13GV-5huLxFvEL0mFmujgSYD4p_XEiFI3?usp=drive_link" TargetMode="External"/><Relationship Id="rId4" Type="http://schemas.openxmlformats.org/officeDocument/2006/relationships/image" Target="../media/image154.png"/></Relationships>
</file>

<file path=ppt/slides/_rels/slide11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svg"/><Relationship Id="rId5" Type="http://schemas.openxmlformats.org/officeDocument/2006/relationships/image" Target="../media/image19.sv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svg"/></Relationships>
</file>

<file path=ppt/slides/_rels/slide1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58.svg"/><Relationship Id="rId4" Type="http://schemas.openxmlformats.org/officeDocument/2006/relationships/image" Target="../media/image157.png"/></Relationships>
</file>

<file path=ppt/slides/_rels/slide12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60.svg"/><Relationship Id="rId2" Type="http://schemas.openxmlformats.org/officeDocument/2006/relationships/image" Target="../media/image159.png"/><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62.svg"/><Relationship Id="rId2" Type="http://schemas.openxmlformats.org/officeDocument/2006/relationships/image" Target="../media/image161.png"/><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8.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7.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5" Type="http://schemas.openxmlformats.org/officeDocument/2006/relationships/image" Target="../media/image164.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image" Target="../media/image163.png"/></Relationships>
</file>

<file path=ppt/slides/_rels/slide126.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 Id="rId9" Type="http://schemas.openxmlformats.org/officeDocument/2006/relationships/image" Target="../media/image166.svg"/></Relationships>
</file>

<file path=ppt/slides/_rels/slide1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3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3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3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41.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42.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4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48.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68.svg"/></Relationships>
</file>

<file path=ppt/slides/_rels/slide149.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170.svg"/><Relationship Id="rId2" Type="http://schemas.openxmlformats.org/officeDocument/2006/relationships/image" Target="../media/image169.png"/><Relationship Id="rId1" Type="http://schemas.openxmlformats.org/officeDocument/2006/relationships/slideLayout" Target="../slideLayouts/slideLayout7.xml"/></Relationships>
</file>

<file path=ppt/slides/_rels/slide152.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53.xml.rels><?xml version="1.0" encoding="UTF-8" standalone="yes"?>
<Relationships xmlns="http://schemas.openxmlformats.org/package/2006/relationships"><Relationship Id="rId3" Type="http://schemas.openxmlformats.org/officeDocument/2006/relationships/image" Target="../media/image174.svg"/><Relationship Id="rId2" Type="http://schemas.openxmlformats.org/officeDocument/2006/relationships/image" Target="../media/image173.png"/><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155.xml.rels><?xml version="1.0" encoding="UTF-8" standalone="yes"?>
<Relationships xmlns="http://schemas.openxmlformats.org/package/2006/relationships"><Relationship Id="rId3" Type="http://schemas.openxmlformats.org/officeDocument/2006/relationships/image" Target="../media/image172.svg"/><Relationship Id="rId2" Type="http://schemas.openxmlformats.org/officeDocument/2006/relationships/image" Target="../media/image171.pn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hyperlink" Target="https://www.who.int/tools/antiretrovirals-in-pregnancy-research-toolkit/data-harmonization" TargetMode="External"/><Relationship Id="rId2" Type="http://schemas.openxmlformats.org/officeDocument/2006/relationships/hyperlink" Target="https://www.apregistry.com" TargetMode="External"/><Relationship Id="rId1" Type="http://schemas.openxmlformats.org/officeDocument/2006/relationships/slideLayout" Target="../slideLayouts/slideLayout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hyperlink" Target="https://www.who.int/tools/antiretrovirals-in-pregnancy-research-toolkit/surveillance-studies-and-registries" TargetMode="External"/></Relationships>
</file>

<file path=ppt/slides/_rels/slide157.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10.svg"/><Relationship Id="rId7" Type="http://schemas.openxmlformats.org/officeDocument/2006/relationships/image" Target="../media/image53.svg"/><Relationship Id="rId12" Type="http://schemas.openxmlformats.org/officeDocument/2006/relationships/image" Target="../media/image58.png"/><Relationship Id="rId17" Type="http://schemas.openxmlformats.org/officeDocument/2006/relationships/image" Target="../media/image164.svg"/><Relationship Id="rId2" Type="http://schemas.openxmlformats.org/officeDocument/2006/relationships/image" Target="../media/image9.png"/><Relationship Id="rId16" Type="http://schemas.openxmlformats.org/officeDocument/2006/relationships/image" Target="../media/image163.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8.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7.png"/></Relationships>
</file>

<file path=ppt/slides/_rels/slide15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sv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image" Target="../media/image175.png"/><Relationship Id="rId1" Type="http://schemas.openxmlformats.org/officeDocument/2006/relationships/slideLayout" Target="../slideLayouts/slideLayout7.xml"/><Relationship Id="rId4" Type="http://schemas.openxmlformats.org/officeDocument/2006/relationships/hyperlink" Target="https://drive.google.com/drive/folders/13GV-5huLxFvEL0mFmujgSYD4p_XEiFI3?usp=drive_link"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44.svg"/></Relationships>
</file>

<file path=ppt/slides/_rels/slide2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svg"/><Relationship Id="rId7" Type="http://schemas.openxmlformats.org/officeDocument/2006/relationships/image" Target="../media/image23.svg"/><Relationship Id="rId2"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10.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64.svg"/><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6.svg"/><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8.svg"/><Relationship Id="rId3" Type="http://schemas.openxmlformats.org/officeDocument/2006/relationships/image" Target="../media/image51.svg"/><Relationship Id="rId7" Type="http://schemas.openxmlformats.org/officeDocument/2006/relationships/image" Target="../media/image55.svg"/><Relationship Id="rId12" Type="http://schemas.openxmlformats.org/officeDocument/2006/relationships/image" Target="../media/image67.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11" Type="http://schemas.openxmlformats.org/officeDocument/2006/relationships/image" Target="../media/image59.svg"/><Relationship Id="rId5" Type="http://schemas.openxmlformats.org/officeDocument/2006/relationships/image" Target="../media/image53.sv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svg"/><Relationship Id="rId14" Type="http://schemas.openxmlformats.org/officeDocument/2006/relationships/hyperlink" Target="https://www.who.int/publications/i/item/9789240053694" TargetMode="External"/></Relationships>
</file>

<file path=ppt/slides/_rels/slide37.xml.rels><?xml version="1.0" encoding="UTF-8" standalone="yes"?>
<Relationships xmlns="http://schemas.openxmlformats.org/package/2006/relationships"><Relationship Id="rId3" Type="http://schemas.openxmlformats.org/officeDocument/2006/relationships/image" Target="../media/image70.sv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51.svg"/><Relationship Id="rId7" Type="http://schemas.openxmlformats.org/officeDocument/2006/relationships/image" Target="../media/image55.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4.png"/><Relationship Id="rId5" Type="http://schemas.openxmlformats.org/officeDocument/2006/relationships/image" Target="../media/image53.sv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1.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42.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72.png"/><Relationship Id="rId1" Type="http://schemas.openxmlformats.org/officeDocument/2006/relationships/slideLayout" Target="../slideLayouts/slideLayout7.xml"/><Relationship Id="rId5" Type="http://schemas.openxmlformats.org/officeDocument/2006/relationships/image" Target="../media/image75.svg"/><Relationship Id="rId4"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76.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78.png"/></Relationships>
</file>

<file path=ppt/slides/_rels/slide4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81.svg"/><Relationship Id="rId2" Type="http://schemas.openxmlformats.org/officeDocument/2006/relationships/image" Target="../media/image80.png"/><Relationship Id="rId1" Type="http://schemas.openxmlformats.org/officeDocument/2006/relationships/slideLayout" Target="../slideLayouts/slideLayout7.xml"/><Relationship Id="rId5" Type="http://schemas.openxmlformats.org/officeDocument/2006/relationships/image" Target="../media/image83.svg"/><Relationship Id="rId4" Type="http://schemas.openxmlformats.org/officeDocument/2006/relationships/image" Target="../media/image82.png"/></Relationships>
</file>

<file path=ppt/slides/_rels/slide46.xml.rels><?xml version="1.0" encoding="UTF-8" standalone="yes"?>
<Relationships xmlns="http://schemas.openxmlformats.org/package/2006/relationships"><Relationship Id="rId3" Type="http://schemas.openxmlformats.org/officeDocument/2006/relationships/image" Target="../media/image85.svg"/><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87.svg"/><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6.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7.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5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svg"/><Relationship Id="rId3" Type="http://schemas.openxmlformats.org/officeDocument/2006/relationships/image" Target="../media/image10.svg"/><Relationship Id="rId7" Type="http://schemas.openxmlformats.org/officeDocument/2006/relationships/image" Target="../media/image53.svg"/><Relationship Id="rId12" Type="http://schemas.openxmlformats.org/officeDocument/2006/relationships/image" Target="../media/image58.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2.png"/><Relationship Id="rId11" Type="http://schemas.openxmlformats.org/officeDocument/2006/relationships/image" Target="../media/image57.svg"/><Relationship Id="rId5" Type="http://schemas.openxmlformats.org/officeDocument/2006/relationships/image" Target="../media/image51.svg"/><Relationship Id="rId15" Type="http://schemas.openxmlformats.org/officeDocument/2006/relationships/image" Target="../media/image68.sv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svg"/><Relationship Id="rId14" Type="http://schemas.openxmlformats.org/officeDocument/2006/relationships/image" Target="../media/image67.png"/></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10.svg"/><Relationship Id="rId7" Type="http://schemas.openxmlformats.org/officeDocument/2006/relationships/image" Target="../media/image53.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svg"/><Relationship Id="rId4" Type="http://schemas.openxmlformats.org/officeDocument/2006/relationships/image" Target="../media/image50.png"/><Relationship Id="rId9" Type="http://schemas.openxmlformats.org/officeDocument/2006/relationships/image" Target="../media/image55.svg"/></Relationships>
</file>

<file path=ppt/slides/_rels/slide61.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93.png"/><Relationship Id="rId4" Type="http://schemas.openxmlformats.org/officeDocument/2006/relationships/image" Target="../media/image92.png"/></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68.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6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96.png"/></Relationships>
</file>

<file path=ppt/slides/_rels/slide71.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98.png"/></Relationships>
</file>

<file path=ppt/slides/_rels/slide72.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3.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4.xml.rels><?xml version="1.0" encoding="UTF-8" standalone="yes"?>
<Relationships xmlns="http://schemas.openxmlformats.org/package/2006/relationships"><Relationship Id="rId3" Type="http://schemas.openxmlformats.org/officeDocument/2006/relationships/image" Target="../media/image101.svg"/><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03.svg"/></Relationships>
</file>

<file path=ppt/slides/_rels/slide76.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03.svg"/></Relationships>
</file>

<file path=ppt/slides/_rels/slide77.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78.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06.png"/></Relationships>
</file>

<file path=ppt/slides/_rels/slide7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1.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2.xml.rels><?xml version="1.0" encoding="UTF-8" standalone="yes"?>
<Relationships xmlns="http://schemas.openxmlformats.org/package/2006/relationships"><Relationship Id="rId8" Type="http://schemas.openxmlformats.org/officeDocument/2006/relationships/image" Target="../media/image110.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11.svg"/></Relationships>
</file>

<file path=ppt/slides/_rels/slide83.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3.sv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15.svg"/></Relationships>
</file>

<file path=ppt/slides/_rels/slide86.xml.rels><?xml version="1.0" encoding="UTF-8" standalone="yes"?>
<Relationships xmlns="http://schemas.openxmlformats.org/package/2006/relationships"><Relationship Id="rId8" Type="http://schemas.openxmlformats.org/officeDocument/2006/relationships/image" Target="../media/image114.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15.svg"/></Relationships>
</file>

<file path=ppt/slides/_rels/slide8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7.sv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19.sv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27.svg"/><Relationship Id="rId7" Type="http://schemas.openxmlformats.org/officeDocument/2006/relationships/image" Target="../media/image23.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122.svg"/></Relationships>
</file>

<file path=ppt/slides/_rels/slide93.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123.png"/></Relationships>
</file>

<file path=ppt/slides/_rels/slide94.xml.rels><?xml version="1.0" encoding="UTF-8" standalone="yes"?>
<Relationships xmlns="http://schemas.openxmlformats.org/package/2006/relationships"><Relationship Id="rId3" Type="http://schemas.openxmlformats.org/officeDocument/2006/relationships/image" Target="../media/image47.sv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95.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25.svg"/><Relationship Id="rId2" Type="http://schemas.openxmlformats.org/officeDocument/2006/relationships/image" Target="../media/image124.png"/><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27.svg"/><Relationship Id="rId2" Type="http://schemas.openxmlformats.org/officeDocument/2006/relationships/image" Target="../media/image126.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29.svg"/><Relationship Id="rId2" Type="http://schemas.openxmlformats.org/officeDocument/2006/relationships/image" Target="../media/image128.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image" Target="../media/image13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0536" y="580432"/>
            <a:ext cx="16758764" cy="589909"/>
          </a:xfrm>
          <a:prstGeom prst="rect">
            <a:avLst/>
          </a:prstGeom>
        </p:spPr>
        <p:txBody>
          <a:bodyPr lIns="0" tIns="0" rIns="0" bIns="0" rtlCol="0" anchor="t">
            <a:spAutoFit/>
          </a:bodyPr>
          <a:lstStyle/>
          <a:p>
            <a:pPr algn="l">
              <a:lnSpc>
                <a:spcPts val="4760"/>
              </a:lnSpc>
            </a:pPr>
            <a:r>
              <a:rPr lang="en-US" sz="3400" b="1" i="1">
                <a:solidFill>
                  <a:srgbClr val="000000"/>
                </a:solidFill>
                <a:latin typeface="Roboto Condensed Bold Italics"/>
                <a:ea typeface="Roboto Condensed Bold Italics"/>
                <a:cs typeface="Roboto Condensed Bold Italics"/>
                <a:sym typeface="Roboto Condensed Bold Italics"/>
              </a:rPr>
              <a:t>Provider Training Toolkit on Use of Oral and Long-acting HIV Pre-Exposure Prophylaxis (PrEP)</a:t>
            </a:r>
          </a:p>
        </p:txBody>
      </p:sp>
      <p:grpSp>
        <p:nvGrpSpPr>
          <p:cNvPr id="3" name="Group 3"/>
          <p:cNvGrpSpPr/>
          <p:nvPr/>
        </p:nvGrpSpPr>
        <p:grpSpPr>
          <a:xfrm>
            <a:off x="13565495" y="8117101"/>
            <a:ext cx="4600156" cy="2169899"/>
            <a:chOff x="0" y="0"/>
            <a:chExt cx="1211564" cy="571496"/>
          </a:xfrm>
        </p:grpSpPr>
        <p:sp>
          <p:nvSpPr>
            <p:cNvPr id="4" name="Freeform 4"/>
            <p:cNvSpPr/>
            <p:nvPr/>
          </p:nvSpPr>
          <p:spPr>
            <a:xfrm>
              <a:off x="0" y="0"/>
              <a:ext cx="1211564" cy="571496"/>
            </a:xfrm>
            <a:custGeom>
              <a:avLst/>
              <a:gdLst/>
              <a:ahLst/>
              <a:cxnLst/>
              <a:rect l="l" t="t" r="r" b="b"/>
              <a:pathLst>
                <a:path w="1211564" h="571496">
                  <a:moveTo>
                    <a:pt x="58904" y="0"/>
                  </a:moveTo>
                  <a:lnTo>
                    <a:pt x="1152660" y="0"/>
                  </a:lnTo>
                  <a:cubicBezTo>
                    <a:pt x="1168282" y="0"/>
                    <a:pt x="1183265" y="6206"/>
                    <a:pt x="1194311" y="17253"/>
                  </a:cubicBezTo>
                  <a:cubicBezTo>
                    <a:pt x="1205358" y="28299"/>
                    <a:pt x="1211564" y="43282"/>
                    <a:pt x="1211564" y="58904"/>
                  </a:cubicBezTo>
                  <a:lnTo>
                    <a:pt x="1211564" y="512592"/>
                  </a:lnTo>
                  <a:cubicBezTo>
                    <a:pt x="1211564" y="545124"/>
                    <a:pt x="1185192" y="571496"/>
                    <a:pt x="1152660" y="571496"/>
                  </a:cubicBezTo>
                  <a:lnTo>
                    <a:pt x="58904" y="571496"/>
                  </a:lnTo>
                  <a:cubicBezTo>
                    <a:pt x="26372" y="571496"/>
                    <a:pt x="0" y="545124"/>
                    <a:pt x="0" y="512592"/>
                  </a:cubicBezTo>
                  <a:lnTo>
                    <a:pt x="0" y="58904"/>
                  </a:lnTo>
                  <a:cubicBezTo>
                    <a:pt x="0" y="26372"/>
                    <a:pt x="26372" y="0"/>
                    <a:pt x="58904" y="0"/>
                  </a:cubicBezTo>
                  <a:close/>
                </a:path>
              </a:pathLst>
            </a:custGeom>
            <a:solidFill>
              <a:srgbClr val="FFFFFF"/>
            </a:solidFill>
          </p:spPr>
          <p:txBody>
            <a:bodyPr/>
            <a:lstStyle/>
            <a:p>
              <a:endParaRPr lang="en-US"/>
            </a:p>
          </p:txBody>
        </p:sp>
        <p:sp>
          <p:nvSpPr>
            <p:cNvPr id="5" name="TextBox 5"/>
            <p:cNvSpPr txBox="1"/>
            <p:nvPr/>
          </p:nvSpPr>
          <p:spPr>
            <a:xfrm>
              <a:off x="0" y="-47625"/>
              <a:ext cx="1211564" cy="61912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5865573" y="8617875"/>
            <a:ext cx="1987012" cy="1495841"/>
          </a:xfrm>
          <a:custGeom>
            <a:avLst/>
            <a:gdLst/>
            <a:ahLst/>
            <a:cxnLst/>
            <a:rect l="l" t="t" r="r" b="b"/>
            <a:pathLst>
              <a:path w="1987012" h="1495841">
                <a:moveTo>
                  <a:pt x="0" y="0"/>
                </a:moveTo>
                <a:lnTo>
                  <a:pt x="1987013" y="0"/>
                </a:lnTo>
                <a:lnTo>
                  <a:pt x="1987013" y="1495840"/>
                </a:lnTo>
                <a:lnTo>
                  <a:pt x="0" y="1495840"/>
                </a:lnTo>
                <a:lnTo>
                  <a:pt x="0" y="0"/>
                </a:lnTo>
                <a:close/>
              </a:path>
            </a:pathLst>
          </a:custGeom>
          <a:blipFill>
            <a:blip r:embed="rId2"/>
            <a:stretch>
              <a:fillRect/>
            </a:stretch>
          </a:blipFill>
        </p:spPr>
        <p:txBody>
          <a:bodyPr/>
          <a:lstStyle/>
          <a:p>
            <a:endParaRPr lang="en-US"/>
          </a:p>
        </p:txBody>
      </p:sp>
      <p:sp>
        <p:nvSpPr>
          <p:cNvPr id="7" name="Freeform 7"/>
          <p:cNvSpPr/>
          <p:nvPr/>
        </p:nvSpPr>
        <p:spPr>
          <a:xfrm>
            <a:off x="14204877" y="8535226"/>
            <a:ext cx="1503719" cy="1578489"/>
          </a:xfrm>
          <a:custGeom>
            <a:avLst/>
            <a:gdLst/>
            <a:ahLst/>
            <a:cxnLst/>
            <a:rect l="l" t="t" r="r" b="b"/>
            <a:pathLst>
              <a:path w="1503719" h="1578489">
                <a:moveTo>
                  <a:pt x="0" y="0"/>
                </a:moveTo>
                <a:lnTo>
                  <a:pt x="1503718" y="0"/>
                </a:lnTo>
                <a:lnTo>
                  <a:pt x="1503718" y="1578489"/>
                </a:lnTo>
                <a:lnTo>
                  <a:pt x="0" y="1578489"/>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778482" y="2706022"/>
            <a:ext cx="14480818" cy="3772985"/>
          </a:xfrm>
          <a:prstGeom prst="rect">
            <a:avLst/>
          </a:prstGeom>
        </p:spPr>
        <p:txBody>
          <a:bodyPr lIns="0" tIns="0" rIns="0" bIns="0" rtlCol="0" anchor="t">
            <a:spAutoFit/>
          </a:bodyPr>
          <a:lstStyle/>
          <a:p>
            <a:pPr algn="l">
              <a:lnSpc>
                <a:spcPts val="7281"/>
              </a:lnSpc>
            </a:pPr>
            <a:r>
              <a:rPr lang="en-US" sz="5201" b="1">
                <a:solidFill>
                  <a:srgbClr val="A93291"/>
                </a:solidFill>
                <a:latin typeface="Roboto Condensed Bold"/>
                <a:ea typeface="Roboto Condensed Bold"/>
                <a:cs typeface="Roboto Condensed Bold"/>
                <a:sym typeface="Roboto Condensed Bold"/>
              </a:rPr>
              <a:t>LESSONS 1-4</a:t>
            </a:r>
          </a:p>
          <a:p>
            <a:pPr algn="l">
              <a:lnSpc>
                <a:spcPts val="11498"/>
              </a:lnSpc>
            </a:pPr>
            <a:r>
              <a:rPr lang="en-US" sz="8213" b="1">
                <a:solidFill>
                  <a:srgbClr val="FE6C39"/>
                </a:solidFill>
                <a:latin typeface="Roboto Condensed Bold"/>
                <a:ea typeface="Roboto Condensed Bold"/>
                <a:cs typeface="Roboto Condensed Bold"/>
                <a:sym typeface="Roboto Condensed Bold"/>
              </a:rPr>
              <a:t>LENACAPAVIR-FOCUSED LEARNING PATHWAY</a:t>
            </a:r>
          </a:p>
        </p:txBody>
      </p:sp>
      <p:sp>
        <p:nvSpPr>
          <p:cNvPr id="9" name="Freeform 9"/>
          <p:cNvSpPr/>
          <p:nvPr/>
        </p:nvSpPr>
        <p:spPr>
          <a:xfrm rot="-10800000">
            <a:off x="0" y="5167067"/>
            <a:ext cx="6178082" cy="5900068"/>
          </a:xfrm>
          <a:custGeom>
            <a:avLst/>
            <a:gdLst/>
            <a:ahLst/>
            <a:cxnLst/>
            <a:rect l="l" t="t" r="r" b="b"/>
            <a:pathLst>
              <a:path w="6178082" h="5900068">
                <a:moveTo>
                  <a:pt x="0" y="0"/>
                </a:moveTo>
                <a:lnTo>
                  <a:pt x="6178082" y="0"/>
                </a:lnTo>
                <a:lnTo>
                  <a:pt x="6178082" y="5900068"/>
                </a:lnTo>
                <a:lnTo>
                  <a:pt x="0" y="59000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647230"/>
            <a:ext cx="7184420" cy="5639770"/>
          </a:xfrm>
          <a:custGeom>
            <a:avLst/>
            <a:gdLst/>
            <a:ahLst/>
            <a:cxnLst/>
            <a:rect l="l" t="t" r="r" b="b"/>
            <a:pathLst>
              <a:path w="7184420" h="5639770">
                <a:moveTo>
                  <a:pt x="0" y="0"/>
                </a:moveTo>
                <a:lnTo>
                  <a:pt x="7184420" y="0"/>
                </a:lnTo>
                <a:lnTo>
                  <a:pt x="7184420" y="5639770"/>
                </a:lnTo>
                <a:lnTo>
                  <a:pt x="0" y="563977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04395" y="698845"/>
            <a:ext cx="15497243" cy="830580"/>
          </a:xfrm>
          <a:prstGeom prst="rect">
            <a:avLst/>
          </a:prstGeom>
        </p:spPr>
        <p:txBody>
          <a:bodyPr lIns="0" tIns="0" rIns="0" bIns="0" rtlCol="0" anchor="t">
            <a:spAutoFit/>
          </a:bodyPr>
          <a:lstStyle/>
          <a:p>
            <a:pPr algn="l">
              <a:lnSpc>
                <a:spcPts val="6719"/>
              </a:lnSpc>
            </a:pPr>
            <a:r>
              <a:rPr lang="en-US" sz="4800" b="1">
                <a:solidFill>
                  <a:srgbClr val="A93291"/>
                </a:solidFill>
                <a:latin typeface="Roboto Condensed Bold"/>
                <a:ea typeface="Roboto Condensed Bold"/>
                <a:cs typeface="Roboto Condensed Bold"/>
                <a:sym typeface="Roboto Condensed Bold"/>
              </a:rPr>
              <a:t>Who may benefit from HIV PrEP?</a:t>
            </a:r>
          </a:p>
        </p:txBody>
      </p:sp>
      <p:sp>
        <p:nvSpPr>
          <p:cNvPr id="4" name="TextBox 4"/>
          <p:cNvSpPr txBox="1"/>
          <p:nvPr/>
        </p:nvSpPr>
        <p:spPr>
          <a:xfrm>
            <a:off x="704395" y="2136312"/>
            <a:ext cx="16091194" cy="1251585"/>
          </a:xfrm>
          <a:prstGeom prst="rect">
            <a:avLst/>
          </a:prstGeom>
        </p:spPr>
        <p:txBody>
          <a:bodyPr lIns="0" tIns="0" rIns="0" bIns="0" rtlCol="0" anchor="t">
            <a:spAutoFit/>
          </a:bodyPr>
          <a:lstStyle/>
          <a:p>
            <a:pPr algn="l">
              <a:lnSpc>
                <a:spcPts val="5040"/>
              </a:lnSpc>
              <a:spcBef>
                <a:spcPct val="0"/>
              </a:spcBef>
            </a:pPr>
            <a:r>
              <a:rPr lang="en-US" sz="3600">
                <a:solidFill>
                  <a:srgbClr val="000000"/>
                </a:solidFill>
                <a:latin typeface="Open Sans"/>
                <a:ea typeface="Open Sans"/>
                <a:cs typeface="Open Sans"/>
                <a:sym typeface="Open Sans"/>
              </a:rPr>
              <a:t>HIV PrEP is recommended as an additional choice to prevent HIV </a:t>
            </a:r>
            <a:r>
              <a:rPr lang="en-US" sz="3600" b="1">
                <a:solidFill>
                  <a:srgbClr val="A93291"/>
                </a:solidFill>
                <a:latin typeface="Open Sans Bold"/>
                <a:ea typeface="Open Sans Bold"/>
                <a:cs typeface="Open Sans Bold"/>
                <a:sym typeface="Open Sans Bold"/>
              </a:rPr>
              <a:t>among those at substantial risk of HIV</a:t>
            </a:r>
          </a:p>
        </p:txBody>
      </p:sp>
      <p:sp>
        <p:nvSpPr>
          <p:cNvPr id="5" name="TextBox 5"/>
          <p:cNvSpPr txBox="1"/>
          <p:nvPr/>
        </p:nvSpPr>
        <p:spPr>
          <a:xfrm>
            <a:off x="7413493" y="4007022"/>
            <a:ext cx="10583664" cy="5858779"/>
          </a:xfrm>
          <a:prstGeom prst="rect">
            <a:avLst/>
          </a:prstGeom>
        </p:spPr>
        <p:txBody>
          <a:bodyPr lIns="0" tIns="0" rIns="0" bIns="0" rtlCol="0" anchor="t">
            <a:spAutoFit/>
          </a:bodyPr>
          <a:lstStyle/>
          <a:p>
            <a:pPr marL="558007" lvl="1" indent="-279003" algn="l">
              <a:lnSpc>
                <a:spcPts val="3618"/>
              </a:lnSpc>
              <a:buFont typeface="Arial"/>
              <a:buChar char="•"/>
            </a:pPr>
            <a:r>
              <a:rPr lang="en-US" sz="2584">
                <a:solidFill>
                  <a:srgbClr val="000000"/>
                </a:solidFill>
                <a:latin typeface="Open Sans"/>
                <a:ea typeface="Open Sans"/>
                <a:cs typeface="Open Sans"/>
                <a:sym typeface="Open Sans"/>
              </a:rPr>
              <a:t>Providers should describe the potential benefits of PrEP and offer it to those who may benefit, as part of a comprehensive approach to preventing HIV, as well as other sexual and reproductive health and other health services.</a:t>
            </a:r>
          </a:p>
          <a:p>
            <a:pPr marL="558007" lvl="1" indent="-279003" algn="l">
              <a:lnSpc>
                <a:spcPts val="3618"/>
              </a:lnSpc>
              <a:buFont typeface="Arial"/>
              <a:buChar char="•"/>
            </a:pPr>
            <a:r>
              <a:rPr lang="en-US" sz="2584">
                <a:solidFill>
                  <a:srgbClr val="000000"/>
                </a:solidFill>
                <a:latin typeface="Open Sans"/>
                <a:ea typeface="Open Sans"/>
                <a:cs typeface="Open Sans"/>
                <a:sym typeface="Open Sans"/>
              </a:rPr>
              <a:t>HIV PrEP only protects against HIV. It does not prevent pregnancy or other STIs. Condoms and contraceptive products should be used for prevention of pregnancy or other STIs as needed.</a:t>
            </a:r>
          </a:p>
          <a:p>
            <a:pPr marL="558007" lvl="1" indent="-279003" algn="l">
              <a:lnSpc>
                <a:spcPts val="3618"/>
              </a:lnSpc>
              <a:buFont typeface="Arial"/>
              <a:buChar char="•"/>
            </a:pPr>
            <a:r>
              <a:rPr lang="en-US" sz="2584" b="1">
                <a:solidFill>
                  <a:srgbClr val="000000"/>
                </a:solidFill>
                <a:latin typeface="Open Sans Bold"/>
                <a:ea typeface="Open Sans Bold"/>
                <a:cs typeface="Open Sans Bold"/>
                <a:sym typeface="Open Sans Bold"/>
              </a:rPr>
              <a:t>Also - Providers should give PrEP to any client who requests it</a:t>
            </a:r>
            <a:r>
              <a:rPr lang="en-US" sz="2584" i="1">
                <a:solidFill>
                  <a:srgbClr val="000000"/>
                </a:solidFill>
                <a:latin typeface="Open Sans Italics"/>
                <a:ea typeface="Open Sans Italics"/>
                <a:cs typeface="Open Sans Italics"/>
                <a:sym typeface="Open Sans Italics"/>
              </a:rPr>
              <a:t> as long as they're clinically eligible, regardless of or in the absence of other reported risk factors.</a:t>
            </a:r>
          </a:p>
          <a:p>
            <a:pPr marL="558007" lvl="1" indent="-279003" algn="l">
              <a:lnSpc>
                <a:spcPts val="3618"/>
              </a:lnSpc>
              <a:buFont typeface="Arial"/>
              <a:buChar char="•"/>
            </a:pPr>
            <a:r>
              <a:rPr lang="en-US" sz="2584">
                <a:solidFill>
                  <a:srgbClr val="000000"/>
                </a:solidFill>
                <a:latin typeface="Open Sans"/>
                <a:ea typeface="Open Sans"/>
                <a:cs typeface="Open Sans"/>
                <a:sym typeface="Open Sans"/>
              </a:rPr>
              <a:t>Clients may not be able to or may not wish to disclose the reasons they’re requesting PrEP. </a:t>
            </a:r>
          </a:p>
          <a:p>
            <a:pPr algn="l">
              <a:lnSpc>
                <a:spcPts val="3618"/>
              </a:lnSpc>
            </a:pPr>
            <a:endParaRPr lang="en-US" sz="2584">
              <a:solidFill>
                <a:srgbClr val="000000"/>
              </a:solidFill>
              <a:latin typeface="Open Sans"/>
              <a:ea typeface="Open Sans"/>
              <a:cs typeface="Open Sans"/>
              <a:sym typeface="Open Sans"/>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76174" y="3606239"/>
            <a:ext cx="12443755" cy="6999612"/>
          </a:xfrm>
          <a:custGeom>
            <a:avLst/>
            <a:gdLst/>
            <a:ahLst/>
            <a:cxnLst/>
            <a:rect l="l" t="t" r="r" b="b"/>
            <a:pathLst>
              <a:path w="12443755" h="6999612">
                <a:moveTo>
                  <a:pt x="0" y="0"/>
                </a:moveTo>
                <a:lnTo>
                  <a:pt x="12443755" y="0"/>
                </a:lnTo>
                <a:lnTo>
                  <a:pt x="12443755" y="6999613"/>
                </a:lnTo>
                <a:lnTo>
                  <a:pt x="0" y="69996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516766" y="418147"/>
            <a:ext cx="16152910" cy="1087756"/>
          </a:xfrm>
          <a:prstGeom prst="rect">
            <a:avLst/>
          </a:prstGeom>
        </p:spPr>
        <p:txBody>
          <a:bodyPr lIns="0" tIns="0" rIns="0" bIns="0" rtlCol="0" anchor="t">
            <a:spAutoFit/>
          </a:bodyPr>
          <a:lstStyle/>
          <a:p>
            <a:pPr algn="l">
              <a:lnSpc>
                <a:spcPts val="8819"/>
              </a:lnSpc>
            </a:pPr>
            <a:r>
              <a:rPr lang="en-US" sz="6299" b="1">
                <a:solidFill>
                  <a:srgbClr val="48AEA8"/>
                </a:solidFill>
                <a:latin typeface="Roboto Condensed Bold"/>
                <a:ea typeface="Roboto Condensed Bold"/>
                <a:cs typeface="Roboto Condensed Bold"/>
                <a:sym typeface="Roboto Condensed Bold"/>
              </a:rPr>
              <a:t>Switching from DVR </a:t>
            </a:r>
            <a:r>
              <a:rPr lang="en-US" sz="6299" b="1">
                <a:solidFill>
                  <a:srgbClr val="000000"/>
                </a:solidFill>
                <a:latin typeface="Roboto Condensed Bold"/>
                <a:ea typeface="Roboto Condensed Bold"/>
                <a:cs typeface="Roboto Condensed Bold"/>
                <a:sym typeface="Roboto Condensed Bold"/>
              </a:rPr>
              <a:t>- To LEN</a:t>
            </a:r>
          </a:p>
        </p:txBody>
      </p:sp>
      <p:sp>
        <p:nvSpPr>
          <p:cNvPr id="4" name="TextBox 4"/>
          <p:cNvSpPr txBox="1"/>
          <p:nvPr/>
        </p:nvSpPr>
        <p:spPr>
          <a:xfrm>
            <a:off x="516766" y="1897882"/>
            <a:ext cx="16962573" cy="1251158"/>
          </a:xfrm>
          <a:prstGeom prst="rect">
            <a:avLst/>
          </a:prstGeom>
        </p:spPr>
        <p:txBody>
          <a:bodyPr lIns="0" tIns="0" rIns="0" bIns="0" rtlCol="0" anchor="t">
            <a:spAutoFit/>
          </a:bodyPr>
          <a:lstStyle/>
          <a:p>
            <a:pPr marL="780874" lvl="1" indent="-390437" algn="l">
              <a:lnSpc>
                <a:spcPts val="5063"/>
              </a:lnSpc>
              <a:buFont typeface="Arial"/>
              <a:buChar char="•"/>
            </a:pPr>
            <a:r>
              <a:rPr lang="en-US" sz="3616">
                <a:solidFill>
                  <a:srgbClr val="000000"/>
                </a:solidFill>
                <a:latin typeface="Open Sans"/>
                <a:ea typeface="Open Sans"/>
                <a:cs typeface="Open Sans"/>
                <a:sym typeface="Open Sans"/>
              </a:rPr>
              <a:t>Clients should continue wearing DVR throughout </a:t>
            </a:r>
            <a:r>
              <a:rPr lang="en-US" sz="3616" b="1">
                <a:solidFill>
                  <a:srgbClr val="000000"/>
                </a:solidFill>
                <a:latin typeface="Open Sans Bold"/>
                <a:ea typeface="Open Sans Bold"/>
                <a:cs typeface="Open Sans Bold"/>
                <a:sym typeface="Open Sans Bold"/>
              </a:rPr>
              <a:t>both days</a:t>
            </a:r>
            <a:r>
              <a:rPr lang="en-US" sz="3616">
                <a:solidFill>
                  <a:srgbClr val="000000"/>
                </a:solidFill>
                <a:latin typeface="Open Sans"/>
                <a:ea typeface="Open Sans"/>
                <a:cs typeface="Open Sans"/>
                <a:sym typeface="Open Sans"/>
              </a:rPr>
              <a:t> of receiving the INITIATION REGIMEN to start LEN (all doses).</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66065" y="4185535"/>
            <a:ext cx="9074035" cy="5576081"/>
          </a:xfrm>
          <a:custGeom>
            <a:avLst/>
            <a:gdLst/>
            <a:ahLst/>
            <a:cxnLst/>
            <a:rect l="l" t="t" r="r" b="b"/>
            <a:pathLst>
              <a:path w="9074035" h="5576081">
                <a:moveTo>
                  <a:pt x="0" y="0"/>
                </a:moveTo>
                <a:lnTo>
                  <a:pt x="9074035" y="0"/>
                </a:lnTo>
                <a:lnTo>
                  <a:pt x="9074035" y="5576081"/>
                </a:lnTo>
                <a:lnTo>
                  <a:pt x="0" y="5576081"/>
                </a:lnTo>
                <a:lnTo>
                  <a:pt x="0" y="0"/>
                </a:lnTo>
                <a:close/>
              </a:path>
            </a:pathLst>
          </a:custGeom>
          <a:blipFill>
            <a:blip r:embed="rId2">
              <a:extLst>
                <a:ext uri="{96DAC541-7B7A-43D3-8B79-37D633B846F1}">
                  <asvg:svgBlip xmlns:asvg="http://schemas.microsoft.com/office/drawing/2016/SVG/main" r:embed="rId3"/>
                </a:ext>
              </a:extLst>
            </a:blip>
            <a:stretch>
              <a:fillRect l="-104981" r="-102273"/>
            </a:stretch>
          </a:blipFill>
        </p:spPr>
        <p:txBody>
          <a:bodyPr/>
          <a:lstStyle/>
          <a:p>
            <a:endParaRPr lang="en-US"/>
          </a:p>
        </p:txBody>
      </p:sp>
      <p:sp>
        <p:nvSpPr>
          <p:cNvPr id="3" name="TextBox 3"/>
          <p:cNvSpPr txBox="1"/>
          <p:nvPr/>
        </p:nvSpPr>
        <p:spPr>
          <a:xfrm>
            <a:off x="602516" y="609091"/>
            <a:ext cx="16152910" cy="1087756"/>
          </a:xfrm>
          <a:prstGeom prst="rect">
            <a:avLst/>
          </a:prstGeom>
        </p:spPr>
        <p:txBody>
          <a:bodyPr lIns="0" tIns="0" rIns="0" bIns="0" rtlCol="0" anchor="t">
            <a:spAutoFit/>
          </a:bodyPr>
          <a:lstStyle/>
          <a:p>
            <a:pPr algn="l">
              <a:lnSpc>
                <a:spcPts val="8819"/>
              </a:lnSpc>
            </a:pPr>
            <a:r>
              <a:rPr lang="en-US" sz="6299" b="1">
                <a:solidFill>
                  <a:srgbClr val="A93291"/>
                </a:solidFill>
                <a:latin typeface="Roboto Condensed Bold"/>
                <a:ea typeface="Roboto Condensed Bold"/>
                <a:cs typeface="Roboto Condensed Bold"/>
                <a:sym typeface="Roboto Condensed Bold"/>
              </a:rPr>
              <a:t>Switching From CAB-LA</a:t>
            </a:r>
          </a:p>
        </p:txBody>
      </p:sp>
      <p:sp>
        <p:nvSpPr>
          <p:cNvPr id="4" name="TextBox 4"/>
          <p:cNvSpPr txBox="1"/>
          <p:nvPr/>
        </p:nvSpPr>
        <p:spPr>
          <a:xfrm>
            <a:off x="602516" y="1998408"/>
            <a:ext cx="16801132" cy="1825177"/>
          </a:xfrm>
          <a:prstGeom prst="rect">
            <a:avLst/>
          </a:prstGeom>
        </p:spPr>
        <p:txBody>
          <a:bodyPr lIns="0" tIns="0" rIns="0" bIns="0" rtlCol="0" anchor="t">
            <a:spAutoFit/>
          </a:bodyPr>
          <a:lstStyle/>
          <a:p>
            <a:pPr algn="l">
              <a:lnSpc>
                <a:spcPts val="4898"/>
              </a:lnSpc>
              <a:spcBef>
                <a:spcPct val="0"/>
              </a:spcBef>
            </a:pPr>
            <a:r>
              <a:rPr lang="en-US" sz="3499">
                <a:solidFill>
                  <a:srgbClr val="A93291"/>
                </a:solidFill>
                <a:latin typeface="Open Sans"/>
                <a:ea typeface="Open Sans"/>
                <a:cs typeface="Open Sans"/>
                <a:sym typeface="Open Sans"/>
              </a:rPr>
              <a:t>A client wishing to discontinue CAB-LA and start LEN may do so, if clinically eligible to use LEN. An eligibility assessment to detect contraindications would be needed, as described in Lesson 2.</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80255" y="4602546"/>
            <a:ext cx="8863745" cy="4985857"/>
          </a:xfrm>
          <a:custGeom>
            <a:avLst/>
            <a:gdLst/>
            <a:ahLst/>
            <a:cxnLst/>
            <a:rect l="l" t="t" r="r" b="b"/>
            <a:pathLst>
              <a:path w="8863745" h="4985857">
                <a:moveTo>
                  <a:pt x="0" y="0"/>
                </a:moveTo>
                <a:lnTo>
                  <a:pt x="8863745" y="0"/>
                </a:lnTo>
                <a:lnTo>
                  <a:pt x="8863745" y="4985857"/>
                </a:lnTo>
                <a:lnTo>
                  <a:pt x="0" y="498585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9011801" y="4602546"/>
            <a:ext cx="9119933" cy="5129962"/>
          </a:xfrm>
          <a:custGeom>
            <a:avLst/>
            <a:gdLst/>
            <a:ahLst/>
            <a:cxnLst/>
            <a:rect l="l" t="t" r="r" b="b"/>
            <a:pathLst>
              <a:path w="9119933" h="5129962">
                <a:moveTo>
                  <a:pt x="0" y="0"/>
                </a:moveTo>
                <a:lnTo>
                  <a:pt x="9119933" y="0"/>
                </a:lnTo>
                <a:lnTo>
                  <a:pt x="9119933" y="5129962"/>
                </a:lnTo>
                <a:lnTo>
                  <a:pt x="0" y="512996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602516" y="609091"/>
            <a:ext cx="17179236" cy="1087756"/>
          </a:xfrm>
          <a:prstGeom prst="rect">
            <a:avLst/>
          </a:prstGeom>
        </p:spPr>
        <p:txBody>
          <a:bodyPr lIns="0" tIns="0" rIns="0" bIns="0" rtlCol="0" anchor="t">
            <a:spAutoFit/>
          </a:bodyPr>
          <a:lstStyle/>
          <a:p>
            <a:pPr algn="l">
              <a:lnSpc>
                <a:spcPts val="8819"/>
              </a:lnSpc>
            </a:pPr>
            <a:r>
              <a:rPr lang="en-US" sz="6299" b="1">
                <a:solidFill>
                  <a:srgbClr val="A93291"/>
                </a:solidFill>
                <a:latin typeface="Roboto Condensed Bold"/>
                <a:ea typeface="Roboto Condensed Bold"/>
                <a:cs typeface="Roboto Condensed Bold"/>
                <a:sym typeface="Roboto Condensed Bold"/>
              </a:rPr>
              <a:t>Switching From CAB-LA </a:t>
            </a:r>
            <a:r>
              <a:rPr lang="en-US" sz="6299" b="1">
                <a:solidFill>
                  <a:srgbClr val="000000"/>
                </a:solidFill>
                <a:latin typeface="Roboto Condensed Bold"/>
                <a:ea typeface="Roboto Condensed Bold"/>
                <a:cs typeface="Roboto Condensed Bold"/>
                <a:sym typeface="Roboto Condensed Bold"/>
              </a:rPr>
              <a:t>- To LEN</a:t>
            </a:r>
          </a:p>
        </p:txBody>
      </p:sp>
      <p:sp>
        <p:nvSpPr>
          <p:cNvPr id="5" name="TextBox 5"/>
          <p:cNvSpPr txBox="1"/>
          <p:nvPr/>
        </p:nvSpPr>
        <p:spPr>
          <a:xfrm>
            <a:off x="351859" y="2388913"/>
            <a:ext cx="8720537" cy="1473942"/>
          </a:xfrm>
          <a:prstGeom prst="rect">
            <a:avLst/>
          </a:prstGeom>
        </p:spPr>
        <p:txBody>
          <a:bodyPr lIns="0" tIns="0" rIns="0" bIns="0" rtlCol="0" anchor="t">
            <a:spAutoFit/>
          </a:bodyPr>
          <a:lstStyle/>
          <a:p>
            <a:pPr marL="611071" lvl="1" indent="-305536" algn="l">
              <a:lnSpc>
                <a:spcPts val="3962"/>
              </a:lnSpc>
              <a:buFont typeface="Arial"/>
              <a:buChar char="•"/>
            </a:pPr>
            <a:r>
              <a:rPr lang="en-US" sz="2830">
                <a:solidFill>
                  <a:srgbClr val="000000"/>
                </a:solidFill>
                <a:latin typeface="Open Sans"/>
                <a:ea typeface="Open Sans"/>
                <a:cs typeface="Open Sans"/>
                <a:sym typeface="Open Sans"/>
              </a:rPr>
              <a:t>Clients should start the LEN INITIATION REGIMEN </a:t>
            </a:r>
            <a:r>
              <a:rPr lang="en-US" sz="2830" b="1">
                <a:solidFill>
                  <a:srgbClr val="000000"/>
                </a:solidFill>
                <a:latin typeface="Open Sans Bold"/>
                <a:ea typeface="Open Sans Bold"/>
                <a:cs typeface="Open Sans Bold"/>
                <a:sym typeface="Open Sans Bold"/>
              </a:rPr>
              <a:t>1 month after INITIATION INJECTION 1</a:t>
            </a:r>
            <a:r>
              <a:rPr lang="en-US" sz="2830">
                <a:solidFill>
                  <a:srgbClr val="000000"/>
                </a:solidFill>
                <a:latin typeface="Open Sans"/>
                <a:ea typeface="Open Sans"/>
                <a:cs typeface="Open Sans"/>
                <a:sym typeface="Open Sans"/>
              </a:rPr>
              <a:t> to ensure continued coverage.</a:t>
            </a:r>
          </a:p>
        </p:txBody>
      </p:sp>
      <p:sp>
        <p:nvSpPr>
          <p:cNvPr id="6" name="TextBox 6"/>
          <p:cNvSpPr txBox="1"/>
          <p:nvPr/>
        </p:nvSpPr>
        <p:spPr>
          <a:xfrm>
            <a:off x="9192134" y="1924400"/>
            <a:ext cx="8759266" cy="2452234"/>
          </a:xfrm>
          <a:prstGeom prst="rect">
            <a:avLst/>
          </a:prstGeom>
        </p:spPr>
        <p:txBody>
          <a:bodyPr lIns="0" tIns="0" rIns="0" bIns="0" rtlCol="0" anchor="t">
            <a:spAutoFit/>
          </a:bodyPr>
          <a:lstStyle/>
          <a:p>
            <a:pPr marL="611071" lvl="1" indent="-305535" algn="l">
              <a:lnSpc>
                <a:spcPts val="3962"/>
              </a:lnSpc>
              <a:buFont typeface="Arial"/>
              <a:buChar char="•"/>
            </a:pPr>
            <a:r>
              <a:rPr lang="en-US" sz="2830">
                <a:solidFill>
                  <a:srgbClr val="000000"/>
                </a:solidFill>
                <a:latin typeface="Open Sans"/>
                <a:ea typeface="Open Sans"/>
                <a:cs typeface="Open Sans"/>
                <a:sym typeface="Open Sans"/>
              </a:rPr>
              <a:t>Clients should start the LEN INITIATION REGIMEN </a:t>
            </a:r>
            <a:r>
              <a:rPr lang="en-US" sz="2830" b="1">
                <a:solidFill>
                  <a:srgbClr val="000000"/>
                </a:solidFill>
                <a:latin typeface="Open Sans Bold"/>
                <a:ea typeface="Open Sans Bold"/>
                <a:cs typeface="Open Sans Bold"/>
                <a:sym typeface="Open Sans Bold"/>
              </a:rPr>
              <a:t>2 months after INITIATION INJECTION 2</a:t>
            </a:r>
            <a:r>
              <a:rPr lang="en-US" sz="2830">
                <a:solidFill>
                  <a:srgbClr val="000000"/>
                </a:solidFill>
                <a:latin typeface="Open Sans"/>
                <a:ea typeface="Open Sans"/>
                <a:cs typeface="Open Sans"/>
                <a:sym typeface="Open Sans"/>
              </a:rPr>
              <a:t> </a:t>
            </a:r>
            <a:r>
              <a:rPr lang="en-US" sz="2830" b="1">
                <a:solidFill>
                  <a:srgbClr val="000000"/>
                </a:solidFill>
                <a:latin typeface="Open Sans Bold"/>
                <a:ea typeface="Open Sans Bold"/>
                <a:cs typeface="Open Sans Bold"/>
                <a:sym typeface="Open Sans Bold"/>
              </a:rPr>
              <a:t>or FOLLOW-UP INJECTION</a:t>
            </a:r>
            <a:r>
              <a:rPr lang="en-US" sz="2830">
                <a:solidFill>
                  <a:srgbClr val="000000"/>
                </a:solidFill>
                <a:latin typeface="Open Sans"/>
                <a:ea typeface="Open Sans"/>
                <a:cs typeface="Open Sans"/>
                <a:sym typeface="Open Sans"/>
              </a:rPr>
              <a:t> to ensure continued coverage.</a:t>
            </a:r>
          </a:p>
          <a:p>
            <a:pPr algn="l">
              <a:lnSpc>
                <a:spcPts val="3962"/>
              </a:lnSpc>
            </a:pPr>
            <a:endParaRPr lang="en-US" sz="2830">
              <a:solidFill>
                <a:srgbClr val="000000"/>
              </a:solidFill>
              <a:latin typeface="Open Sans"/>
              <a:ea typeface="Open Sans"/>
              <a:cs typeface="Open Sans"/>
              <a:sym typeface="Open Sans"/>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5730" y="5143500"/>
            <a:ext cx="17056539" cy="3411308"/>
          </a:xfrm>
          <a:custGeom>
            <a:avLst/>
            <a:gdLst/>
            <a:ahLst/>
            <a:cxnLst/>
            <a:rect l="l" t="t" r="r" b="b"/>
            <a:pathLst>
              <a:path w="17056539" h="3411308">
                <a:moveTo>
                  <a:pt x="0" y="0"/>
                </a:moveTo>
                <a:lnTo>
                  <a:pt x="17056540" y="0"/>
                </a:lnTo>
                <a:lnTo>
                  <a:pt x="17056540" y="3411308"/>
                </a:lnTo>
                <a:lnTo>
                  <a:pt x="0" y="34113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02516" y="609091"/>
            <a:ext cx="16152910" cy="1087756"/>
          </a:xfrm>
          <a:prstGeom prst="rect">
            <a:avLst/>
          </a:prstGeom>
        </p:spPr>
        <p:txBody>
          <a:bodyPr lIns="0" tIns="0" rIns="0" bIns="0" rtlCol="0" anchor="t">
            <a:spAutoFit/>
          </a:bodyPr>
          <a:lstStyle/>
          <a:p>
            <a:pPr algn="l">
              <a:lnSpc>
                <a:spcPts val="8819"/>
              </a:lnSpc>
            </a:pPr>
            <a:r>
              <a:rPr lang="en-US" sz="6299" b="1">
                <a:solidFill>
                  <a:srgbClr val="FE6C39"/>
                </a:solidFill>
                <a:latin typeface="Roboto Condensed Bold"/>
                <a:ea typeface="Roboto Condensed Bold"/>
                <a:cs typeface="Roboto Condensed Bold"/>
                <a:sym typeface="Roboto Condensed Bold"/>
              </a:rPr>
              <a:t>Switching From LEN</a:t>
            </a:r>
          </a:p>
        </p:txBody>
      </p:sp>
      <p:sp>
        <p:nvSpPr>
          <p:cNvPr id="4" name="TextBox 4"/>
          <p:cNvSpPr txBox="1"/>
          <p:nvPr/>
        </p:nvSpPr>
        <p:spPr>
          <a:xfrm>
            <a:off x="602516" y="2479010"/>
            <a:ext cx="16801132" cy="1825177"/>
          </a:xfrm>
          <a:prstGeom prst="rect">
            <a:avLst/>
          </a:prstGeom>
        </p:spPr>
        <p:txBody>
          <a:bodyPr lIns="0" tIns="0" rIns="0" bIns="0" rtlCol="0" anchor="t">
            <a:spAutoFit/>
          </a:bodyPr>
          <a:lstStyle/>
          <a:p>
            <a:pPr algn="l">
              <a:lnSpc>
                <a:spcPts val="4898"/>
              </a:lnSpc>
              <a:spcBef>
                <a:spcPct val="0"/>
              </a:spcBef>
            </a:pPr>
            <a:r>
              <a:rPr lang="en-US" sz="3499">
                <a:solidFill>
                  <a:srgbClr val="FE6C39"/>
                </a:solidFill>
                <a:latin typeface="Open Sans"/>
                <a:ea typeface="Open Sans"/>
                <a:cs typeface="Open Sans"/>
                <a:sym typeface="Open Sans"/>
              </a:rPr>
              <a:t>A client wishing to discontinue LEN and start another PrEP product may do so, if clinically eligible to use the new product. An eligibility assessment to detect contraindications would be needed, as described in Lesson 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43240" y="4137582"/>
            <a:ext cx="11430987" cy="6429930"/>
          </a:xfrm>
          <a:custGeom>
            <a:avLst/>
            <a:gdLst/>
            <a:ahLst/>
            <a:cxnLst/>
            <a:rect l="l" t="t" r="r" b="b"/>
            <a:pathLst>
              <a:path w="11430987" h="6429930">
                <a:moveTo>
                  <a:pt x="0" y="0"/>
                </a:moveTo>
                <a:lnTo>
                  <a:pt x="11430987" y="0"/>
                </a:lnTo>
                <a:lnTo>
                  <a:pt x="11430987" y="6429930"/>
                </a:lnTo>
                <a:lnTo>
                  <a:pt x="0" y="64299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02516" y="618616"/>
            <a:ext cx="16656784" cy="1061662"/>
          </a:xfrm>
          <a:prstGeom prst="rect">
            <a:avLst/>
          </a:prstGeom>
        </p:spPr>
        <p:txBody>
          <a:bodyPr lIns="0" tIns="0" rIns="0" bIns="0" rtlCol="0" anchor="t">
            <a:spAutoFit/>
          </a:bodyPr>
          <a:lstStyle/>
          <a:p>
            <a:pPr algn="l">
              <a:lnSpc>
                <a:spcPts val="8683"/>
              </a:lnSpc>
            </a:pPr>
            <a:r>
              <a:rPr lang="en-US" sz="6202" b="1">
                <a:solidFill>
                  <a:srgbClr val="FE6C39"/>
                </a:solidFill>
                <a:latin typeface="Roboto Condensed Bold"/>
                <a:ea typeface="Roboto Condensed Bold"/>
                <a:cs typeface="Roboto Condensed Bold"/>
                <a:sym typeface="Roboto Condensed Bold"/>
              </a:rPr>
              <a:t>Switching From LEN </a:t>
            </a:r>
            <a:r>
              <a:rPr lang="en-US" sz="6202" b="1">
                <a:solidFill>
                  <a:srgbClr val="000000"/>
                </a:solidFill>
                <a:latin typeface="Roboto Condensed Bold"/>
                <a:ea typeface="Roboto Condensed Bold"/>
                <a:cs typeface="Roboto Condensed Bold"/>
                <a:sym typeface="Roboto Condensed Bold"/>
              </a:rPr>
              <a:t>- To DVR, CAB-LA, or Oral PrEP</a:t>
            </a:r>
          </a:p>
        </p:txBody>
      </p:sp>
      <p:sp>
        <p:nvSpPr>
          <p:cNvPr id="4" name="TextBox 4"/>
          <p:cNvSpPr txBox="1"/>
          <p:nvPr/>
        </p:nvSpPr>
        <p:spPr>
          <a:xfrm>
            <a:off x="458168" y="2051069"/>
            <a:ext cx="16801132" cy="1825648"/>
          </a:xfrm>
          <a:prstGeom prst="rect">
            <a:avLst/>
          </a:prstGeom>
        </p:spPr>
        <p:txBody>
          <a:bodyPr lIns="0" tIns="0" rIns="0" bIns="0" rtlCol="0" anchor="t">
            <a:spAutoFit/>
          </a:bodyPr>
          <a:lstStyle/>
          <a:p>
            <a:pPr marL="755458" lvl="1" indent="-377729" algn="l">
              <a:lnSpc>
                <a:spcPts val="4898"/>
              </a:lnSpc>
              <a:spcBef>
                <a:spcPct val="0"/>
              </a:spcBef>
              <a:buFont typeface="Arial"/>
              <a:buChar char="•"/>
            </a:pPr>
            <a:r>
              <a:rPr lang="en-US" sz="3499">
                <a:solidFill>
                  <a:srgbClr val="000000"/>
                </a:solidFill>
                <a:latin typeface="Open Sans"/>
                <a:ea typeface="Open Sans"/>
                <a:cs typeface="Open Sans"/>
                <a:sym typeface="Open Sans"/>
              </a:rPr>
              <a:t>Clients should insert the DVR, start CAB-LA or start TDF-based oral PrEP 6 months after the last LEN injection was administered, regardless of the type of LEN injection last administered, to ensure continued coverage.</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rgbClr val="48AEA8"/>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4780849"/>
            <a:ext cx="16656784" cy="1061662"/>
          </a:xfrm>
          <a:prstGeom prst="rect">
            <a:avLst/>
          </a:prstGeom>
        </p:spPr>
        <p:txBody>
          <a:bodyPr lIns="0" tIns="0" rIns="0" bIns="0" rtlCol="0" anchor="t">
            <a:spAutoFit/>
          </a:bodyPr>
          <a:lstStyle/>
          <a:p>
            <a:pPr algn="l">
              <a:lnSpc>
                <a:spcPts val="8683"/>
              </a:lnSpc>
            </a:pPr>
            <a:r>
              <a:rPr lang="en-US" sz="6202" b="1">
                <a:solidFill>
                  <a:srgbClr val="FFFFFF"/>
                </a:solidFill>
                <a:latin typeface="Roboto Condensed Bold"/>
                <a:ea typeface="Roboto Condensed Bold"/>
                <a:cs typeface="Roboto Condensed Bold"/>
                <a:sym typeface="Roboto Condensed Bold"/>
              </a:rPr>
              <a:t>Use Irregularities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92945" y="3129805"/>
            <a:ext cx="7497813" cy="5885783"/>
          </a:xfrm>
          <a:custGeom>
            <a:avLst/>
            <a:gdLst/>
            <a:ahLst/>
            <a:cxnLst/>
            <a:rect l="l" t="t" r="r" b="b"/>
            <a:pathLst>
              <a:path w="7497813" h="5885783">
                <a:moveTo>
                  <a:pt x="0" y="0"/>
                </a:moveTo>
                <a:lnTo>
                  <a:pt x="7497813" y="0"/>
                </a:lnTo>
                <a:lnTo>
                  <a:pt x="7497813" y="5885784"/>
                </a:lnTo>
                <a:lnTo>
                  <a:pt x="0" y="58857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990758" y="3678531"/>
            <a:ext cx="9921050" cy="4835957"/>
          </a:xfrm>
          <a:prstGeom prst="rect">
            <a:avLst/>
          </a:prstGeom>
        </p:spPr>
        <p:txBody>
          <a:bodyPr lIns="0" tIns="0" rIns="0" bIns="0" rtlCol="0" anchor="t">
            <a:spAutoFit/>
          </a:bodyPr>
          <a:lstStyle/>
          <a:p>
            <a:pPr marL="768579" lvl="1" indent="-384290" algn="l">
              <a:lnSpc>
                <a:spcPts val="3844"/>
              </a:lnSpc>
              <a:buFont typeface="Arial"/>
              <a:buChar char="•"/>
            </a:pPr>
            <a:r>
              <a:rPr lang="en-US" sz="3559">
                <a:solidFill>
                  <a:srgbClr val="000000"/>
                </a:solidFill>
                <a:latin typeface="Open Sans"/>
                <a:ea typeface="Open Sans"/>
                <a:cs typeface="Open Sans"/>
                <a:sym typeface="Open Sans"/>
              </a:rPr>
              <a:t>Protection against HIV is highest when PrEP is used is as instructed. Not using the PrEP product correctly or as often as instructed may lower the level of protection against HIV.</a:t>
            </a:r>
          </a:p>
          <a:p>
            <a:pPr marL="768579" lvl="1" indent="-384290" algn="l">
              <a:lnSpc>
                <a:spcPts val="3844"/>
              </a:lnSpc>
              <a:buFont typeface="Arial"/>
              <a:buChar char="•"/>
            </a:pPr>
            <a:r>
              <a:rPr lang="en-US" sz="3559">
                <a:solidFill>
                  <a:srgbClr val="000000"/>
                </a:solidFill>
                <a:latin typeface="Open Sans"/>
                <a:ea typeface="Open Sans"/>
                <a:cs typeface="Open Sans"/>
                <a:sym typeface="Open Sans"/>
              </a:rPr>
              <a:t>If a client misses a dose of PrEP (or does not take it, is not using it, or returns late), the clinical management decisions depend upon the product they are using.</a:t>
            </a:r>
          </a:p>
          <a:p>
            <a:pPr algn="l">
              <a:lnSpc>
                <a:spcPts val="3844"/>
              </a:lnSpc>
            </a:pPr>
            <a:endParaRPr lang="en-US" sz="3559">
              <a:solidFill>
                <a:srgbClr val="000000"/>
              </a:solidFill>
              <a:latin typeface="Open Sans"/>
              <a:ea typeface="Open Sans"/>
              <a:cs typeface="Open Sans"/>
              <a:sym typeface="Open Sans"/>
            </a:endParaRPr>
          </a:p>
        </p:txBody>
      </p:sp>
      <p:sp>
        <p:nvSpPr>
          <p:cNvPr id="4" name="TextBox 4"/>
          <p:cNvSpPr txBox="1"/>
          <p:nvPr/>
        </p:nvSpPr>
        <p:spPr>
          <a:xfrm>
            <a:off x="1028700" y="1162050"/>
            <a:ext cx="16447559" cy="7134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How Are Missed Doses Managed?</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32262" y="873445"/>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Missed Injections: LEN</a:t>
            </a:r>
          </a:p>
        </p:txBody>
      </p:sp>
      <p:sp>
        <p:nvSpPr>
          <p:cNvPr id="3" name="Freeform 3"/>
          <p:cNvSpPr/>
          <p:nvPr/>
        </p:nvSpPr>
        <p:spPr>
          <a:xfrm rot="-8984890">
            <a:off x="450472" y="445882"/>
            <a:ext cx="1520499" cy="1448275"/>
          </a:xfrm>
          <a:custGeom>
            <a:avLst/>
            <a:gdLst/>
            <a:ahLst/>
            <a:cxnLst/>
            <a:rect l="l" t="t" r="r" b="b"/>
            <a:pathLst>
              <a:path w="1520499" h="1448275">
                <a:moveTo>
                  <a:pt x="0" y="0"/>
                </a:moveTo>
                <a:lnTo>
                  <a:pt x="1520499" y="0"/>
                </a:lnTo>
                <a:lnTo>
                  <a:pt x="1520499" y="1448275"/>
                </a:lnTo>
                <a:lnTo>
                  <a:pt x="0" y="1448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640717" y="517601"/>
            <a:ext cx="1154314" cy="1291824"/>
            <a:chOff x="0" y="0"/>
            <a:chExt cx="1539085" cy="1722433"/>
          </a:xfrm>
        </p:grpSpPr>
        <p:sp>
          <p:nvSpPr>
            <p:cNvPr id="5" name="Freeform 5"/>
            <p:cNvSpPr/>
            <p:nvPr/>
          </p:nvSpPr>
          <p:spPr>
            <a:xfrm rot="-10800000" flipH="1">
              <a:off x="0" y="464700"/>
              <a:ext cx="1248300" cy="1257733"/>
            </a:xfrm>
            <a:custGeom>
              <a:avLst/>
              <a:gdLst/>
              <a:ahLst/>
              <a:cxnLst/>
              <a:rect l="l" t="t" r="r" b="b"/>
              <a:pathLst>
                <a:path w="1248300" h="1257733">
                  <a:moveTo>
                    <a:pt x="1248300" y="0"/>
                  </a:moveTo>
                  <a:lnTo>
                    <a:pt x="0" y="0"/>
                  </a:lnTo>
                  <a:lnTo>
                    <a:pt x="0" y="1257733"/>
                  </a:lnTo>
                  <a:lnTo>
                    <a:pt x="1248300" y="1257733"/>
                  </a:lnTo>
                  <a:lnTo>
                    <a:pt x="12483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46654" y="861966"/>
              <a:ext cx="396024" cy="231600"/>
            </a:xfrm>
            <a:prstGeom prst="rect">
              <a:avLst/>
            </a:prstGeom>
          </p:spPr>
          <p:txBody>
            <a:bodyPr lIns="0" tIns="0" rIns="0" bIns="0" rtlCol="0" anchor="t">
              <a:spAutoFit/>
            </a:bodyPr>
            <a:lstStyle/>
            <a:p>
              <a:pPr algn="ctr">
                <a:lnSpc>
                  <a:spcPts val="1407"/>
                </a:lnSpc>
              </a:pPr>
              <a:r>
                <a:rPr lang="en-US" sz="1005">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61132" y="153825"/>
              <a:ext cx="714758" cy="844618"/>
            </a:xfrm>
            <a:custGeom>
              <a:avLst/>
              <a:gdLst/>
              <a:ahLst/>
              <a:cxnLst/>
              <a:rect l="l" t="t" r="r" b="b"/>
              <a:pathLst>
                <a:path w="714758" h="844618">
                  <a:moveTo>
                    <a:pt x="0" y="0"/>
                  </a:moveTo>
                  <a:lnTo>
                    <a:pt x="714758" y="0"/>
                  </a:lnTo>
                  <a:lnTo>
                    <a:pt x="714758" y="844618"/>
                  </a:lnTo>
                  <a:lnTo>
                    <a:pt x="0" y="8446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06196" y="51856"/>
              <a:ext cx="316079" cy="428282"/>
            </a:xfrm>
            <a:custGeom>
              <a:avLst/>
              <a:gdLst/>
              <a:ahLst/>
              <a:cxnLst/>
              <a:rect l="l" t="t" r="r" b="b"/>
              <a:pathLst>
                <a:path w="316079" h="428282">
                  <a:moveTo>
                    <a:pt x="0" y="0"/>
                  </a:moveTo>
                  <a:lnTo>
                    <a:pt x="316079" y="0"/>
                  </a:lnTo>
                  <a:lnTo>
                    <a:pt x="316079" y="428282"/>
                  </a:lnTo>
                  <a:lnTo>
                    <a:pt x="0" y="428282"/>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857592" y="2859731"/>
            <a:ext cx="16572816" cy="4319668"/>
          </a:xfrm>
          <a:prstGeom prst="rect">
            <a:avLst/>
          </a:prstGeom>
        </p:spPr>
        <p:txBody>
          <a:bodyPr lIns="0" tIns="0" rIns="0" bIns="0" rtlCol="0" anchor="t">
            <a:spAutoFit/>
          </a:bodyPr>
          <a:lstStyle/>
          <a:p>
            <a:pPr marL="933127" lvl="1" indent="-466563" algn="l">
              <a:lnSpc>
                <a:spcPts val="5748"/>
              </a:lnSpc>
              <a:buFont typeface="Arial"/>
              <a:buChar char="•"/>
            </a:pPr>
            <a:r>
              <a:rPr lang="en-US" sz="4322">
                <a:solidFill>
                  <a:srgbClr val="000000"/>
                </a:solidFill>
                <a:latin typeface="Open Sans"/>
                <a:ea typeface="Open Sans"/>
                <a:cs typeface="Open Sans"/>
                <a:sym typeface="Open Sans"/>
              </a:rPr>
              <a:t>If a client misses a scheduled injection and wants to continue LEN, they should return to the site as soon as they are able.</a:t>
            </a:r>
          </a:p>
          <a:p>
            <a:pPr marL="933127" lvl="1" indent="-466563" algn="l">
              <a:lnSpc>
                <a:spcPts val="5748"/>
              </a:lnSpc>
              <a:buFont typeface="Arial"/>
              <a:buChar char="•"/>
            </a:pPr>
            <a:r>
              <a:rPr lang="en-US" sz="4322">
                <a:solidFill>
                  <a:srgbClr val="000000"/>
                </a:solidFill>
                <a:latin typeface="Open Sans"/>
                <a:ea typeface="Open Sans"/>
                <a:cs typeface="Open Sans"/>
                <a:sym typeface="Open Sans"/>
              </a:rPr>
              <a:t>The provider needs to make a decision whether to </a:t>
            </a:r>
            <a:r>
              <a:rPr lang="en-US" sz="4322" b="1">
                <a:solidFill>
                  <a:srgbClr val="000000"/>
                </a:solidFill>
                <a:latin typeface="Open Sans Bold"/>
                <a:ea typeface="Open Sans Bold"/>
                <a:cs typeface="Open Sans Bold"/>
                <a:sym typeface="Open Sans Bold"/>
              </a:rPr>
              <a:t>restart</a:t>
            </a:r>
            <a:r>
              <a:rPr lang="en-US" sz="4322">
                <a:solidFill>
                  <a:srgbClr val="000000"/>
                </a:solidFill>
                <a:latin typeface="Open Sans"/>
                <a:ea typeface="Open Sans"/>
                <a:cs typeface="Open Sans"/>
                <a:sym typeface="Open Sans"/>
              </a:rPr>
              <a:t> LEN with the INITIATION REGIMEN (INITIATION INJECTIONS 1 &amp; 2 and Loading Pills 1 &amp; 2 – Day 0; Loading Pills 3 &amp; 4 – Day 1) or </a:t>
            </a:r>
            <a:r>
              <a:rPr lang="en-US" sz="4322" b="1">
                <a:solidFill>
                  <a:srgbClr val="000000"/>
                </a:solidFill>
                <a:latin typeface="Open Sans Bold"/>
                <a:ea typeface="Open Sans Bold"/>
                <a:cs typeface="Open Sans Bold"/>
                <a:sym typeface="Open Sans Bold"/>
              </a:rPr>
              <a:t>resume</a:t>
            </a:r>
            <a:r>
              <a:rPr lang="en-US" sz="4322">
                <a:solidFill>
                  <a:srgbClr val="000000"/>
                </a:solidFill>
                <a:latin typeface="Open Sans"/>
                <a:ea typeface="Open Sans"/>
                <a:cs typeface="Open Sans"/>
                <a:sym typeface="Open Sans"/>
              </a:rPr>
              <a:t> by administering FOLLOW-UP INJECTIONS.</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32262" y="873445"/>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Missed Injections: LEN</a:t>
            </a:r>
          </a:p>
        </p:txBody>
      </p:sp>
      <p:sp>
        <p:nvSpPr>
          <p:cNvPr id="3" name="Freeform 3"/>
          <p:cNvSpPr/>
          <p:nvPr/>
        </p:nvSpPr>
        <p:spPr>
          <a:xfrm rot="-8984890">
            <a:off x="450472" y="445882"/>
            <a:ext cx="1520499" cy="1448275"/>
          </a:xfrm>
          <a:custGeom>
            <a:avLst/>
            <a:gdLst/>
            <a:ahLst/>
            <a:cxnLst/>
            <a:rect l="l" t="t" r="r" b="b"/>
            <a:pathLst>
              <a:path w="1520499" h="1448275">
                <a:moveTo>
                  <a:pt x="0" y="0"/>
                </a:moveTo>
                <a:lnTo>
                  <a:pt x="1520499" y="0"/>
                </a:lnTo>
                <a:lnTo>
                  <a:pt x="1520499" y="1448275"/>
                </a:lnTo>
                <a:lnTo>
                  <a:pt x="0" y="1448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640717" y="517601"/>
            <a:ext cx="1154314" cy="1291824"/>
            <a:chOff x="0" y="0"/>
            <a:chExt cx="1539085" cy="1722433"/>
          </a:xfrm>
        </p:grpSpPr>
        <p:sp>
          <p:nvSpPr>
            <p:cNvPr id="5" name="Freeform 5"/>
            <p:cNvSpPr/>
            <p:nvPr/>
          </p:nvSpPr>
          <p:spPr>
            <a:xfrm rot="-10800000" flipH="1">
              <a:off x="0" y="464700"/>
              <a:ext cx="1248300" cy="1257733"/>
            </a:xfrm>
            <a:custGeom>
              <a:avLst/>
              <a:gdLst/>
              <a:ahLst/>
              <a:cxnLst/>
              <a:rect l="l" t="t" r="r" b="b"/>
              <a:pathLst>
                <a:path w="1248300" h="1257733">
                  <a:moveTo>
                    <a:pt x="1248300" y="0"/>
                  </a:moveTo>
                  <a:lnTo>
                    <a:pt x="0" y="0"/>
                  </a:lnTo>
                  <a:lnTo>
                    <a:pt x="0" y="1257733"/>
                  </a:lnTo>
                  <a:lnTo>
                    <a:pt x="1248300" y="1257733"/>
                  </a:lnTo>
                  <a:lnTo>
                    <a:pt x="12483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46654" y="861966"/>
              <a:ext cx="396024" cy="231600"/>
            </a:xfrm>
            <a:prstGeom prst="rect">
              <a:avLst/>
            </a:prstGeom>
          </p:spPr>
          <p:txBody>
            <a:bodyPr lIns="0" tIns="0" rIns="0" bIns="0" rtlCol="0" anchor="t">
              <a:spAutoFit/>
            </a:bodyPr>
            <a:lstStyle/>
            <a:p>
              <a:pPr algn="ctr">
                <a:lnSpc>
                  <a:spcPts val="1407"/>
                </a:lnSpc>
              </a:pPr>
              <a:r>
                <a:rPr lang="en-US" sz="1005">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61132" y="153825"/>
              <a:ext cx="714758" cy="844618"/>
            </a:xfrm>
            <a:custGeom>
              <a:avLst/>
              <a:gdLst/>
              <a:ahLst/>
              <a:cxnLst/>
              <a:rect l="l" t="t" r="r" b="b"/>
              <a:pathLst>
                <a:path w="714758" h="844618">
                  <a:moveTo>
                    <a:pt x="0" y="0"/>
                  </a:moveTo>
                  <a:lnTo>
                    <a:pt x="714758" y="0"/>
                  </a:lnTo>
                  <a:lnTo>
                    <a:pt x="714758" y="844618"/>
                  </a:lnTo>
                  <a:lnTo>
                    <a:pt x="0" y="8446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06196" y="51856"/>
              <a:ext cx="316079" cy="428282"/>
            </a:xfrm>
            <a:custGeom>
              <a:avLst/>
              <a:gdLst/>
              <a:ahLst/>
              <a:cxnLst/>
              <a:rect l="l" t="t" r="r" b="b"/>
              <a:pathLst>
                <a:path w="316079" h="428282">
                  <a:moveTo>
                    <a:pt x="0" y="0"/>
                  </a:moveTo>
                  <a:lnTo>
                    <a:pt x="316079" y="0"/>
                  </a:lnTo>
                  <a:lnTo>
                    <a:pt x="316079" y="428282"/>
                  </a:lnTo>
                  <a:lnTo>
                    <a:pt x="0" y="428282"/>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Freeform 9"/>
          <p:cNvSpPr/>
          <p:nvPr/>
        </p:nvSpPr>
        <p:spPr>
          <a:xfrm>
            <a:off x="1795031" y="5383994"/>
            <a:ext cx="14982098" cy="4903006"/>
          </a:xfrm>
          <a:custGeom>
            <a:avLst/>
            <a:gdLst/>
            <a:ahLst/>
            <a:cxnLst/>
            <a:rect l="l" t="t" r="r" b="b"/>
            <a:pathLst>
              <a:path w="14982098" h="4903006">
                <a:moveTo>
                  <a:pt x="0" y="0"/>
                </a:moveTo>
                <a:lnTo>
                  <a:pt x="14982098" y="0"/>
                </a:lnTo>
                <a:lnTo>
                  <a:pt x="14982098" y="4903006"/>
                </a:lnTo>
                <a:lnTo>
                  <a:pt x="0" y="49030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1475183" y="1847525"/>
            <a:ext cx="16316319" cy="3145917"/>
          </a:xfrm>
          <a:prstGeom prst="rect">
            <a:avLst/>
          </a:prstGeom>
        </p:spPr>
        <p:txBody>
          <a:bodyPr lIns="0" tIns="0" rIns="0" bIns="0" rtlCol="0" anchor="t">
            <a:spAutoFit/>
          </a:bodyPr>
          <a:lstStyle/>
          <a:p>
            <a:pPr marL="712467" lvl="1" indent="-356233" algn="l">
              <a:lnSpc>
                <a:spcPts val="3563"/>
              </a:lnSpc>
              <a:buFont typeface="Arial"/>
              <a:buChar char="•"/>
            </a:pPr>
            <a:r>
              <a:rPr lang="en-US" sz="3299">
                <a:solidFill>
                  <a:srgbClr val="000000"/>
                </a:solidFill>
                <a:latin typeface="Open Sans"/>
                <a:ea typeface="Open Sans"/>
                <a:cs typeface="Open Sans"/>
                <a:sym typeface="Open Sans"/>
              </a:rPr>
              <a:t>The amount of time elapsed since their last injection will determine how to proceed, as follows:</a:t>
            </a:r>
          </a:p>
          <a:p>
            <a:pPr marL="1424934" lvl="2" indent="-474978" algn="l">
              <a:lnSpc>
                <a:spcPts val="3563"/>
              </a:lnSpc>
              <a:buFont typeface="Arial"/>
              <a:buChar char="⚬"/>
            </a:pPr>
            <a:r>
              <a:rPr lang="en-US" sz="3299">
                <a:solidFill>
                  <a:srgbClr val="000000"/>
                </a:solidFill>
                <a:latin typeface="Open Sans"/>
                <a:ea typeface="Open Sans"/>
                <a:cs typeface="Open Sans"/>
                <a:sym typeface="Open Sans"/>
              </a:rPr>
              <a:t>If ≤ 28 weeks (6 months plus 2 weeks) elapsed since prior injection, resume with bi-annual Follow-up Injection today; schedule a subsequent Follow-Up Injection in 6 months</a:t>
            </a:r>
          </a:p>
          <a:p>
            <a:pPr marL="1424934" lvl="2" indent="-474978" algn="l">
              <a:lnSpc>
                <a:spcPts val="3563"/>
              </a:lnSpc>
              <a:buFont typeface="Arial"/>
              <a:buChar char="⚬"/>
            </a:pPr>
            <a:r>
              <a:rPr lang="en-US" sz="3299">
                <a:solidFill>
                  <a:srgbClr val="000000"/>
                </a:solidFill>
                <a:latin typeface="Open Sans"/>
                <a:ea typeface="Open Sans"/>
                <a:cs typeface="Open Sans"/>
                <a:sym typeface="Open Sans"/>
              </a:rPr>
              <a:t>If &gt; 28 weeks elapsed since prior injection, restart with all LEN Loading Doses over two days (Loading Injections 1 &amp; 2 and Loading Pills 1 &amp; 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32262" y="873445"/>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Missed Injections: LEN</a:t>
            </a:r>
          </a:p>
        </p:txBody>
      </p:sp>
      <p:sp>
        <p:nvSpPr>
          <p:cNvPr id="3" name="Freeform 3"/>
          <p:cNvSpPr/>
          <p:nvPr/>
        </p:nvSpPr>
        <p:spPr>
          <a:xfrm rot="-8984890">
            <a:off x="450472" y="445882"/>
            <a:ext cx="1520499" cy="1448275"/>
          </a:xfrm>
          <a:custGeom>
            <a:avLst/>
            <a:gdLst/>
            <a:ahLst/>
            <a:cxnLst/>
            <a:rect l="l" t="t" r="r" b="b"/>
            <a:pathLst>
              <a:path w="1520499" h="1448275">
                <a:moveTo>
                  <a:pt x="0" y="0"/>
                </a:moveTo>
                <a:lnTo>
                  <a:pt x="1520499" y="0"/>
                </a:lnTo>
                <a:lnTo>
                  <a:pt x="1520499" y="1448275"/>
                </a:lnTo>
                <a:lnTo>
                  <a:pt x="0" y="1448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640717" y="517601"/>
            <a:ext cx="1154314" cy="1291824"/>
            <a:chOff x="0" y="0"/>
            <a:chExt cx="1539085" cy="1722433"/>
          </a:xfrm>
        </p:grpSpPr>
        <p:sp>
          <p:nvSpPr>
            <p:cNvPr id="5" name="Freeform 5"/>
            <p:cNvSpPr/>
            <p:nvPr/>
          </p:nvSpPr>
          <p:spPr>
            <a:xfrm rot="-10800000" flipH="1">
              <a:off x="0" y="464700"/>
              <a:ext cx="1248300" cy="1257733"/>
            </a:xfrm>
            <a:custGeom>
              <a:avLst/>
              <a:gdLst/>
              <a:ahLst/>
              <a:cxnLst/>
              <a:rect l="l" t="t" r="r" b="b"/>
              <a:pathLst>
                <a:path w="1248300" h="1257733">
                  <a:moveTo>
                    <a:pt x="1248300" y="0"/>
                  </a:moveTo>
                  <a:lnTo>
                    <a:pt x="0" y="0"/>
                  </a:lnTo>
                  <a:lnTo>
                    <a:pt x="0" y="1257733"/>
                  </a:lnTo>
                  <a:lnTo>
                    <a:pt x="1248300" y="1257733"/>
                  </a:lnTo>
                  <a:lnTo>
                    <a:pt x="12483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46654" y="861966"/>
              <a:ext cx="396024" cy="231600"/>
            </a:xfrm>
            <a:prstGeom prst="rect">
              <a:avLst/>
            </a:prstGeom>
          </p:spPr>
          <p:txBody>
            <a:bodyPr lIns="0" tIns="0" rIns="0" bIns="0" rtlCol="0" anchor="t">
              <a:spAutoFit/>
            </a:bodyPr>
            <a:lstStyle/>
            <a:p>
              <a:pPr algn="ctr">
                <a:lnSpc>
                  <a:spcPts val="1407"/>
                </a:lnSpc>
              </a:pPr>
              <a:r>
                <a:rPr lang="en-US" sz="1005">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61132" y="153825"/>
              <a:ext cx="714758" cy="844618"/>
            </a:xfrm>
            <a:custGeom>
              <a:avLst/>
              <a:gdLst/>
              <a:ahLst/>
              <a:cxnLst/>
              <a:rect l="l" t="t" r="r" b="b"/>
              <a:pathLst>
                <a:path w="714758" h="844618">
                  <a:moveTo>
                    <a:pt x="0" y="0"/>
                  </a:moveTo>
                  <a:lnTo>
                    <a:pt x="714758" y="0"/>
                  </a:lnTo>
                  <a:lnTo>
                    <a:pt x="714758" y="844618"/>
                  </a:lnTo>
                  <a:lnTo>
                    <a:pt x="0" y="8446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06196" y="51856"/>
              <a:ext cx="316079" cy="428282"/>
            </a:xfrm>
            <a:custGeom>
              <a:avLst/>
              <a:gdLst/>
              <a:ahLst/>
              <a:cxnLst/>
              <a:rect l="l" t="t" r="r" b="b"/>
              <a:pathLst>
                <a:path w="316079" h="428282">
                  <a:moveTo>
                    <a:pt x="0" y="0"/>
                  </a:moveTo>
                  <a:lnTo>
                    <a:pt x="316079" y="0"/>
                  </a:lnTo>
                  <a:lnTo>
                    <a:pt x="316079" y="428282"/>
                  </a:lnTo>
                  <a:lnTo>
                    <a:pt x="0" y="428282"/>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1846336" y="3577305"/>
            <a:ext cx="14595328" cy="3180016"/>
          </a:xfrm>
          <a:prstGeom prst="rect">
            <a:avLst/>
          </a:prstGeom>
        </p:spPr>
        <p:txBody>
          <a:bodyPr lIns="0" tIns="0" rIns="0" bIns="0" rtlCol="0" anchor="t">
            <a:spAutoFit/>
          </a:bodyPr>
          <a:lstStyle/>
          <a:p>
            <a:pPr algn="l">
              <a:lnSpc>
                <a:spcPts val="5026"/>
              </a:lnSpc>
            </a:pPr>
            <a:r>
              <a:rPr lang="en-US" sz="4653">
                <a:solidFill>
                  <a:srgbClr val="FE6C39"/>
                </a:solidFill>
                <a:latin typeface="Open Sans"/>
                <a:ea typeface="Open Sans"/>
                <a:cs typeface="Open Sans"/>
                <a:sym typeface="Open Sans"/>
              </a:rPr>
              <a:t>Before resuming or restarting LEN injections in a client delayed in returning, providers should re-test for HIV and clinically re-assess in case PEP is indicated or there is a suspicion of AHI. These topics will be covered in more detail in Lesson 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48AEA8"/>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3675856"/>
            <a:ext cx="15497243" cy="1908175"/>
          </a:xfrm>
          <a:prstGeom prst="rect">
            <a:avLst/>
          </a:prstGeom>
        </p:spPr>
        <p:txBody>
          <a:bodyPr lIns="0" tIns="0" rIns="0" bIns="0" rtlCol="0" anchor="t">
            <a:spAutoFit/>
          </a:bodyPr>
          <a:lstStyle/>
          <a:p>
            <a:pPr algn="l">
              <a:lnSpc>
                <a:spcPts val="7699"/>
              </a:lnSpc>
            </a:pPr>
            <a:r>
              <a:rPr lang="en-US" sz="5499" b="1">
                <a:solidFill>
                  <a:srgbClr val="FFFFFF"/>
                </a:solidFill>
                <a:latin typeface="Roboto Condensed Bold"/>
                <a:ea typeface="Roboto Condensed Bold"/>
                <a:cs typeface="Roboto Condensed Bold"/>
                <a:sym typeface="Roboto Condensed Bold"/>
              </a:rPr>
              <a:t>There are multiple PrEP products recommended by WHO for HIV Prevention,</a:t>
            </a:r>
          </a:p>
        </p:txBody>
      </p:sp>
      <p:sp>
        <p:nvSpPr>
          <p:cNvPr id="4" name="TextBox 4"/>
          <p:cNvSpPr txBox="1"/>
          <p:nvPr/>
        </p:nvSpPr>
        <p:spPr>
          <a:xfrm>
            <a:off x="1028700" y="5720945"/>
            <a:ext cx="14154984" cy="1393824"/>
          </a:xfrm>
          <a:prstGeom prst="rect">
            <a:avLst/>
          </a:prstGeom>
        </p:spPr>
        <p:txBody>
          <a:bodyPr lIns="0" tIns="0" rIns="0" bIns="0" rtlCol="0" anchor="t">
            <a:spAutoFit/>
          </a:bodyPr>
          <a:lstStyle/>
          <a:p>
            <a:pPr algn="l">
              <a:lnSpc>
                <a:spcPts val="5600"/>
              </a:lnSpc>
              <a:spcBef>
                <a:spcPct val="0"/>
              </a:spcBef>
            </a:pPr>
            <a:r>
              <a:rPr lang="en-US" sz="4000">
                <a:solidFill>
                  <a:srgbClr val="FFFFFF"/>
                </a:solidFill>
                <a:latin typeface="Open Sans"/>
                <a:ea typeface="Open Sans"/>
                <a:cs typeface="Open Sans"/>
                <a:sym typeface="Open Sans"/>
              </a:rPr>
              <a:t>Let’s review the recommended PrEP products</a:t>
            </a:r>
          </a:p>
          <a:p>
            <a:pPr algn="l">
              <a:lnSpc>
                <a:spcPts val="5600"/>
              </a:lnSpc>
              <a:spcBef>
                <a:spcPct val="0"/>
              </a:spcBef>
            </a:pPr>
            <a:endParaRPr lang="en-US" sz="4000">
              <a:solidFill>
                <a:srgbClr val="FFFFFF"/>
              </a:solidFill>
              <a:latin typeface="Open Sans"/>
              <a:ea typeface="Open Sans"/>
              <a:cs typeface="Open Sans"/>
              <a:sym typeface="Open Sans"/>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78715" y="1768170"/>
            <a:ext cx="28464719" cy="9037548"/>
          </a:xfrm>
          <a:custGeom>
            <a:avLst/>
            <a:gdLst/>
            <a:ahLst/>
            <a:cxnLst/>
            <a:rect l="l" t="t" r="r" b="b"/>
            <a:pathLst>
              <a:path w="28464719" h="9037548">
                <a:moveTo>
                  <a:pt x="0" y="0"/>
                </a:moveTo>
                <a:lnTo>
                  <a:pt x="28464719" y="0"/>
                </a:lnTo>
                <a:lnTo>
                  <a:pt x="28464719" y="9037548"/>
                </a:lnTo>
                <a:lnTo>
                  <a:pt x="0" y="9037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2946056"/>
            <a:ext cx="16419595" cy="6436336"/>
          </a:xfrm>
          <a:prstGeom prst="rect">
            <a:avLst/>
          </a:prstGeom>
        </p:spPr>
        <p:txBody>
          <a:bodyPr lIns="0" tIns="0" rIns="0" bIns="0" rtlCol="0" anchor="t">
            <a:spAutoFit/>
          </a:bodyPr>
          <a:lstStyle/>
          <a:p>
            <a:pPr algn="l">
              <a:lnSpc>
                <a:spcPts val="5701"/>
              </a:lnSpc>
            </a:pPr>
            <a:r>
              <a:rPr lang="en-US" sz="4072">
                <a:solidFill>
                  <a:srgbClr val="FFFFFF"/>
                </a:solidFill>
                <a:latin typeface="Open Sans"/>
                <a:ea typeface="Open Sans"/>
                <a:cs typeface="Open Sans"/>
                <a:sym typeface="Open Sans"/>
              </a:rPr>
              <a:t>In the prior section, we addressed the management of clients who return late after having already missed a LEN injection visit. What about clients who know in advance they need to postpone their next LEN injection? </a:t>
            </a:r>
          </a:p>
          <a:p>
            <a:pPr algn="l">
              <a:lnSpc>
                <a:spcPts val="5701"/>
              </a:lnSpc>
            </a:pPr>
            <a:endParaRPr lang="en-US" sz="4072">
              <a:solidFill>
                <a:srgbClr val="FFFFFF"/>
              </a:solidFill>
              <a:latin typeface="Open Sans"/>
              <a:ea typeface="Open Sans"/>
              <a:cs typeface="Open Sans"/>
              <a:sym typeface="Open Sans"/>
            </a:endParaRPr>
          </a:p>
          <a:p>
            <a:pPr algn="l">
              <a:lnSpc>
                <a:spcPts val="5701"/>
              </a:lnSpc>
            </a:pPr>
            <a:r>
              <a:rPr lang="en-US" sz="4072">
                <a:solidFill>
                  <a:srgbClr val="FFFFFF"/>
                </a:solidFill>
                <a:latin typeface="Open Sans"/>
                <a:ea typeface="Open Sans"/>
                <a:cs typeface="Open Sans"/>
                <a:sym typeface="Open Sans"/>
              </a:rPr>
              <a:t>Regulatory labels in many countries make an allowance for postponing LEN FOLLOW-UP INJECTIONS beyond the 14-day scheduling window through the use of oral LEN pills to “bridge” the gap.</a:t>
            </a:r>
          </a:p>
        </p:txBody>
      </p:sp>
      <p:sp>
        <p:nvSpPr>
          <p:cNvPr id="4" name="TextBox 4"/>
          <p:cNvSpPr txBox="1"/>
          <p:nvPr/>
        </p:nvSpPr>
        <p:spPr>
          <a:xfrm>
            <a:off x="602516" y="427672"/>
            <a:ext cx="16988987" cy="1003291"/>
          </a:xfrm>
          <a:prstGeom prst="rect">
            <a:avLst/>
          </a:prstGeom>
        </p:spPr>
        <p:txBody>
          <a:bodyPr lIns="0" tIns="0" rIns="0" bIns="0" rtlCol="0" anchor="t">
            <a:spAutoFit/>
          </a:bodyPr>
          <a:lstStyle/>
          <a:p>
            <a:pPr algn="l">
              <a:lnSpc>
                <a:spcPts val="8127"/>
              </a:lnSpc>
            </a:pPr>
            <a:r>
              <a:rPr lang="en-US" sz="5805" b="1">
                <a:solidFill>
                  <a:srgbClr val="FE6C39"/>
                </a:solidFill>
                <a:latin typeface="Roboto Condensed Bold"/>
                <a:ea typeface="Roboto Condensed Bold"/>
                <a:cs typeface="Roboto Condensed Bold"/>
                <a:sym typeface="Roboto Condensed Bold"/>
              </a:rPr>
              <a:t>Additional Info About Postponing Future LEN Injections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78715" y="1768170"/>
            <a:ext cx="28464719" cy="9037548"/>
          </a:xfrm>
          <a:custGeom>
            <a:avLst/>
            <a:gdLst/>
            <a:ahLst/>
            <a:cxnLst/>
            <a:rect l="l" t="t" r="r" b="b"/>
            <a:pathLst>
              <a:path w="28464719" h="9037548">
                <a:moveTo>
                  <a:pt x="0" y="0"/>
                </a:moveTo>
                <a:lnTo>
                  <a:pt x="28464719" y="0"/>
                </a:lnTo>
                <a:lnTo>
                  <a:pt x="28464719" y="9037548"/>
                </a:lnTo>
                <a:lnTo>
                  <a:pt x="0" y="9037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02516" y="2344537"/>
            <a:ext cx="16988987" cy="7454524"/>
          </a:xfrm>
          <a:prstGeom prst="rect">
            <a:avLst/>
          </a:prstGeom>
        </p:spPr>
        <p:txBody>
          <a:bodyPr lIns="0" tIns="0" rIns="0" bIns="0" rtlCol="0" anchor="t">
            <a:spAutoFit/>
          </a:bodyPr>
          <a:lstStyle/>
          <a:p>
            <a:pPr algn="l">
              <a:lnSpc>
                <a:spcPts val="4569"/>
              </a:lnSpc>
            </a:pPr>
            <a:r>
              <a:rPr lang="en-US" sz="3263">
                <a:solidFill>
                  <a:srgbClr val="FFFFFF"/>
                </a:solidFill>
                <a:latin typeface="Open Sans"/>
                <a:ea typeface="Open Sans"/>
                <a:cs typeface="Open Sans"/>
                <a:sym typeface="Open Sans"/>
              </a:rPr>
              <a:t>As an example, a client who knows in advance they cannot return for their next FOLLOW-UP INJECTIONS within 28 weeks (6 months + 2 weeks), may be given and start using oral LEN 6 months after today’s injection and continue using it daily until they’re available to return for the next LEN injections.</a:t>
            </a:r>
          </a:p>
          <a:p>
            <a:pPr algn="l">
              <a:lnSpc>
                <a:spcPts val="4569"/>
              </a:lnSpc>
            </a:pPr>
            <a:endParaRPr lang="en-US" sz="3263">
              <a:solidFill>
                <a:srgbClr val="FFFFFF"/>
              </a:solidFill>
              <a:latin typeface="Open Sans"/>
              <a:ea typeface="Open Sans"/>
              <a:cs typeface="Open Sans"/>
              <a:sym typeface="Open Sans"/>
            </a:endParaRPr>
          </a:p>
          <a:p>
            <a:pPr algn="l">
              <a:lnSpc>
                <a:spcPts val="4569"/>
              </a:lnSpc>
            </a:pPr>
            <a:r>
              <a:rPr lang="en-US" sz="3263">
                <a:solidFill>
                  <a:srgbClr val="FFFFFF"/>
                </a:solidFill>
                <a:latin typeface="Open Sans"/>
                <a:ea typeface="Open Sans"/>
                <a:cs typeface="Open Sans"/>
                <a:sym typeface="Open Sans"/>
              </a:rPr>
              <a:t>If the provider decides to postpone the next injections with a bridge of oral LEN, the client will receive the LEN injections today and a supply of oral LEN pills to take with them, with instructions to start using oral LEN pills 6 months from today by taking 1 pill each week. The period of oral LEN PrEP use is the “bridge.” The client would need to be given a suﬃcient supply of oral LEN pills for weekly use (1 pill per week) until their ﬁrst available date to return for LEN injections, so this duration would need to be calculated by the provider. </a:t>
            </a:r>
          </a:p>
          <a:p>
            <a:pPr algn="l">
              <a:lnSpc>
                <a:spcPts val="4569"/>
              </a:lnSpc>
            </a:pPr>
            <a:endParaRPr lang="en-US" sz="3263">
              <a:solidFill>
                <a:srgbClr val="FFFFFF"/>
              </a:solidFill>
              <a:latin typeface="Open Sans"/>
              <a:ea typeface="Open Sans"/>
              <a:cs typeface="Open Sans"/>
              <a:sym typeface="Open Sans"/>
            </a:endParaRPr>
          </a:p>
        </p:txBody>
      </p:sp>
      <p:sp>
        <p:nvSpPr>
          <p:cNvPr id="4" name="TextBox 4"/>
          <p:cNvSpPr txBox="1"/>
          <p:nvPr/>
        </p:nvSpPr>
        <p:spPr>
          <a:xfrm>
            <a:off x="602516" y="427672"/>
            <a:ext cx="16988987" cy="1003291"/>
          </a:xfrm>
          <a:prstGeom prst="rect">
            <a:avLst/>
          </a:prstGeom>
        </p:spPr>
        <p:txBody>
          <a:bodyPr lIns="0" tIns="0" rIns="0" bIns="0" rtlCol="0" anchor="t">
            <a:spAutoFit/>
          </a:bodyPr>
          <a:lstStyle/>
          <a:p>
            <a:pPr algn="l">
              <a:lnSpc>
                <a:spcPts val="8127"/>
              </a:lnSpc>
            </a:pPr>
            <a:r>
              <a:rPr lang="en-US" sz="5805" b="1">
                <a:solidFill>
                  <a:srgbClr val="FE6C39"/>
                </a:solidFill>
                <a:latin typeface="Roboto Condensed Bold"/>
                <a:ea typeface="Roboto Condensed Bold"/>
                <a:cs typeface="Roboto Condensed Bold"/>
                <a:sym typeface="Roboto Condensed Bold"/>
              </a:rPr>
              <a:t>Additional Info About Postponing Future LEN Injections</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02516" y="1638300"/>
            <a:ext cx="16247644" cy="4257174"/>
          </a:xfrm>
          <a:custGeom>
            <a:avLst/>
            <a:gdLst/>
            <a:ahLst/>
            <a:cxnLst/>
            <a:rect l="l" t="t" r="r" b="b"/>
            <a:pathLst>
              <a:path w="16247644" h="5158627">
                <a:moveTo>
                  <a:pt x="0" y="0"/>
                </a:moveTo>
                <a:lnTo>
                  <a:pt x="16247644" y="0"/>
                </a:lnTo>
                <a:lnTo>
                  <a:pt x="16247644" y="5158627"/>
                </a:lnTo>
                <a:lnTo>
                  <a:pt x="0" y="515862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944272" y="5659386"/>
            <a:ext cx="12305475" cy="4814517"/>
          </a:xfrm>
          <a:custGeom>
            <a:avLst/>
            <a:gdLst/>
            <a:ahLst/>
            <a:cxnLst/>
            <a:rect l="l" t="t" r="r" b="b"/>
            <a:pathLst>
              <a:path w="12305475" h="4814517">
                <a:moveTo>
                  <a:pt x="0" y="0"/>
                </a:moveTo>
                <a:lnTo>
                  <a:pt x="12305475" y="0"/>
                </a:lnTo>
                <a:lnTo>
                  <a:pt x="12305475" y="4814517"/>
                </a:lnTo>
                <a:lnTo>
                  <a:pt x="0" y="4814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602516" y="427672"/>
            <a:ext cx="16988987" cy="1003291"/>
          </a:xfrm>
          <a:prstGeom prst="rect">
            <a:avLst/>
          </a:prstGeom>
        </p:spPr>
        <p:txBody>
          <a:bodyPr lIns="0" tIns="0" rIns="0" bIns="0" rtlCol="0" anchor="t">
            <a:spAutoFit/>
          </a:bodyPr>
          <a:lstStyle/>
          <a:p>
            <a:pPr algn="l">
              <a:lnSpc>
                <a:spcPts val="8127"/>
              </a:lnSpc>
            </a:pPr>
            <a:r>
              <a:rPr lang="en-US" sz="5805" b="1">
                <a:solidFill>
                  <a:srgbClr val="FE6C39"/>
                </a:solidFill>
                <a:latin typeface="Roboto Condensed Bold"/>
                <a:ea typeface="Roboto Condensed Bold"/>
                <a:cs typeface="Roboto Condensed Bold"/>
                <a:sym typeface="Roboto Condensed Bold"/>
              </a:rPr>
              <a:t>Additional Info About Postponing Future LEN Injections</a:t>
            </a:r>
          </a:p>
        </p:txBody>
      </p:sp>
      <p:sp>
        <p:nvSpPr>
          <p:cNvPr id="5" name="TextBox 5"/>
          <p:cNvSpPr txBox="1"/>
          <p:nvPr/>
        </p:nvSpPr>
        <p:spPr>
          <a:xfrm>
            <a:off x="2073518" y="2077630"/>
            <a:ext cx="14140964" cy="3374419"/>
          </a:xfrm>
          <a:prstGeom prst="rect">
            <a:avLst/>
          </a:prstGeom>
        </p:spPr>
        <p:txBody>
          <a:bodyPr lIns="0" tIns="0" rIns="0" bIns="0" rtlCol="0" anchor="t">
            <a:spAutoFit/>
          </a:bodyPr>
          <a:lstStyle/>
          <a:p>
            <a:pPr algn="l">
              <a:lnSpc>
                <a:spcPts val="5400"/>
              </a:lnSpc>
            </a:pPr>
            <a:r>
              <a:rPr lang="en-US" sz="3857" dirty="0">
                <a:solidFill>
                  <a:srgbClr val="FFFFFF"/>
                </a:solidFill>
                <a:latin typeface="Open Sans"/>
                <a:ea typeface="Open Sans"/>
                <a:cs typeface="Open Sans"/>
                <a:sym typeface="Open Sans"/>
              </a:rPr>
              <a:t>Upon return to resume injections after the bridge, the provider should administer FOLLOW-UP INJECTIONS. It is not necessary to restart LEN with the INITIATION REGIMEN following a bridge with oral LEN, unless adherence to daily doses was poor.</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47685" y="-1299271"/>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71150" y="418147"/>
            <a:ext cx="15497243" cy="1087756"/>
          </a:xfrm>
          <a:prstGeom prst="rect">
            <a:avLst/>
          </a:prstGeom>
        </p:spPr>
        <p:txBody>
          <a:bodyPr lIns="0" tIns="0" rIns="0" bIns="0" rtlCol="0" anchor="t">
            <a:spAutoFit/>
          </a:bodyPr>
          <a:lstStyle/>
          <a:p>
            <a:pPr algn="l">
              <a:lnSpc>
                <a:spcPts val="8819"/>
              </a:lnSpc>
            </a:pPr>
            <a:r>
              <a:rPr lang="en-US" sz="6299" b="1">
                <a:solidFill>
                  <a:srgbClr val="1D9EDE"/>
                </a:solidFill>
                <a:latin typeface="Roboto Condensed Bold"/>
                <a:ea typeface="Roboto Condensed Bold"/>
                <a:cs typeface="Roboto Condensed Bold"/>
                <a:sym typeface="Roboto Condensed Bold"/>
              </a:rPr>
              <a:t>Summary of Key Points in Lesson 3 </a:t>
            </a:r>
          </a:p>
        </p:txBody>
      </p:sp>
      <p:sp>
        <p:nvSpPr>
          <p:cNvPr id="4" name="Freeform 4"/>
          <p:cNvSpPr/>
          <p:nvPr/>
        </p:nvSpPr>
        <p:spPr>
          <a:xfrm>
            <a:off x="683561" y="1809438"/>
            <a:ext cx="1018993" cy="1018993"/>
          </a:xfrm>
          <a:custGeom>
            <a:avLst/>
            <a:gdLst/>
            <a:ahLst/>
            <a:cxnLst/>
            <a:rect l="l" t="t" r="r" b="b"/>
            <a:pathLst>
              <a:path w="1018993" h="1018993">
                <a:moveTo>
                  <a:pt x="0" y="0"/>
                </a:moveTo>
                <a:lnTo>
                  <a:pt x="1018993" y="0"/>
                </a:lnTo>
                <a:lnTo>
                  <a:pt x="1018993" y="1018993"/>
                </a:lnTo>
                <a:lnTo>
                  <a:pt x="0" y="101899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1992234" y="1761813"/>
            <a:ext cx="15254654" cy="142858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None of the PrEP products provides immediate protection against HIV. Each must be used for a certain duration first, which varies by product, and alternative HIV prevention strategies should be used during the period before protection begins.</a:t>
            </a:r>
          </a:p>
        </p:txBody>
      </p:sp>
      <p:sp>
        <p:nvSpPr>
          <p:cNvPr id="6" name="Freeform 6"/>
          <p:cNvSpPr/>
          <p:nvPr/>
        </p:nvSpPr>
        <p:spPr>
          <a:xfrm>
            <a:off x="671150" y="3496694"/>
            <a:ext cx="1018993" cy="1018993"/>
          </a:xfrm>
          <a:custGeom>
            <a:avLst/>
            <a:gdLst/>
            <a:ahLst/>
            <a:cxnLst/>
            <a:rect l="l" t="t" r="r" b="b"/>
            <a:pathLst>
              <a:path w="1018993" h="1018993">
                <a:moveTo>
                  <a:pt x="0" y="0"/>
                </a:moveTo>
                <a:lnTo>
                  <a:pt x="1018992" y="0"/>
                </a:lnTo>
                <a:lnTo>
                  <a:pt x="1018992" y="1018993"/>
                </a:lnTo>
                <a:lnTo>
                  <a:pt x="0" y="10189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992234" y="3600695"/>
            <a:ext cx="14060608" cy="94496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To sustain protection against HIV, repeated/continued PrEP use is necessary throughout periods of HIV exposure(s), regardless of the PrEP product.</a:t>
            </a:r>
          </a:p>
        </p:txBody>
      </p:sp>
      <p:sp>
        <p:nvSpPr>
          <p:cNvPr id="8" name="Freeform 8"/>
          <p:cNvSpPr/>
          <p:nvPr/>
        </p:nvSpPr>
        <p:spPr>
          <a:xfrm>
            <a:off x="671150" y="5144944"/>
            <a:ext cx="1018993" cy="1018993"/>
          </a:xfrm>
          <a:custGeom>
            <a:avLst/>
            <a:gdLst/>
            <a:ahLst/>
            <a:cxnLst/>
            <a:rect l="l" t="t" r="r" b="b"/>
            <a:pathLst>
              <a:path w="1018993" h="1018993">
                <a:moveTo>
                  <a:pt x="0" y="0"/>
                </a:moveTo>
                <a:lnTo>
                  <a:pt x="1018992" y="0"/>
                </a:lnTo>
                <a:lnTo>
                  <a:pt x="1018992" y="1018993"/>
                </a:lnTo>
                <a:lnTo>
                  <a:pt x="0" y="1018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2004646" y="5155262"/>
            <a:ext cx="15832343" cy="94496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All PrEP products provide greater protection against HIV when use of the product is as instructed; incorrect use, taking/using it late, or not taking/not using it may lower the level of protection. </a:t>
            </a:r>
          </a:p>
        </p:txBody>
      </p:sp>
      <p:sp>
        <p:nvSpPr>
          <p:cNvPr id="10" name="Freeform 10"/>
          <p:cNvSpPr/>
          <p:nvPr/>
        </p:nvSpPr>
        <p:spPr>
          <a:xfrm>
            <a:off x="683561" y="6909080"/>
            <a:ext cx="1018993" cy="1018993"/>
          </a:xfrm>
          <a:custGeom>
            <a:avLst/>
            <a:gdLst/>
            <a:ahLst/>
            <a:cxnLst/>
            <a:rect l="l" t="t" r="r" b="b"/>
            <a:pathLst>
              <a:path w="1018993" h="1018993">
                <a:moveTo>
                  <a:pt x="0" y="0"/>
                </a:moveTo>
                <a:lnTo>
                  <a:pt x="1018993" y="0"/>
                </a:lnTo>
                <a:lnTo>
                  <a:pt x="1018993" y="1018993"/>
                </a:lnTo>
                <a:lnTo>
                  <a:pt x="0" y="1018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992234" y="6709829"/>
            <a:ext cx="15819931" cy="191220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Clients may transition immediately from using one PrEP product to another, as long as they are clinically eligible to do so; some overlap in use between products is often necessary to ensure protection is sustained during the transition.</a:t>
            </a:r>
          </a:p>
          <a:p>
            <a:pPr algn="l">
              <a:lnSpc>
                <a:spcPts val="3852"/>
              </a:lnSpc>
            </a:pPr>
            <a:endParaRPr lang="en-US" sz="2751">
              <a:solidFill>
                <a:srgbClr val="000000"/>
              </a:solidFill>
              <a:latin typeface="Open Sans"/>
              <a:ea typeface="Open Sans"/>
              <a:cs typeface="Open Sans"/>
              <a:sym typeface="Open Sans"/>
            </a:endParaRPr>
          </a:p>
        </p:txBody>
      </p:sp>
      <p:sp>
        <p:nvSpPr>
          <p:cNvPr id="12" name="Freeform 12"/>
          <p:cNvSpPr/>
          <p:nvPr/>
        </p:nvSpPr>
        <p:spPr>
          <a:xfrm>
            <a:off x="671150" y="8794867"/>
            <a:ext cx="1006581" cy="1006581"/>
          </a:xfrm>
          <a:custGeom>
            <a:avLst/>
            <a:gdLst/>
            <a:ahLst/>
            <a:cxnLst/>
            <a:rect l="l" t="t" r="r" b="b"/>
            <a:pathLst>
              <a:path w="1006581" h="1006581">
                <a:moveTo>
                  <a:pt x="0" y="0"/>
                </a:moveTo>
                <a:lnTo>
                  <a:pt x="1006581" y="0"/>
                </a:lnTo>
                <a:lnTo>
                  <a:pt x="1006581" y="1006582"/>
                </a:lnTo>
                <a:lnTo>
                  <a:pt x="0" y="1006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1992234" y="8898271"/>
            <a:ext cx="15844755" cy="142858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Clients who discontinue a PrEP product but decide to use it again (or try another PrEP product), should be supported to restart PrEP as often as needed.</a:t>
            </a:r>
          </a:p>
          <a:p>
            <a:pPr algn="l">
              <a:lnSpc>
                <a:spcPts val="3852"/>
              </a:lnSpc>
            </a:pPr>
            <a:endParaRPr lang="en-US" sz="2751">
              <a:solidFill>
                <a:srgbClr val="000000"/>
              </a:solidFill>
              <a:latin typeface="Open Sans"/>
              <a:ea typeface="Open Sans"/>
              <a:cs typeface="Open Sans"/>
              <a:sym typeface="Open Sans"/>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8364" y="198120"/>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Summary: LEN</a:t>
            </a:r>
          </a:p>
        </p:txBody>
      </p:sp>
      <p:grpSp>
        <p:nvGrpSpPr>
          <p:cNvPr id="3" name="Group 3"/>
          <p:cNvGrpSpPr/>
          <p:nvPr/>
        </p:nvGrpSpPr>
        <p:grpSpPr>
          <a:xfrm>
            <a:off x="-103277" y="1028700"/>
            <a:ext cx="18623458" cy="9414846"/>
            <a:chOff x="0" y="0"/>
            <a:chExt cx="4523762" cy="2286929"/>
          </a:xfrm>
        </p:grpSpPr>
        <p:sp>
          <p:nvSpPr>
            <p:cNvPr id="4" name="Freeform 4"/>
            <p:cNvSpPr/>
            <p:nvPr/>
          </p:nvSpPr>
          <p:spPr>
            <a:xfrm>
              <a:off x="0" y="0"/>
              <a:ext cx="4523762" cy="2286929"/>
            </a:xfrm>
            <a:custGeom>
              <a:avLst/>
              <a:gdLst/>
              <a:ahLst/>
              <a:cxnLst/>
              <a:rect l="l" t="t" r="r" b="b"/>
              <a:pathLst>
                <a:path w="4523762" h="2286929">
                  <a:moveTo>
                    <a:pt x="0" y="0"/>
                  </a:moveTo>
                  <a:lnTo>
                    <a:pt x="4523762" y="0"/>
                  </a:lnTo>
                  <a:lnTo>
                    <a:pt x="4523762" y="2286929"/>
                  </a:lnTo>
                  <a:lnTo>
                    <a:pt x="0" y="2286929"/>
                  </a:lnTo>
                  <a:close/>
                </a:path>
              </a:pathLst>
            </a:custGeom>
            <a:solidFill>
              <a:srgbClr val="FE6C39"/>
            </a:solidFill>
          </p:spPr>
          <p:txBody>
            <a:bodyPr/>
            <a:lstStyle/>
            <a:p>
              <a:endParaRPr lang="en-US"/>
            </a:p>
          </p:txBody>
        </p:sp>
        <p:sp>
          <p:nvSpPr>
            <p:cNvPr id="5" name="TextBox 5"/>
            <p:cNvSpPr txBox="1"/>
            <p:nvPr/>
          </p:nvSpPr>
          <p:spPr>
            <a:xfrm>
              <a:off x="0" y="47625"/>
              <a:ext cx="4523762" cy="2239304"/>
            </a:xfrm>
            <a:prstGeom prst="rect">
              <a:avLst/>
            </a:prstGeom>
          </p:spPr>
          <p:txBody>
            <a:bodyPr lIns="50800" tIns="50800" rIns="50800" bIns="50800" rtlCol="0" anchor="ctr"/>
            <a:lstStyle/>
            <a:p>
              <a:pPr algn="ctr">
                <a:lnSpc>
                  <a:spcPts val="1602"/>
                </a:lnSpc>
              </a:pPr>
              <a:endParaRPr/>
            </a:p>
          </p:txBody>
        </p:sp>
      </p:grpSp>
      <p:sp>
        <p:nvSpPr>
          <p:cNvPr id="6" name="TextBox 6"/>
          <p:cNvSpPr txBox="1"/>
          <p:nvPr/>
        </p:nvSpPr>
        <p:spPr>
          <a:xfrm>
            <a:off x="289770" y="1278585"/>
            <a:ext cx="17588271" cy="8816082"/>
          </a:xfrm>
          <a:prstGeom prst="rect">
            <a:avLst/>
          </a:prstGeom>
        </p:spPr>
        <p:txBody>
          <a:bodyPr lIns="0" tIns="0" rIns="0" bIns="0" rtlCol="0" anchor="t">
            <a:spAutoFit/>
          </a:bodyPr>
          <a:lstStyle/>
          <a:p>
            <a:pPr algn="l">
              <a:lnSpc>
                <a:spcPts val="3000"/>
              </a:lnSpc>
            </a:pPr>
            <a:r>
              <a:rPr lang="en-US" sz="2143" b="1">
                <a:solidFill>
                  <a:srgbClr val="FFFFFF"/>
                </a:solidFill>
                <a:latin typeface="Open Sans Bold"/>
                <a:ea typeface="Open Sans Bold"/>
                <a:cs typeface="Open Sans Bold"/>
                <a:sym typeface="Open Sans Bold"/>
              </a:rPr>
              <a:t>General Use:</a:t>
            </a:r>
          </a:p>
          <a:p>
            <a:pPr marL="462694" lvl="1" indent="-231347" algn="l">
              <a:lnSpc>
                <a:spcPts val="3000"/>
              </a:lnSpc>
              <a:buFont typeface="Arial"/>
              <a:buChar char="•"/>
            </a:pPr>
            <a:r>
              <a:rPr lang="en-US" sz="2143">
                <a:solidFill>
                  <a:srgbClr val="FFFFFF"/>
                </a:solidFill>
                <a:latin typeface="Open Sans"/>
                <a:ea typeface="Open Sans"/>
                <a:cs typeface="Open Sans"/>
                <a:sym typeface="Open Sans"/>
              </a:rPr>
              <a:t>LEN is manufactured as both an oral pill and a liquid solution for subcutaneous injection.</a:t>
            </a:r>
          </a:p>
          <a:p>
            <a:pPr algn="l">
              <a:lnSpc>
                <a:spcPts val="3000"/>
              </a:lnSpc>
            </a:pPr>
            <a:r>
              <a:rPr lang="en-US" sz="2143" b="1">
                <a:solidFill>
                  <a:srgbClr val="FFFFFF"/>
                </a:solidFill>
                <a:latin typeface="Open Sans Bold"/>
                <a:ea typeface="Open Sans Bold"/>
                <a:cs typeface="Open Sans Bold"/>
                <a:sym typeface="Open Sans Bold"/>
              </a:rPr>
              <a:t>Injection Location/Technique:</a:t>
            </a:r>
          </a:p>
          <a:p>
            <a:pPr marL="434608" lvl="1" indent="-217304" algn="l">
              <a:lnSpc>
                <a:spcPts val="2818"/>
              </a:lnSpc>
              <a:buFont typeface="Arial"/>
              <a:buChar char="•"/>
            </a:pPr>
            <a:r>
              <a:rPr lang="en-US" sz="2013">
                <a:solidFill>
                  <a:srgbClr val="FFFFFF"/>
                </a:solidFill>
                <a:latin typeface="Open Sans"/>
                <a:ea typeface="Open Sans"/>
                <a:cs typeface="Open Sans"/>
                <a:sym typeface="Open Sans"/>
              </a:rPr>
              <a:t>LEN should be injected subcutaneously in either the abdominal or thigh area. Injections should be subcutaneous (not intradermal) and injected at an angle between 45-90°. The location for injections should allow for pinching enough skin to properly inject subcutaneously, and the area with more fatty tissue (abdominal or thigh) may be preferrable, noting client’s preferences about location should also be considered. Injections are administered 10 cm (4 inches) apart, and if in the abdomen, 5cm (2 inches) from the navel.</a:t>
            </a:r>
          </a:p>
          <a:p>
            <a:pPr algn="l">
              <a:lnSpc>
                <a:spcPts val="3000"/>
              </a:lnSpc>
            </a:pPr>
            <a:r>
              <a:rPr lang="en-US" sz="2143" b="1">
                <a:solidFill>
                  <a:srgbClr val="FFFFFF"/>
                </a:solidFill>
                <a:latin typeface="Open Sans Bold"/>
                <a:ea typeface="Open Sans Bold"/>
                <a:cs typeface="Open Sans Bold"/>
                <a:sym typeface="Open Sans Bold"/>
              </a:rPr>
              <a:t>Starting LEN/Time to Protection:</a:t>
            </a:r>
          </a:p>
          <a:p>
            <a:pPr marL="434608" lvl="1" indent="-217304" algn="l">
              <a:lnSpc>
                <a:spcPts val="2818"/>
              </a:lnSpc>
              <a:buFont typeface="Arial"/>
              <a:buChar char="•"/>
            </a:pPr>
            <a:r>
              <a:rPr lang="en-US" sz="2013">
                <a:solidFill>
                  <a:srgbClr val="FFFFFF"/>
                </a:solidFill>
                <a:latin typeface="Open Sans"/>
                <a:ea typeface="Open Sans"/>
                <a:cs typeface="Open Sans"/>
                <a:sym typeface="Open Sans"/>
              </a:rPr>
              <a:t>Starting LEN requires receiving multiple LEN doses (oral pills and injections) in the INITIATION REGIMEN over two consecutive days, as follows:</a:t>
            </a:r>
          </a:p>
          <a:p>
            <a:pPr marL="869215" lvl="2" indent="-289738" algn="l">
              <a:lnSpc>
                <a:spcPts val="2818"/>
              </a:lnSpc>
              <a:buFont typeface="Arial"/>
              <a:buChar char="⚬"/>
            </a:pPr>
            <a:r>
              <a:rPr lang="en-US" sz="2013">
                <a:solidFill>
                  <a:srgbClr val="FFFFFF"/>
                </a:solidFill>
                <a:latin typeface="Open Sans"/>
                <a:ea typeface="Open Sans"/>
                <a:cs typeface="Open Sans"/>
                <a:sym typeface="Open Sans"/>
              </a:rPr>
              <a:t>Day 0: INITIATION INJECTIONS 1 &amp; 2 (injected in separate locations) and LOADING PILLS 1 &amp; 2</a:t>
            </a:r>
          </a:p>
          <a:p>
            <a:pPr marL="869215" lvl="2" indent="-289738" algn="l">
              <a:lnSpc>
                <a:spcPts val="2818"/>
              </a:lnSpc>
              <a:buFont typeface="Arial"/>
              <a:buChar char="⚬"/>
            </a:pPr>
            <a:r>
              <a:rPr lang="en-US" sz="2013">
                <a:solidFill>
                  <a:srgbClr val="FFFFFF"/>
                </a:solidFill>
                <a:latin typeface="Open Sans"/>
                <a:ea typeface="Open Sans"/>
                <a:cs typeface="Open Sans"/>
                <a:sym typeface="Open Sans"/>
              </a:rPr>
              <a:t>Day 1: LOADING PILLS 3 &amp; 4</a:t>
            </a:r>
          </a:p>
          <a:p>
            <a:pPr marL="434608" lvl="1" indent="-217304" algn="l">
              <a:lnSpc>
                <a:spcPts val="2818"/>
              </a:lnSpc>
              <a:buFont typeface="Arial"/>
              <a:buChar char="•"/>
            </a:pPr>
            <a:r>
              <a:rPr lang="en-US" sz="2013">
                <a:solidFill>
                  <a:srgbClr val="FFFFFF"/>
                </a:solidFill>
                <a:latin typeface="Open Sans"/>
                <a:ea typeface="Open Sans"/>
                <a:cs typeface="Open Sans"/>
                <a:sym typeface="Open Sans"/>
              </a:rPr>
              <a:t>Protection begins within 1 day of completing INITIATION INJECTIONS 1 &amp; 2 and Loading Pills 1 &amp; 2 (Day 0) in the INITIATION REGIMEN. Loading Pills 3 &amp; 4 (Day 1) are important for ensuring sustained protection.</a:t>
            </a:r>
          </a:p>
          <a:p>
            <a:pPr algn="l">
              <a:lnSpc>
                <a:spcPts val="3000"/>
              </a:lnSpc>
            </a:pPr>
            <a:r>
              <a:rPr lang="en-US" sz="2143" b="1">
                <a:solidFill>
                  <a:srgbClr val="FFFFFF"/>
                </a:solidFill>
                <a:latin typeface="Open Sans Bold"/>
                <a:ea typeface="Open Sans Bold"/>
                <a:cs typeface="Open Sans Bold"/>
                <a:sym typeface="Open Sans Bold"/>
              </a:rPr>
              <a:t>Continuing LEN Use:</a:t>
            </a:r>
          </a:p>
          <a:p>
            <a:pPr marL="462694" lvl="1" indent="-231347" algn="l">
              <a:lnSpc>
                <a:spcPts val="3000"/>
              </a:lnSpc>
              <a:buFont typeface="Arial"/>
              <a:buChar char="•"/>
            </a:pPr>
            <a:r>
              <a:rPr lang="en-US" sz="2143">
                <a:solidFill>
                  <a:srgbClr val="FFFFFF"/>
                </a:solidFill>
                <a:latin typeface="Open Sans"/>
                <a:ea typeface="Open Sans"/>
                <a:cs typeface="Open Sans"/>
                <a:sym typeface="Open Sans"/>
              </a:rPr>
              <a:t>After starting LEN by administering the INITIATION REGIMEN (INITIATION INJECTIONS 1 &amp; 2 and Loading Pills 1 &amp; 2 – Day 0; Loading Pills 3 &amp; 4 – Day 1), subsequent LEN injections (FOLLOW-UP INJECTIONS) are administered every six months (26 weeks). There is a +/- 14-day scheduling window for all FOLLOW-UP INJECTIONS.</a:t>
            </a:r>
          </a:p>
          <a:p>
            <a:pPr algn="l">
              <a:lnSpc>
                <a:spcPts val="3000"/>
              </a:lnSpc>
            </a:pPr>
            <a:r>
              <a:rPr lang="en-US" sz="2143" b="1">
                <a:solidFill>
                  <a:srgbClr val="FFFFFF"/>
                </a:solidFill>
                <a:latin typeface="Open Sans Bold"/>
                <a:ea typeface="Open Sans Bold"/>
                <a:cs typeface="Open Sans Bold"/>
                <a:sym typeface="Open Sans Bold"/>
              </a:rPr>
              <a:t>Stopping LEN:</a:t>
            </a:r>
          </a:p>
          <a:p>
            <a:pPr marL="462694" lvl="1" indent="-231347" algn="l">
              <a:lnSpc>
                <a:spcPts val="3000"/>
              </a:lnSpc>
              <a:buFont typeface="Arial"/>
              <a:buChar char="•"/>
            </a:pPr>
            <a:r>
              <a:rPr lang="en-US" sz="2143">
                <a:solidFill>
                  <a:srgbClr val="FFFFFF"/>
                </a:solidFill>
                <a:latin typeface="Open Sans"/>
                <a:ea typeface="Open Sans"/>
                <a:cs typeface="Open Sans"/>
                <a:sym typeface="Open Sans"/>
              </a:rPr>
              <a:t>The duration of protection against HIV after the final injection is 6 months, regardless of the whether the last injections were INITIATION INJECTIONS 1 &amp; 2 or FOLLOW-UP INJECTIONS. After the final injections, LEN remains in the body for approximately 1 year.. During the “tail” period (6-12 months after the last injection), lenacapavir levels are too low to provide protection. Throughout the tail, a client acquiring HIV may be at a theoretical risk of negative clinical outcomes, including HIV drug resistance. Though not observed to date, diagnostic complications in such individuals may also be possible. Quarterly follow-up visits starting 6 months after the last injection are thus recommended.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8364" y="198120"/>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Summary: LEN</a:t>
            </a:r>
          </a:p>
        </p:txBody>
      </p:sp>
      <p:grpSp>
        <p:nvGrpSpPr>
          <p:cNvPr id="3" name="Group 3"/>
          <p:cNvGrpSpPr/>
          <p:nvPr/>
        </p:nvGrpSpPr>
        <p:grpSpPr>
          <a:xfrm>
            <a:off x="-103277" y="1234947"/>
            <a:ext cx="18623458" cy="9414846"/>
            <a:chOff x="0" y="0"/>
            <a:chExt cx="4523762" cy="2286929"/>
          </a:xfrm>
        </p:grpSpPr>
        <p:sp>
          <p:nvSpPr>
            <p:cNvPr id="4" name="Freeform 4"/>
            <p:cNvSpPr/>
            <p:nvPr/>
          </p:nvSpPr>
          <p:spPr>
            <a:xfrm>
              <a:off x="0" y="0"/>
              <a:ext cx="4523762" cy="2286929"/>
            </a:xfrm>
            <a:custGeom>
              <a:avLst/>
              <a:gdLst/>
              <a:ahLst/>
              <a:cxnLst/>
              <a:rect l="l" t="t" r="r" b="b"/>
              <a:pathLst>
                <a:path w="4523762" h="2286929">
                  <a:moveTo>
                    <a:pt x="0" y="0"/>
                  </a:moveTo>
                  <a:lnTo>
                    <a:pt x="4523762" y="0"/>
                  </a:lnTo>
                  <a:lnTo>
                    <a:pt x="4523762" y="2286929"/>
                  </a:lnTo>
                  <a:lnTo>
                    <a:pt x="0" y="2286929"/>
                  </a:lnTo>
                  <a:close/>
                </a:path>
              </a:pathLst>
            </a:custGeom>
            <a:solidFill>
              <a:srgbClr val="FE6C39"/>
            </a:solidFill>
          </p:spPr>
          <p:txBody>
            <a:bodyPr/>
            <a:lstStyle/>
            <a:p>
              <a:endParaRPr lang="en-US"/>
            </a:p>
          </p:txBody>
        </p:sp>
        <p:sp>
          <p:nvSpPr>
            <p:cNvPr id="5" name="TextBox 5"/>
            <p:cNvSpPr txBox="1"/>
            <p:nvPr/>
          </p:nvSpPr>
          <p:spPr>
            <a:xfrm>
              <a:off x="0" y="47625"/>
              <a:ext cx="4523762" cy="2239304"/>
            </a:xfrm>
            <a:prstGeom prst="rect">
              <a:avLst/>
            </a:prstGeom>
          </p:spPr>
          <p:txBody>
            <a:bodyPr lIns="50800" tIns="50800" rIns="50800" bIns="50800" rtlCol="0" anchor="ctr"/>
            <a:lstStyle/>
            <a:p>
              <a:pPr algn="ctr">
                <a:lnSpc>
                  <a:spcPts val="1602"/>
                </a:lnSpc>
              </a:pPr>
              <a:endParaRPr/>
            </a:p>
          </p:txBody>
        </p:sp>
      </p:grpSp>
      <p:sp>
        <p:nvSpPr>
          <p:cNvPr id="6" name="TextBox 6"/>
          <p:cNvSpPr txBox="1"/>
          <p:nvPr/>
        </p:nvSpPr>
        <p:spPr>
          <a:xfrm>
            <a:off x="950507" y="3554877"/>
            <a:ext cx="16386987" cy="3998351"/>
          </a:xfrm>
          <a:prstGeom prst="rect">
            <a:avLst/>
          </a:prstGeom>
        </p:spPr>
        <p:txBody>
          <a:bodyPr lIns="0" tIns="0" rIns="0" bIns="0" rtlCol="0" anchor="t">
            <a:spAutoFit/>
          </a:bodyPr>
          <a:lstStyle/>
          <a:p>
            <a:pPr algn="l">
              <a:lnSpc>
                <a:spcPts val="5373"/>
              </a:lnSpc>
            </a:pPr>
            <a:r>
              <a:rPr lang="en-US" sz="3838">
                <a:solidFill>
                  <a:srgbClr val="FFFFFF"/>
                </a:solidFill>
                <a:latin typeface="Open Sans"/>
                <a:ea typeface="Open Sans"/>
                <a:cs typeface="Open Sans"/>
                <a:sym typeface="Open Sans"/>
              </a:rPr>
              <a:t>If a client misses a visit for LEN FOLLOW-UP INJECTIONS, the provider must determine whether LEN needs to be either:</a:t>
            </a:r>
          </a:p>
          <a:p>
            <a:pPr marL="828646" lvl="1" indent="-414323" algn="l">
              <a:lnSpc>
                <a:spcPts val="5373"/>
              </a:lnSpc>
              <a:buFont typeface="Arial"/>
              <a:buChar char="•"/>
            </a:pPr>
            <a:r>
              <a:rPr lang="en-US" sz="3838">
                <a:solidFill>
                  <a:srgbClr val="FFFFFF"/>
                </a:solidFill>
                <a:latin typeface="Open Sans"/>
                <a:ea typeface="Open Sans"/>
                <a:cs typeface="Open Sans"/>
                <a:sym typeface="Open Sans"/>
              </a:rPr>
              <a:t>restarted (by administering the INITIATION REGIMEN), if &gt; 28 weeks since prior injection; or,</a:t>
            </a:r>
          </a:p>
          <a:p>
            <a:pPr marL="828646" lvl="1" indent="-414323" algn="l">
              <a:lnSpc>
                <a:spcPts val="5373"/>
              </a:lnSpc>
              <a:buFont typeface="Arial"/>
              <a:buChar char="•"/>
            </a:pPr>
            <a:r>
              <a:rPr lang="en-US" sz="3838">
                <a:solidFill>
                  <a:srgbClr val="FFFFFF"/>
                </a:solidFill>
                <a:latin typeface="Open Sans"/>
                <a:ea typeface="Open Sans"/>
                <a:cs typeface="Open Sans"/>
                <a:sym typeface="Open Sans"/>
              </a:rPr>
              <a:t>resumed by administering FOLLOW-UP INJECTIONS, if ≤ 28 weeks elapsed since the prior injection.</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912997" y="5235905"/>
            <a:ext cx="3126843" cy="4022395"/>
          </a:xfrm>
          <a:custGeom>
            <a:avLst/>
            <a:gdLst/>
            <a:ahLst/>
            <a:cxnLst/>
            <a:rect l="l" t="t" r="r" b="b"/>
            <a:pathLst>
              <a:path w="3126843" h="4022395">
                <a:moveTo>
                  <a:pt x="0" y="0"/>
                </a:moveTo>
                <a:lnTo>
                  <a:pt x="3126843" y="0"/>
                </a:lnTo>
                <a:lnTo>
                  <a:pt x="3126843" y="4022395"/>
                </a:lnTo>
                <a:lnTo>
                  <a:pt x="0" y="4022395"/>
                </a:lnTo>
                <a:lnTo>
                  <a:pt x="0" y="0"/>
                </a:lnTo>
                <a:close/>
              </a:path>
            </a:pathLst>
          </a:custGeom>
          <a:blipFill>
            <a:blip r:embed="rId2"/>
            <a:stretch>
              <a:fillRect/>
            </a:stretch>
          </a:blipFill>
          <a:ln w="9525" cap="sq">
            <a:solidFill>
              <a:srgbClr val="1D9EDE"/>
            </a:solidFill>
            <a:prstDash val="solid"/>
            <a:miter/>
          </a:ln>
        </p:spPr>
        <p:txBody>
          <a:bodyPr/>
          <a:lstStyle/>
          <a:p>
            <a:endParaRPr lang="en-US"/>
          </a:p>
        </p:txBody>
      </p:sp>
      <p:sp>
        <p:nvSpPr>
          <p:cNvPr id="3" name="Freeform 3"/>
          <p:cNvSpPr/>
          <p:nvPr/>
        </p:nvSpPr>
        <p:spPr>
          <a:xfrm>
            <a:off x="11619318" y="5235905"/>
            <a:ext cx="2985976" cy="3888093"/>
          </a:xfrm>
          <a:custGeom>
            <a:avLst/>
            <a:gdLst/>
            <a:ahLst/>
            <a:cxnLst/>
            <a:rect l="l" t="t" r="r" b="b"/>
            <a:pathLst>
              <a:path w="2985976" h="3888093">
                <a:moveTo>
                  <a:pt x="0" y="0"/>
                </a:moveTo>
                <a:lnTo>
                  <a:pt x="2985976" y="0"/>
                </a:lnTo>
                <a:lnTo>
                  <a:pt x="2985976" y="3888093"/>
                </a:lnTo>
                <a:lnTo>
                  <a:pt x="0" y="3888093"/>
                </a:lnTo>
                <a:lnTo>
                  <a:pt x="0" y="0"/>
                </a:lnTo>
                <a:close/>
              </a:path>
            </a:pathLst>
          </a:custGeom>
          <a:blipFill>
            <a:blip r:embed="rId3"/>
            <a:stretch>
              <a:fillRect b="-1367"/>
            </a:stretch>
          </a:blipFill>
          <a:ln w="9525" cap="sq">
            <a:solidFill>
              <a:srgbClr val="1D9EDE"/>
            </a:solidFill>
            <a:prstDash val="solid"/>
            <a:miter/>
          </a:ln>
        </p:spPr>
        <p:txBody>
          <a:bodyPr/>
          <a:lstStyle/>
          <a:p>
            <a:endParaRPr lang="en-US"/>
          </a:p>
        </p:txBody>
      </p:sp>
      <p:sp>
        <p:nvSpPr>
          <p:cNvPr id="4" name="TextBox 4"/>
          <p:cNvSpPr txBox="1"/>
          <p:nvPr/>
        </p:nvSpPr>
        <p:spPr>
          <a:xfrm>
            <a:off x="725150" y="614542"/>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Downloadable Resources for Lesson 3:</a:t>
            </a:r>
          </a:p>
        </p:txBody>
      </p:sp>
      <p:sp>
        <p:nvSpPr>
          <p:cNvPr id="5" name="TextBox 5"/>
          <p:cNvSpPr txBox="1"/>
          <p:nvPr/>
        </p:nvSpPr>
        <p:spPr>
          <a:xfrm>
            <a:off x="725150" y="1957396"/>
            <a:ext cx="15909045" cy="1233038"/>
          </a:xfrm>
          <a:prstGeom prst="rect">
            <a:avLst/>
          </a:prstGeom>
        </p:spPr>
        <p:txBody>
          <a:bodyPr lIns="0" tIns="0" rIns="0" bIns="0" rtlCol="0" anchor="t">
            <a:spAutoFit/>
          </a:bodyPr>
          <a:lstStyle/>
          <a:p>
            <a:pPr algn="l">
              <a:lnSpc>
                <a:spcPts val="5012"/>
              </a:lnSpc>
              <a:spcBef>
                <a:spcPct val="0"/>
              </a:spcBef>
            </a:pPr>
            <a:r>
              <a:rPr lang="en-US" sz="3580">
                <a:solidFill>
                  <a:srgbClr val="000000"/>
                </a:solidFill>
                <a:latin typeface="Open Sans"/>
                <a:ea typeface="Open Sans"/>
                <a:cs typeface="Open Sans"/>
                <a:sym typeface="Open Sans"/>
              </a:rPr>
              <a:t>The content in this lesson is also covered through downloadable resources, which can be found here:  </a:t>
            </a:r>
            <a:r>
              <a:rPr lang="en-US" sz="3580" u="sng">
                <a:solidFill>
                  <a:srgbClr val="FE6C39"/>
                </a:solidFill>
                <a:latin typeface="Open Sans"/>
                <a:ea typeface="Open Sans"/>
                <a:cs typeface="Open Sans"/>
                <a:sym typeface="Open Sans"/>
                <a:hlinkClick r:id="rId4" tooltip="https://drive.google.com/drive/folders/1I8ME531OjKWqKorFOZUtgwiJfDJT1LaS?usp=drive_link"/>
              </a:rPr>
              <a:t>Lesson 3 Job Aids</a:t>
            </a:r>
          </a:p>
        </p:txBody>
      </p:sp>
      <p:sp>
        <p:nvSpPr>
          <p:cNvPr id="6" name="TextBox 6"/>
          <p:cNvSpPr txBox="1"/>
          <p:nvPr/>
        </p:nvSpPr>
        <p:spPr>
          <a:xfrm>
            <a:off x="498361" y="4204142"/>
            <a:ext cx="9779041" cy="611703"/>
          </a:xfrm>
          <a:prstGeom prst="rect">
            <a:avLst/>
          </a:prstGeom>
        </p:spPr>
        <p:txBody>
          <a:bodyPr lIns="0" tIns="0" rIns="0" bIns="0" rtlCol="0" anchor="t">
            <a:spAutoFit/>
          </a:bodyPr>
          <a:lstStyle/>
          <a:p>
            <a:pPr algn="l">
              <a:lnSpc>
                <a:spcPts val="5012"/>
              </a:lnSpc>
              <a:spcBef>
                <a:spcPct val="0"/>
              </a:spcBef>
            </a:pPr>
            <a:r>
              <a:rPr lang="en-US" sz="3580">
                <a:solidFill>
                  <a:srgbClr val="000000"/>
                </a:solidFill>
                <a:latin typeface="Open Sans"/>
                <a:ea typeface="Open Sans"/>
                <a:cs typeface="Open Sans"/>
                <a:sym typeface="Open Sans"/>
              </a:rPr>
              <a:t>LEN Product Use Instructions</a:t>
            </a:r>
          </a:p>
        </p:txBody>
      </p:sp>
      <p:sp>
        <p:nvSpPr>
          <p:cNvPr id="7" name="TextBox 7"/>
          <p:cNvSpPr txBox="1"/>
          <p:nvPr/>
        </p:nvSpPr>
        <p:spPr>
          <a:xfrm>
            <a:off x="8679673" y="4204142"/>
            <a:ext cx="8865267" cy="611703"/>
          </a:xfrm>
          <a:prstGeom prst="rect">
            <a:avLst/>
          </a:prstGeom>
        </p:spPr>
        <p:txBody>
          <a:bodyPr lIns="0" tIns="0" rIns="0" bIns="0" rtlCol="0" anchor="t">
            <a:spAutoFit/>
          </a:bodyPr>
          <a:lstStyle/>
          <a:p>
            <a:pPr algn="l">
              <a:lnSpc>
                <a:spcPts val="5012"/>
              </a:lnSpc>
              <a:spcBef>
                <a:spcPct val="0"/>
              </a:spcBef>
            </a:pPr>
            <a:r>
              <a:rPr lang="en-US" sz="3580">
                <a:solidFill>
                  <a:srgbClr val="000000"/>
                </a:solidFill>
                <a:latin typeface="Open Sans"/>
                <a:ea typeface="Open Sans"/>
                <a:cs typeface="Open Sans"/>
                <a:sym typeface="Open Sans"/>
              </a:rPr>
              <a:t>LEN Concentration Change Scenarios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95303" y="5018687"/>
            <a:ext cx="3663997" cy="4738181"/>
          </a:xfrm>
          <a:custGeom>
            <a:avLst/>
            <a:gdLst/>
            <a:ahLst/>
            <a:cxnLst/>
            <a:rect l="l" t="t" r="r" b="b"/>
            <a:pathLst>
              <a:path w="3663997" h="4738181">
                <a:moveTo>
                  <a:pt x="0" y="0"/>
                </a:moveTo>
                <a:lnTo>
                  <a:pt x="3663997" y="0"/>
                </a:lnTo>
                <a:lnTo>
                  <a:pt x="3663997" y="4738180"/>
                </a:lnTo>
                <a:lnTo>
                  <a:pt x="0" y="4738180"/>
                </a:lnTo>
                <a:lnTo>
                  <a:pt x="0" y="0"/>
                </a:lnTo>
                <a:close/>
              </a:path>
            </a:pathLst>
          </a:custGeom>
          <a:blipFill>
            <a:blip r:embed="rId2"/>
            <a:stretch>
              <a:fillRect/>
            </a:stretch>
          </a:blipFill>
          <a:ln w="19050" cap="sq">
            <a:solidFill>
              <a:srgbClr val="1D9EDE"/>
            </a:solidFill>
            <a:prstDash val="solid"/>
            <a:miter/>
          </a:ln>
        </p:spPr>
        <p:txBody>
          <a:bodyPr/>
          <a:lstStyle/>
          <a:p>
            <a:endParaRPr lang="en-US"/>
          </a:p>
        </p:txBody>
      </p:sp>
      <p:sp>
        <p:nvSpPr>
          <p:cNvPr id="3" name="Freeform 3"/>
          <p:cNvSpPr/>
          <p:nvPr/>
        </p:nvSpPr>
        <p:spPr>
          <a:xfrm>
            <a:off x="7722903" y="5143500"/>
            <a:ext cx="3711124" cy="4804044"/>
          </a:xfrm>
          <a:custGeom>
            <a:avLst/>
            <a:gdLst/>
            <a:ahLst/>
            <a:cxnLst/>
            <a:rect l="l" t="t" r="r" b="b"/>
            <a:pathLst>
              <a:path w="3711124" h="4804044">
                <a:moveTo>
                  <a:pt x="0" y="0"/>
                </a:moveTo>
                <a:lnTo>
                  <a:pt x="3711125" y="0"/>
                </a:lnTo>
                <a:lnTo>
                  <a:pt x="3711125" y="4804044"/>
                </a:lnTo>
                <a:lnTo>
                  <a:pt x="0" y="4804044"/>
                </a:lnTo>
                <a:lnTo>
                  <a:pt x="0" y="0"/>
                </a:lnTo>
                <a:close/>
              </a:path>
            </a:pathLst>
          </a:custGeom>
          <a:blipFill>
            <a:blip r:embed="rId3"/>
            <a:stretch>
              <a:fillRect/>
            </a:stretch>
          </a:blipFill>
          <a:ln w="19050" cap="sq">
            <a:solidFill>
              <a:srgbClr val="1D9EDE"/>
            </a:solidFill>
            <a:prstDash val="solid"/>
            <a:miter/>
          </a:ln>
        </p:spPr>
        <p:txBody>
          <a:bodyPr/>
          <a:lstStyle/>
          <a:p>
            <a:endParaRPr lang="en-US"/>
          </a:p>
        </p:txBody>
      </p:sp>
      <p:sp>
        <p:nvSpPr>
          <p:cNvPr id="4" name="Freeform 4"/>
          <p:cNvSpPr/>
          <p:nvPr/>
        </p:nvSpPr>
        <p:spPr>
          <a:xfrm>
            <a:off x="313348" y="5553362"/>
            <a:ext cx="5441430" cy="4203505"/>
          </a:xfrm>
          <a:custGeom>
            <a:avLst/>
            <a:gdLst/>
            <a:ahLst/>
            <a:cxnLst/>
            <a:rect l="l" t="t" r="r" b="b"/>
            <a:pathLst>
              <a:path w="5441430" h="4203505">
                <a:moveTo>
                  <a:pt x="0" y="0"/>
                </a:moveTo>
                <a:lnTo>
                  <a:pt x="5441431" y="0"/>
                </a:lnTo>
                <a:lnTo>
                  <a:pt x="5441431" y="4203505"/>
                </a:lnTo>
                <a:lnTo>
                  <a:pt x="0" y="4203505"/>
                </a:lnTo>
                <a:lnTo>
                  <a:pt x="0" y="0"/>
                </a:lnTo>
                <a:close/>
              </a:path>
            </a:pathLst>
          </a:custGeom>
          <a:blipFill>
            <a:blip r:embed="rId4"/>
            <a:stretch>
              <a:fillRect/>
            </a:stretch>
          </a:blipFill>
          <a:ln w="19050" cap="sq">
            <a:solidFill>
              <a:srgbClr val="1D9EDE"/>
            </a:solidFill>
            <a:prstDash val="solid"/>
            <a:miter/>
          </a:ln>
        </p:spPr>
        <p:txBody>
          <a:bodyPr/>
          <a:lstStyle/>
          <a:p>
            <a:endParaRPr lang="en-US"/>
          </a:p>
        </p:txBody>
      </p:sp>
      <p:sp>
        <p:nvSpPr>
          <p:cNvPr id="5" name="TextBox 5"/>
          <p:cNvSpPr txBox="1"/>
          <p:nvPr/>
        </p:nvSpPr>
        <p:spPr>
          <a:xfrm>
            <a:off x="725150" y="614542"/>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Downloadable Resources for Lesson 3: Continued</a:t>
            </a:r>
          </a:p>
        </p:txBody>
      </p:sp>
      <p:sp>
        <p:nvSpPr>
          <p:cNvPr id="6" name="TextBox 6"/>
          <p:cNvSpPr txBox="1"/>
          <p:nvPr/>
        </p:nvSpPr>
        <p:spPr>
          <a:xfrm>
            <a:off x="725150" y="1957396"/>
            <a:ext cx="15909045" cy="1233038"/>
          </a:xfrm>
          <a:prstGeom prst="rect">
            <a:avLst/>
          </a:prstGeom>
        </p:spPr>
        <p:txBody>
          <a:bodyPr lIns="0" tIns="0" rIns="0" bIns="0" rtlCol="0" anchor="t">
            <a:spAutoFit/>
          </a:bodyPr>
          <a:lstStyle/>
          <a:p>
            <a:pPr algn="l">
              <a:lnSpc>
                <a:spcPts val="5012"/>
              </a:lnSpc>
              <a:spcBef>
                <a:spcPct val="0"/>
              </a:spcBef>
            </a:pPr>
            <a:r>
              <a:rPr lang="en-US" sz="3580">
                <a:solidFill>
                  <a:srgbClr val="000000"/>
                </a:solidFill>
                <a:latin typeface="Open Sans"/>
                <a:ea typeface="Open Sans"/>
                <a:cs typeface="Open Sans"/>
                <a:sym typeface="Open Sans"/>
              </a:rPr>
              <a:t>The content in this lesson is also covered through downloadable resources, which can be found here: </a:t>
            </a:r>
            <a:r>
              <a:rPr lang="en-US" sz="3580" u="sng">
                <a:solidFill>
                  <a:srgbClr val="000000"/>
                </a:solidFill>
                <a:latin typeface="Open Sans"/>
                <a:ea typeface="Open Sans"/>
                <a:cs typeface="Open Sans"/>
                <a:sym typeface="Open Sans"/>
                <a:hlinkClick r:id="rId5" tooltip="https://drive.google.com/drive/folders/13GV-5huLxFvEL0mFmujgSYD4p_XEiFI3?usp=drive_link"/>
              </a:rPr>
              <a:t> </a:t>
            </a:r>
            <a:r>
              <a:rPr lang="en-US" sz="3580" u="sng">
                <a:solidFill>
                  <a:srgbClr val="FE6C39"/>
                </a:solidFill>
                <a:latin typeface="Open Sans"/>
                <a:ea typeface="Open Sans"/>
                <a:cs typeface="Open Sans"/>
                <a:sym typeface="Open Sans"/>
                <a:hlinkClick r:id="rId5" tooltip="https://drive.google.com/drive/folders/13GV-5huLxFvEL0mFmujgSYD4p_XEiFI3?usp=drive_link"/>
              </a:rPr>
              <a:t>Job Aids</a:t>
            </a:r>
          </a:p>
        </p:txBody>
      </p:sp>
      <p:sp>
        <p:nvSpPr>
          <p:cNvPr id="7" name="TextBox 7"/>
          <p:cNvSpPr txBox="1"/>
          <p:nvPr/>
        </p:nvSpPr>
        <p:spPr>
          <a:xfrm>
            <a:off x="313348" y="3757241"/>
            <a:ext cx="5248280" cy="1386259"/>
          </a:xfrm>
          <a:prstGeom prst="rect">
            <a:avLst/>
          </a:prstGeom>
        </p:spPr>
        <p:txBody>
          <a:bodyPr lIns="0" tIns="0" rIns="0" bIns="0" rtlCol="0" anchor="t">
            <a:spAutoFit/>
          </a:bodyPr>
          <a:lstStyle/>
          <a:p>
            <a:pPr algn="l">
              <a:lnSpc>
                <a:spcPts val="3692"/>
              </a:lnSpc>
              <a:spcBef>
                <a:spcPct val="0"/>
              </a:spcBef>
            </a:pPr>
            <a:r>
              <a:rPr lang="en-US" sz="2637">
                <a:solidFill>
                  <a:srgbClr val="000000"/>
                </a:solidFill>
                <a:latin typeface="Open Sans"/>
                <a:ea typeface="Open Sans"/>
                <a:cs typeface="Open Sans"/>
                <a:sym typeface="Open Sans"/>
              </a:rPr>
              <a:t>Lenacapavir Use Considerations for Starting, Continuing, Stopping, and Use Irregularities </a:t>
            </a:r>
          </a:p>
        </p:txBody>
      </p:sp>
      <p:sp>
        <p:nvSpPr>
          <p:cNvPr id="8" name="TextBox 8"/>
          <p:cNvSpPr txBox="1"/>
          <p:nvPr/>
        </p:nvSpPr>
        <p:spPr>
          <a:xfrm>
            <a:off x="7509122" y="3490746"/>
            <a:ext cx="4710004" cy="1386259"/>
          </a:xfrm>
          <a:prstGeom prst="rect">
            <a:avLst/>
          </a:prstGeom>
        </p:spPr>
        <p:txBody>
          <a:bodyPr lIns="0" tIns="0" rIns="0" bIns="0" rtlCol="0" anchor="t">
            <a:spAutoFit/>
          </a:bodyPr>
          <a:lstStyle/>
          <a:p>
            <a:pPr algn="l">
              <a:lnSpc>
                <a:spcPts val="3692"/>
              </a:lnSpc>
              <a:spcBef>
                <a:spcPct val="0"/>
              </a:spcBef>
            </a:pPr>
            <a:r>
              <a:rPr lang="en-US" sz="2637">
                <a:solidFill>
                  <a:srgbClr val="000000"/>
                </a:solidFill>
                <a:latin typeface="Open Sans"/>
                <a:ea typeface="Open Sans"/>
                <a:cs typeface="Open Sans"/>
                <a:sym typeface="Open Sans"/>
              </a:rPr>
              <a:t>Transitioning to and from LEN  and overlapping use considerations </a:t>
            </a:r>
          </a:p>
        </p:txBody>
      </p:sp>
      <p:sp>
        <p:nvSpPr>
          <p:cNvPr id="9" name="TextBox 9"/>
          <p:cNvSpPr txBox="1"/>
          <p:nvPr/>
        </p:nvSpPr>
        <p:spPr>
          <a:xfrm>
            <a:off x="13271748" y="3289973"/>
            <a:ext cx="5016252" cy="1386259"/>
          </a:xfrm>
          <a:prstGeom prst="rect">
            <a:avLst/>
          </a:prstGeom>
        </p:spPr>
        <p:txBody>
          <a:bodyPr lIns="0" tIns="0" rIns="0" bIns="0" rtlCol="0" anchor="t">
            <a:spAutoFit/>
          </a:bodyPr>
          <a:lstStyle/>
          <a:p>
            <a:pPr algn="l">
              <a:lnSpc>
                <a:spcPts val="3692"/>
              </a:lnSpc>
              <a:spcBef>
                <a:spcPct val="0"/>
              </a:spcBef>
            </a:pPr>
            <a:r>
              <a:rPr lang="en-US" sz="2637">
                <a:solidFill>
                  <a:srgbClr val="000000"/>
                </a:solidFill>
                <a:latin typeface="Open Sans"/>
                <a:ea typeface="Open Sans"/>
                <a:cs typeface="Open Sans"/>
                <a:sym typeface="Open Sans"/>
              </a:rPr>
              <a:t>Using Oral PrEP to Bridge Postponed LEN &amp; CAB-LA Injections</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390614" y="3918190"/>
            <a:ext cx="11506773" cy="5566401"/>
          </a:xfrm>
          <a:custGeom>
            <a:avLst/>
            <a:gdLst/>
            <a:ahLst/>
            <a:cxnLst/>
            <a:rect l="l" t="t" r="r" b="b"/>
            <a:pathLst>
              <a:path w="11506773" h="5566401">
                <a:moveTo>
                  <a:pt x="0" y="0"/>
                </a:moveTo>
                <a:lnTo>
                  <a:pt x="11506772" y="0"/>
                </a:lnTo>
                <a:lnTo>
                  <a:pt x="11506772" y="5566402"/>
                </a:lnTo>
                <a:lnTo>
                  <a:pt x="0" y="556640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5150" y="614542"/>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Downloadable Resources for Lesson 3: Continued</a:t>
            </a:r>
          </a:p>
        </p:txBody>
      </p:sp>
      <p:sp>
        <p:nvSpPr>
          <p:cNvPr id="4" name="TextBox 4"/>
          <p:cNvSpPr txBox="1"/>
          <p:nvPr/>
        </p:nvSpPr>
        <p:spPr>
          <a:xfrm>
            <a:off x="725150" y="2189424"/>
            <a:ext cx="15909045" cy="1247668"/>
          </a:xfrm>
          <a:prstGeom prst="rect">
            <a:avLst/>
          </a:prstGeom>
        </p:spPr>
        <p:txBody>
          <a:bodyPr lIns="0" tIns="0" rIns="0" bIns="0" rtlCol="0" anchor="t">
            <a:spAutoFit/>
          </a:bodyPr>
          <a:lstStyle/>
          <a:p>
            <a:pPr algn="l">
              <a:lnSpc>
                <a:spcPts val="5012"/>
              </a:lnSpc>
              <a:spcBef>
                <a:spcPct val="0"/>
              </a:spcBef>
            </a:pPr>
            <a:r>
              <a:rPr lang="en-US" sz="3580">
                <a:solidFill>
                  <a:srgbClr val="000000"/>
                </a:solidFill>
                <a:latin typeface="Open Sans"/>
                <a:ea typeface="Open Sans"/>
                <a:cs typeface="Open Sans"/>
                <a:sym typeface="Open Sans"/>
              </a:rPr>
              <a:t>Printable Scheduling Wheels are available to assist in scheduling routine appointments and managing missed visits for LEN. </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40996" y="3637687"/>
            <a:ext cx="11301259" cy="6272199"/>
          </a:xfrm>
          <a:custGeom>
            <a:avLst/>
            <a:gdLst/>
            <a:ahLst/>
            <a:cxnLst/>
            <a:rect l="l" t="t" r="r" b="b"/>
            <a:pathLst>
              <a:path w="11301259" h="6272199">
                <a:moveTo>
                  <a:pt x="0" y="0"/>
                </a:moveTo>
                <a:lnTo>
                  <a:pt x="11301258" y="0"/>
                </a:lnTo>
                <a:lnTo>
                  <a:pt x="11301258" y="6272199"/>
                </a:lnTo>
                <a:lnTo>
                  <a:pt x="0" y="627219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725150" y="614542"/>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Downloadable Resources for Lesson 3: Continued</a:t>
            </a:r>
          </a:p>
        </p:txBody>
      </p:sp>
      <p:sp>
        <p:nvSpPr>
          <p:cNvPr id="4" name="TextBox 4"/>
          <p:cNvSpPr txBox="1"/>
          <p:nvPr/>
        </p:nvSpPr>
        <p:spPr>
          <a:xfrm>
            <a:off x="725150" y="2072790"/>
            <a:ext cx="13825893" cy="1247668"/>
          </a:xfrm>
          <a:prstGeom prst="rect">
            <a:avLst/>
          </a:prstGeom>
        </p:spPr>
        <p:txBody>
          <a:bodyPr lIns="0" tIns="0" rIns="0" bIns="0" rtlCol="0" anchor="t">
            <a:spAutoFit/>
          </a:bodyPr>
          <a:lstStyle/>
          <a:p>
            <a:pPr algn="l">
              <a:lnSpc>
                <a:spcPts val="5012"/>
              </a:lnSpc>
              <a:spcBef>
                <a:spcPct val="0"/>
              </a:spcBef>
            </a:pPr>
            <a:r>
              <a:rPr lang="en-US" sz="3580">
                <a:solidFill>
                  <a:srgbClr val="000000"/>
                </a:solidFill>
                <a:latin typeface="Open Sans"/>
                <a:ea typeface="Open Sans"/>
                <a:cs typeface="Open Sans"/>
                <a:sym typeface="Open Sans"/>
              </a:rPr>
              <a:t>Interactive clinical tools (including digital scheduling assistant) is available on the HIV PrEP Provider App.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65539" y="561023"/>
            <a:ext cx="11752035" cy="798295"/>
          </a:xfrm>
          <a:prstGeom prst="rect">
            <a:avLst/>
          </a:prstGeom>
        </p:spPr>
        <p:txBody>
          <a:bodyPr wrap="square" lIns="0" tIns="0" rIns="0" bIns="0" rtlCol="0" anchor="t">
            <a:spAutoFit/>
          </a:bodyPr>
          <a:lstStyle/>
          <a:p>
            <a:pPr algn="ctr">
              <a:lnSpc>
                <a:spcPts val="6719"/>
              </a:lnSpc>
            </a:pPr>
            <a:r>
              <a:rPr lang="en-US" sz="4800" b="1" dirty="0">
                <a:solidFill>
                  <a:srgbClr val="000000"/>
                </a:solidFill>
                <a:latin typeface="Roboto Condensed Bold"/>
                <a:ea typeface="Roboto Condensed Bold"/>
                <a:cs typeface="Roboto Condensed Bold"/>
                <a:sym typeface="Roboto Condensed Bold"/>
              </a:rPr>
              <a:t>WHO recommended HIV </a:t>
            </a:r>
            <a:r>
              <a:rPr lang="en-US" sz="4800" b="1" dirty="0" err="1">
                <a:solidFill>
                  <a:srgbClr val="000000"/>
                </a:solidFill>
                <a:latin typeface="Roboto Condensed Bold"/>
                <a:ea typeface="Roboto Condensed Bold"/>
                <a:cs typeface="Roboto Condensed Bold"/>
                <a:sym typeface="Roboto Condensed Bold"/>
              </a:rPr>
              <a:t>PrEP</a:t>
            </a:r>
            <a:r>
              <a:rPr lang="en-US" sz="4800" b="1" dirty="0">
                <a:solidFill>
                  <a:srgbClr val="000000"/>
                </a:solidFill>
                <a:latin typeface="Roboto Condensed Bold"/>
                <a:ea typeface="Roboto Condensed Bold"/>
                <a:cs typeface="Roboto Condensed Bold"/>
                <a:sym typeface="Roboto Condensed Bold"/>
              </a:rPr>
              <a:t> Products:</a:t>
            </a:r>
          </a:p>
        </p:txBody>
      </p:sp>
      <p:grpSp>
        <p:nvGrpSpPr>
          <p:cNvPr id="3" name="Group 3"/>
          <p:cNvGrpSpPr/>
          <p:nvPr/>
        </p:nvGrpSpPr>
        <p:grpSpPr>
          <a:xfrm>
            <a:off x="4870343" y="1712115"/>
            <a:ext cx="3894237" cy="7176139"/>
            <a:chOff x="0" y="0"/>
            <a:chExt cx="1657719" cy="3054775"/>
          </a:xfrm>
        </p:grpSpPr>
        <p:sp>
          <p:nvSpPr>
            <p:cNvPr id="4" name="Freeform 4"/>
            <p:cNvSpPr/>
            <p:nvPr/>
          </p:nvSpPr>
          <p:spPr>
            <a:xfrm>
              <a:off x="0" y="0"/>
              <a:ext cx="1657719" cy="3054775"/>
            </a:xfrm>
            <a:custGeom>
              <a:avLst/>
              <a:gdLst/>
              <a:ahLst/>
              <a:cxnLst/>
              <a:rect l="l" t="t" r="r" b="b"/>
              <a:pathLst>
                <a:path w="1657719" h="3054775">
                  <a:moveTo>
                    <a:pt x="0" y="0"/>
                  </a:moveTo>
                  <a:lnTo>
                    <a:pt x="1657719" y="0"/>
                  </a:lnTo>
                  <a:lnTo>
                    <a:pt x="1657719" y="3054775"/>
                  </a:lnTo>
                  <a:lnTo>
                    <a:pt x="0" y="3054775"/>
                  </a:lnTo>
                  <a:close/>
                </a:path>
              </a:pathLst>
            </a:custGeom>
            <a:solidFill>
              <a:srgbClr val="48AEA8"/>
            </a:solidFill>
          </p:spPr>
          <p:txBody>
            <a:bodyPr/>
            <a:lstStyle/>
            <a:p>
              <a:endParaRPr lang="en-US"/>
            </a:p>
          </p:txBody>
        </p:sp>
        <p:sp>
          <p:nvSpPr>
            <p:cNvPr id="5" name="TextBox 5"/>
            <p:cNvSpPr txBox="1"/>
            <p:nvPr/>
          </p:nvSpPr>
          <p:spPr>
            <a:xfrm>
              <a:off x="0" y="47625"/>
              <a:ext cx="1657719" cy="3007150"/>
            </a:xfrm>
            <a:prstGeom prst="rect">
              <a:avLst/>
            </a:prstGeom>
          </p:spPr>
          <p:txBody>
            <a:bodyPr lIns="50800" tIns="50800" rIns="50800" bIns="50800" rtlCol="0" anchor="ctr"/>
            <a:lstStyle/>
            <a:p>
              <a:pPr algn="ctr">
                <a:lnSpc>
                  <a:spcPts val="1602"/>
                </a:lnSpc>
              </a:pPr>
              <a:endParaRPr/>
            </a:p>
          </p:txBody>
        </p:sp>
      </p:grpSp>
      <p:sp>
        <p:nvSpPr>
          <p:cNvPr id="6" name="TextBox 6"/>
          <p:cNvSpPr txBox="1"/>
          <p:nvPr/>
        </p:nvSpPr>
        <p:spPr>
          <a:xfrm>
            <a:off x="4940379" y="2873853"/>
            <a:ext cx="3754166" cy="1501903"/>
          </a:xfrm>
          <a:prstGeom prst="rect">
            <a:avLst/>
          </a:prstGeom>
        </p:spPr>
        <p:txBody>
          <a:bodyPr lIns="0" tIns="0" rIns="0" bIns="0" rtlCol="0" anchor="t">
            <a:spAutoFit/>
          </a:bodyPr>
          <a:lstStyle/>
          <a:p>
            <a:pPr algn="ctr">
              <a:lnSpc>
                <a:spcPts val="3864"/>
              </a:lnSpc>
            </a:pPr>
            <a:r>
              <a:rPr lang="en-US" sz="4200" b="1">
                <a:solidFill>
                  <a:srgbClr val="FFFFFF"/>
                </a:solidFill>
                <a:latin typeface="Roboto Condensed Bold"/>
                <a:ea typeface="Roboto Condensed Bold"/>
                <a:cs typeface="Roboto Condensed Bold"/>
                <a:sym typeface="Roboto Condensed Bold"/>
              </a:rPr>
              <a:t>Dapivirine Vaginal Ring (DVR)</a:t>
            </a:r>
          </a:p>
        </p:txBody>
      </p:sp>
      <p:sp>
        <p:nvSpPr>
          <p:cNvPr id="7" name="Freeform 7"/>
          <p:cNvSpPr/>
          <p:nvPr/>
        </p:nvSpPr>
        <p:spPr>
          <a:xfrm>
            <a:off x="5460102" y="5349719"/>
            <a:ext cx="2566808" cy="2566808"/>
          </a:xfrm>
          <a:custGeom>
            <a:avLst/>
            <a:gdLst/>
            <a:ahLst/>
            <a:cxnLst/>
            <a:rect l="l" t="t" r="r" b="b"/>
            <a:pathLst>
              <a:path w="2566808" h="2566808">
                <a:moveTo>
                  <a:pt x="0" y="0"/>
                </a:moveTo>
                <a:lnTo>
                  <a:pt x="2566808" y="0"/>
                </a:lnTo>
                <a:lnTo>
                  <a:pt x="2566808" y="2566808"/>
                </a:lnTo>
                <a:lnTo>
                  <a:pt x="0" y="256680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 name="Group 8"/>
          <p:cNvGrpSpPr/>
          <p:nvPr/>
        </p:nvGrpSpPr>
        <p:grpSpPr>
          <a:xfrm>
            <a:off x="265539" y="1747219"/>
            <a:ext cx="3894237" cy="7169896"/>
            <a:chOff x="0" y="0"/>
            <a:chExt cx="5192316" cy="9559861"/>
          </a:xfrm>
        </p:grpSpPr>
        <p:grpSp>
          <p:nvGrpSpPr>
            <p:cNvPr id="9" name="Group 9"/>
            <p:cNvGrpSpPr/>
            <p:nvPr/>
          </p:nvGrpSpPr>
          <p:grpSpPr>
            <a:xfrm>
              <a:off x="0" y="0"/>
              <a:ext cx="5192316" cy="9559861"/>
              <a:chOff x="0" y="0"/>
              <a:chExt cx="1640113" cy="3019702"/>
            </a:xfrm>
          </p:grpSpPr>
          <p:sp>
            <p:nvSpPr>
              <p:cNvPr id="10" name="Freeform 10"/>
              <p:cNvSpPr/>
              <p:nvPr/>
            </p:nvSpPr>
            <p:spPr>
              <a:xfrm>
                <a:off x="0" y="0"/>
                <a:ext cx="1640113" cy="3019702"/>
              </a:xfrm>
              <a:custGeom>
                <a:avLst/>
                <a:gdLst/>
                <a:ahLst/>
                <a:cxnLst/>
                <a:rect l="l" t="t" r="r" b="b"/>
                <a:pathLst>
                  <a:path w="1640113" h="3019702">
                    <a:moveTo>
                      <a:pt x="0" y="0"/>
                    </a:moveTo>
                    <a:lnTo>
                      <a:pt x="1640113" y="0"/>
                    </a:lnTo>
                    <a:lnTo>
                      <a:pt x="1640113" y="3019702"/>
                    </a:lnTo>
                    <a:lnTo>
                      <a:pt x="0" y="3019702"/>
                    </a:lnTo>
                    <a:close/>
                  </a:path>
                </a:pathLst>
              </a:custGeom>
              <a:solidFill>
                <a:srgbClr val="1D9EDE"/>
              </a:solidFill>
            </p:spPr>
            <p:txBody>
              <a:bodyPr/>
              <a:lstStyle/>
              <a:p>
                <a:endParaRPr lang="en-US"/>
              </a:p>
            </p:txBody>
          </p:sp>
          <p:sp>
            <p:nvSpPr>
              <p:cNvPr id="11" name="TextBox 11"/>
              <p:cNvSpPr txBox="1"/>
              <p:nvPr/>
            </p:nvSpPr>
            <p:spPr>
              <a:xfrm>
                <a:off x="0" y="47625"/>
                <a:ext cx="1640113" cy="2972077"/>
              </a:xfrm>
              <a:prstGeom prst="rect">
                <a:avLst/>
              </a:prstGeom>
            </p:spPr>
            <p:txBody>
              <a:bodyPr lIns="50800" tIns="50800" rIns="50800" bIns="50800" rtlCol="0" anchor="ctr"/>
              <a:lstStyle/>
              <a:p>
                <a:pPr algn="ctr">
                  <a:lnSpc>
                    <a:spcPts val="1602"/>
                  </a:lnSpc>
                </a:pPr>
                <a:endParaRPr/>
              </a:p>
            </p:txBody>
          </p:sp>
        </p:grpSp>
        <p:sp>
          <p:nvSpPr>
            <p:cNvPr id="12" name="TextBox 12"/>
            <p:cNvSpPr txBox="1"/>
            <p:nvPr/>
          </p:nvSpPr>
          <p:spPr>
            <a:xfrm>
              <a:off x="161660" y="1042750"/>
              <a:ext cx="5030656" cy="3332862"/>
            </a:xfrm>
            <a:prstGeom prst="rect">
              <a:avLst/>
            </a:prstGeom>
          </p:spPr>
          <p:txBody>
            <a:bodyPr lIns="0" tIns="0" rIns="0" bIns="0" rtlCol="0" anchor="t">
              <a:spAutoFit/>
            </a:bodyPr>
            <a:lstStyle/>
            <a:p>
              <a:pPr algn="ctr">
                <a:lnSpc>
                  <a:spcPts val="3864"/>
                </a:lnSpc>
              </a:pPr>
              <a:r>
                <a:rPr lang="en-US" sz="4200" b="1">
                  <a:solidFill>
                    <a:srgbClr val="FFFFFF"/>
                  </a:solidFill>
                  <a:latin typeface="Roboto Condensed Bold"/>
                  <a:ea typeface="Roboto Condensed Bold"/>
                  <a:cs typeface="Roboto Condensed Bold"/>
                  <a:sym typeface="Roboto Condensed Bold"/>
                </a:rPr>
                <a:t>Oral PrEP </a:t>
              </a:r>
            </a:p>
            <a:p>
              <a:pPr algn="ctr">
                <a:lnSpc>
                  <a:spcPts val="3864"/>
                </a:lnSpc>
              </a:pPr>
              <a:r>
                <a:rPr lang="en-US" sz="4200" b="1">
                  <a:solidFill>
                    <a:srgbClr val="FFFFFF"/>
                  </a:solidFill>
                  <a:latin typeface="Roboto Condensed Bold"/>
                  <a:ea typeface="Roboto Condensed Bold"/>
                  <a:cs typeface="Roboto Condensed Bold"/>
                  <a:sym typeface="Roboto Condensed Bold"/>
                </a:rPr>
                <a:t> containing Tenofovir </a:t>
              </a:r>
            </a:p>
            <a:p>
              <a:pPr algn="ctr">
                <a:lnSpc>
                  <a:spcPts val="3864"/>
                </a:lnSpc>
              </a:pPr>
              <a:r>
                <a:rPr lang="en-US" sz="4200" b="1">
                  <a:solidFill>
                    <a:srgbClr val="FFFFFF"/>
                  </a:solidFill>
                  <a:latin typeface="Roboto Condensed Bold"/>
                  <a:ea typeface="Roboto Condensed Bold"/>
                  <a:cs typeface="Roboto Condensed Bold"/>
                  <a:sym typeface="Roboto Condensed Bold"/>
                </a:rPr>
                <a:t> (TDF-based oral PrEP) </a:t>
              </a:r>
            </a:p>
          </p:txBody>
        </p:sp>
        <p:sp>
          <p:nvSpPr>
            <p:cNvPr id="13" name="Freeform 13"/>
            <p:cNvSpPr/>
            <p:nvPr/>
          </p:nvSpPr>
          <p:spPr>
            <a:xfrm>
              <a:off x="1638896" y="4841815"/>
              <a:ext cx="2076184" cy="3731704"/>
            </a:xfrm>
            <a:custGeom>
              <a:avLst/>
              <a:gdLst/>
              <a:ahLst/>
              <a:cxnLst/>
              <a:rect l="l" t="t" r="r" b="b"/>
              <a:pathLst>
                <a:path w="2076184" h="3731704">
                  <a:moveTo>
                    <a:pt x="0" y="0"/>
                  </a:moveTo>
                  <a:lnTo>
                    <a:pt x="2076184" y="0"/>
                  </a:lnTo>
                  <a:lnTo>
                    <a:pt x="2076184" y="3731703"/>
                  </a:lnTo>
                  <a:lnTo>
                    <a:pt x="0" y="37317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grpSp>
        <p:nvGrpSpPr>
          <p:cNvPr id="14" name="Group 14"/>
          <p:cNvGrpSpPr/>
          <p:nvPr/>
        </p:nvGrpSpPr>
        <p:grpSpPr>
          <a:xfrm>
            <a:off x="14082765" y="1732788"/>
            <a:ext cx="3939696" cy="7169896"/>
            <a:chOff x="0" y="0"/>
            <a:chExt cx="5252928" cy="9559861"/>
          </a:xfrm>
        </p:grpSpPr>
        <p:grpSp>
          <p:nvGrpSpPr>
            <p:cNvPr id="15" name="Group 15"/>
            <p:cNvGrpSpPr/>
            <p:nvPr/>
          </p:nvGrpSpPr>
          <p:grpSpPr>
            <a:xfrm>
              <a:off x="0" y="0"/>
              <a:ext cx="5252928" cy="9559861"/>
              <a:chOff x="0" y="0"/>
              <a:chExt cx="1659258" cy="3019702"/>
            </a:xfrm>
          </p:grpSpPr>
          <p:sp>
            <p:nvSpPr>
              <p:cNvPr id="16" name="Freeform 16"/>
              <p:cNvSpPr/>
              <p:nvPr/>
            </p:nvSpPr>
            <p:spPr>
              <a:xfrm>
                <a:off x="0" y="0"/>
                <a:ext cx="1659258" cy="3019702"/>
              </a:xfrm>
              <a:custGeom>
                <a:avLst/>
                <a:gdLst/>
                <a:ahLst/>
                <a:cxnLst/>
                <a:rect l="l" t="t" r="r" b="b"/>
                <a:pathLst>
                  <a:path w="1659258" h="3019702">
                    <a:moveTo>
                      <a:pt x="0" y="0"/>
                    </a:moveTo>
                    <a:lnTo>
                      <a:pt x="1659258" y="0"/>
                    </a:lnTo>
                    <a:lnTo>
                      <a:pt x="1659258" y="3019702"/>
                    </a:lnTo>
                    <a:lnTo>
                      <a:pt x="0" y="3019702"/>
                    </a:lnTo>
                    <a:close/>
                  </a:path>
                </a:pathLst>
              </a:custGeom>
              <a:solidFill>
                <a:srgbClr val="FE6C39"/>
              </a:solidFill>
            </p:spPr>
            <p:txBody>
              <a:bodyPr/>
              <a:lstStyle/>
              <a:p>
                <a:endParaRPr lang="en-US"/>
              </a:p>
            </p:txBody>
          </p:sp>
          <p:sp>
            <p:nvSpPr>
              <p:cNvPr id="17" name="TextBox 17"/>
              <p:cNvSpPr txBox="1"/>
              <p:nvPr/>
            </p:nvSpPr>
            <p:spPr>
              <a:xfrm>
                <a:off x="0" y="47625"/>
                <a:ext cx="1659258" cy="2972077"/>
              </a:xfrm>
              <a:prstGeom prst="rect">
                <a:avLst/>
              </a:prstGeom>
            </p:spPr>
            <p:txBody>
              <a:bodyPr lIns="50800" tIns="50800" rIns="50800" bIns="50800" rtlCol="0" anchor="ctr"/>
              <a:lstStyle/>
              <a:p>
                <a:pPr algn="ctr">
                  <a:lnSpc>
                    <a:spcPts val="1602"/>
                  </a:lnSpc>
                </a:pPr>
                <a:endParaRPr/>
              </a:p>
            </p:txBody>
          </p:sp>
        </p:grpSp>
        <p:sp>
          <p:nvSpPr>
            <p:cNvPr id="18" name="TextBox 18"/>
            <p:cNvSpPr txBox="1"/>
            <p:nvPr/>
          </p:nvSpPr>
          <p:spPr>
            <a:xfrm>
              <a:off x="217067" y="1362224"/>
              <a:ext cx="4818794" cy="2685162"/>
            </a:xfrm>
            <a:prstGeom prst="rect">
              <a:avLst/>
            </a:prstGeom>
          </p:spPr>
          <p:txBody>
            <a:bodyPr lIns="0" tIns="0" rIns="0" bIns="0" rtlCol="0" anchor="t">
              <a:spAutoFit/>
            </a:bodyPr>
            <a:lstStyle/>
            <a:p>
              <a:pPr algn="ctr">
                <a:lnSpc>
                  <a:spcPts val="3864"/>
                </a:lnSpc>
              </a:pPr>
              <a:r>
                <a:rPr lang="en-US" sz="4200" b="1">
                  <a:solidFill>
                    <a:srgbClr val="FFFFFF"/>
                  </a:solidFill>
                  <a:latin typeface="Roboto Condensed Bold"/>
                  <a:ea typeface="Roboto Condensed Bold"/>
                  <a:cs typeface="Roboto Condensed Bold"/>
                  <a:sym typeface="Roboto Condensed Bold"/>
                </a:rPr>
                <a:t>Long-acting Injectable Lenacapavir (LEN)</a:t>
              </a:r>
            </a:p>
          </p:txBody>
        </p:sp>
        <p:sp>
          <p:nvSpPr>
            <p:cNvPr id="19" name="Freeform 19"/>
            <p:cNvSpPr/>
            <p:nvPr/>
          </p:nvSpPr>
          <p:spPr>
            <a:xfrm rot="-10800000" flipH="1">
              <a:off x="816918" y="5667120"/>
              <a:ext cx="3302017" cy="3326970"/>
            </a:xfrm>
            <a:custGeom>
              <a:avLst/>
              <a:gdLst/>
              <a:ahLst/>
              <a:cxnLst/>
              <a:rect l="l" t="t" r="r" b="b"/>
              <a:pathLst>
                <a:path w="3302017" h="3326970">
                  <a:moveTo>
                    <a:pt x="3302018" y="0"/>
                  </a:moveTo>
                  <a:lnTo>
                    <a:pt x="0" y="0"/>
                  </a:lnTo>
                  <a:lnTo>
                    <a:pt x="0" y="3326970"/>
                  </a:lnTo>
                  <a:lnTo>
                    <a:pt x="3302018" y="3326970"/>
                  </a:lnTo>
                  <a:lnTo>
                    <a:pt x="3302018"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0" name="TextBox 20"/>
            <p:cNvSpPr txBox="1"/>
            <p:nvPr/>
          </p:nvSpPr>
          <p:spPr>
            <a:xfrm>
              <a:off x="1733890" y="6736412"/>
              <a:ext cx="1047568" cy="594193"/>
            </a:xfrm>
            <a:prstGeom prst="rect">
              <a:avLst/>
            </a:prstGeom>
          </p:spPr>
          <p:txBody>
            <a:bodyPr lIns="0" tIns="0" rIns="0" bIns="0" rtlCol="0" anchor="t">
              <a:spAutoFit/>
            </a:bodyPr>
            <a:lstStyle/>
            <a:p>
              <a:pPr algn="ctr">
                <a:lnSpc>
                  <a:spcPts val="3724"/>
                </a:lnSpc>
              </a:pPr>
              <a:r>
                <a:rPr lang="en-US" sz="2660">
                  <a:solidFill>
                    <a:srgbClr val="F36B2B"/>
                  </a:solidFill>
                  <a:latin typeface="Bobby Jones Condensed Soft"/>
                  <a:ea typeface="Bobby Jones Condensed Soft"/>
                  <a:cs typeface="Bobby Jones Condensed Soft"/>
                  <a:sym typeface="Bobby Jones Condensed Soft"/>
                </a:rPr>
                <a:t>L</a:t>
              </a:r>
            </a:p>
          </p:txBody>
        </p:sp>
        <p:sp>
          <p:nvSpPr>
            <p:cNvPr id="21" name="Freeform 21"/>
            <p:cNvSpPr/>
            <p:nvPr/>
          </p:nvSpPr>
          <p:spPr>
            <a:xfrm rot="9001455">
              <a:off x="2565752" y="4844791"/>
              <a:ext cx="1890686" cy="2234193"/>
            </a:xfrm>
            <a:custGeom>
              <a:avLst/>
              <a:gdLst/>
              <a:ahLst/>
              <a:cxnLst/>
              <a:rect l="l" t="t" r="r" b="b"/>
              <a:pathLst>
                <a:path w="1890686" h="2234193">
                  <a:moveTo>
                    <a:pt x="0" y="0"/>
                  </a:moveTo>
                  <a:lnTo>
                    <a:pt x="1890686" y="0"/>
                  </a:lnTo>
                  <a:lnTo>
                    <a:pt x="1890686" y="2234193"/>
                  </a:lnTo>
                  <a:lnTo>
                    <a:pt x="0" y="22341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rot="-8500143">
              <a:off x="2949477" y="4575063"/>
              <a:ext cx="836094" cy="1132896"/>
            </a:xfrm>
            <a:custGeom>
              <a:avLst/>
              <a:gdLst/>
              <a:ahLst/>
              <a:cxnLst/>
              <a:rect l="l" t="t" r="r" b="b"/>
              <a:pathLst>
                <a:path w="836094" h="1132896">
                  <a:moveTo>
                    <a:pt x="0" y="0"/>
                  </a:moveTo>
                  <a:lnTo>
                    <a:pt x="836095" y="0"/>
                  </a:lnTo>
                  <a:lnTo>
                    <a:pt x="836095" y="1132896"/>
                  </a:lnTo>
                  <a:lnTo>
                    <a:pt x="0" y="1132896"/>
                  </a:lnTo>
                  <a:lnTo>
                    <a:pt x="0" y="0"/>
                  </a:lnTo>
                  <a:close/>
                </a:path>
              </a:pathLst>
            </a:custGeom>
            <a:blipFill>
              <a:blip r:embed="rId8">
                <a:extLst>
                  <a:ext uri="{96DAC541-7B7A-43D3-8B79-37D633B846F1}">
                    <asvg:svgBlip xmlns:asvg="http://schemas.microsoft.com/office/drawing/2016/SVG/main" r:embed="rId9"/>
                  </a:ext>
                </a:extLst>
              </a:blip>
              <a:stretch>
                <a:fillRect l="-117708" t="-89863"/>
              </a:stretch>
            </a:blipFill>
          </p:spPr>
          <p:txBody>
            <a:bodyPr/>
            <a:lstStyle/>
            <a:p>
              <a:endParaRPr lang="en-US"/>
            </a:p>
          </p:txBody>
        </p:sp>
      </p:grpSp>
      <p:grpSp>
        <p:nvGrpSpPr>
          <p:cNvPr id="23" name="Group 23"/>
          <p:cNvGrpSpPr/>
          <p:nvPr/>
        </p:nvGrpSpPr>
        <p:grpSpPr>
          <a:xfrm>
            <a:off x="9475147" y="1761649"/>
            <a:ext cx="3897051" cy="7176139"/>
            <a:chOff x="0" y="0"/>
            <a:chExt cx="5196068" cy="9568185"/>
          </a:xfrm>
        </p:grpSpPr>
        <p:grpSp>
          <p:nvGrpSpPr>
            <p:cNvPr id="24" name="Group 24"/>
            <p:cNvGrpSpPr/>
            <p:nvPr/>
          </p:nvGrpSpPr>
          <p:grpSpPr>
            <a:xfrm>
              <a:off x="0" y="0"/>
              <a:ext cx="5196068" cy="9568185"/>
              <a:chOff x="0" y="0"/>
              <a:chExt cx="1641298" cy="3022332"/>
            </a:xfrm>
          </p:grpSpPr>
          <p:sp>
            <p:nvSpPr>
              <p:cNvPr id="25" name="Freeform 25"/>
              <p:cNvSpPr/>
              <p:nvPr/>
            </p:nvSpPr>
            <p:spPr>
              <a:xfrm>
                <a:off x="0" y="0"/>
                <a:ext cx="1641298" cy="3022332"/>
              </a:xfrm>
              <a:custGeom>
                <a:avLst/>
                <a:gdLst/>
                <a:ahLst/>
                <a:cxnLst/>
                <a:rect l="l" t="t" r="r" b="b"/>
                <a:pathLst>
                  <a:path w="1641298" h="3022332">
                    <a:moveTo>
                      <a:pt x="0" y="0"/>
                    </a:moveTo>
                    <a:lnTo>
                      <a:pt x="1641298" y="0"/>
                    </a:lnTo>
                    <a:lnTo>
                      <a:pt x="1641298" y="3022332"/>
                    </a:lnTo>
                    <a:lnTo>
                      <a:pt x="0" y="3022332"/>
                    </a:lnTo>
                    <a:close/>
                  </a:path>
                </a:pathLst>
              </a:custGeom>
              <a:solidFill>
                <a:srgbClr val="A93291"/>
              </a:solidFill>
            </p:spPr>
            <p:txBody>
              <a:bodyPr/>
              <a:lstStyle/>
              <a:p>
                <a:endParaRPr lang="en-US"/>
              </a:p>
            </p:txBody>
          </p:sp>
          <p:sp>
            <p:nvSpPr>
              <p:cNvPr id="26" name="TextBox 26"/>
              <p:cNvSpPr txBox="1"/>
              <p:nvPr/>
            </p:nvSpPr>
            <p:spPr>
              <a:xfrm>
                <a:off x="0" y="47625"/>
                <a:ext cx="1641298" cy="2974707"/>
              </a:xfrm>
              <a:prstGeom prst="rect">
                <a:avLst/>
              </a:prstGeom>
            </p:spPr>
            <p:txBody>
              <a:bodyPr lIns="50800" tIns="50800" rIns="50800" bIns="50800" rtlCol="0" anchor="ctr"/>
              <a:lstStyle/>
              <a:p>
                <a:pPr algn="ctr">
                  <a:lnSpc>
                    <a:spcPts val="1602"/>
                  </a:lnSpc>
                </a:pPr>
                <a:endParaRPr/>
              </a:p>
            </p:txBody>
          </p:sp>
        </p:grpSp>
        <p:sp>
          <p:nvSpPr>
            <p:cNvPr id="27" name="TextBox 27"/>
            <p:cNvSpPr txBox="1"/>
            <p:nvPr/>
          </p:nvSpPr>
          <p:spPr>
            <a:xfrm>
              <a:off x="193064" y="1448013"/>
              <a:ext cx="4818794" cy="2685162"/>
            </a:xfrm>
            <a:prstGeom prst="rect">
              <a:avLst/>
            </a:prstGeom>
          </p:spPr>
          <p:txBody>
            <a:bodyPr lIns="0" tIns="0" rIns="0" bIns="0" rtlCol="0" anchor="t">
              <a:spAutoFit/>
            </a:bodyPr>
            <a:lstStyle/>
            <a:p>
              <a:pPr algn="ctr">
                <a:lnSpc>
                  <a:spcPts val="3864"/>
                </a:lnSpc>
              </a:pPr>
              <a:r>
                <a:rPr lang="en-US" sz="4200" b="1">
                  <a:solidFill>
                    <a:srgbClr val="FFFFFF"/>
                  </a:solidFill>
                  <a:latin typeface="Roboto Condensed Bold"/>
                  <a:ea typeface="Roboto Condensed Bold"/>
                  <a:cs typeface="Roboto Condensed Bold"/>
                  <a:sym typeface="Roboto Condensed Bold"/>
                </a:rPr>
                <a:t>Long-acting Injectable Cabotegravir </a:t>
              </a:r>
            </a:p>
            <a:p>
              <a:pPr algn="ctr">
                <a:lnSpc>
                  <a:spcPts val="3864"/>
                </a:lnSpc>
              </a:pPr>
              <a:r>
                <a:rPr lang="en-US" sz="4200" b="1">
                  <a:solidFill>
                    <a:srgbClr val="FFFFFF"/>
                  </a:solidFill>
                  <a:latin typeface="Roboto Condensed Bold"/>
                  <a:ea typeface="Roboto Condensed Bold"/>
                  <a:cs typeface="Roboto Condensed Bold"/>
                  <a:sym typeface="Roboto Condensed Bold"/>
                </a:rPr>
                <a:t>(CAB-LA)</a:t>
              </a:r>
            </a:p>
          </p:txBody>
        </p:sp>
        <p:sp>
          <p:nvSpPr>
            <p:cNvPr id="28" name="Freeform 28"/>
            <p:cNvSpPr/>
            <p:nvPr/>
          </p:nvSpPr>
          <p:spPr>
            <a:xfrm rot="-10800000">
              <a:off x="370262" y="4722209"/>
              <a:ext cx="4231449" cy="4263424"/>
            </a:xfrm>
            <a:custGeom>
              <a:avLst/>
              <a:gdLst/>
              <a:ahLst/>
              <a:cxnLst/>
              <a:rect l="l" t="t" r="r" b="b"/>
              <a:pathLst>
                <a:path w="4231449" h="4263424">
                  <a:moveTo>
                    <a:pt x="0" y="0"/>
                  </a:moveTo>
                  <a:lnTo>
                    <a:pt x="4231448" y="0"/>
                  </a:lnTo>
                  <a:lnTo>
                    <a:pt x="4231448" y="4263424"/>
                  </a:lnTo>
                  <a:lnTo>
                    <a:pt x="0" y="42634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9" name="TextBox 29"/>
            <p:cNvSpPr txBox="1"/>
            <p:nvPr/>
          </p:nvSpPr>
          <p:spPr>
            <a:xfrm>
              <a:off x="2047472" y="6194098"/>
              <a:ext cx="1342431" cy="556547"/>
            </a:xfrm>
            <a:prstGeom prst="rect">
              <a:avLst/>
            </a:prstGeom>
          </p:spPr>
          <p:txBody>
            <a:bodyPr lIns="0" tIns="0" rIns="0" bIns="0" rtlCol="0" anchor="t">
              <a:spAutoFit/>
            </a:bodyPr>
            <a:lstStyle/>
            <a:p>
              <a:pPr algn="ctr">
                <a:lnSpc>
                  <a:spcPts val="3296"/>
                </a:lnSpc>
              </a:pPr>
              <a:r>
                <a:rPr lang="en-US" sz="2354">
                  <a:solidFill>
                    <a:srgbClr val="A93291"/>
                  </a:solidFill>
                  <a:latin typeface="Aloja"/>
                  <a:ea typeface="Aloja"/>
                  <a:cs typeface="Aloja"/>
                  <a:sym typeface="Aloja"/>
                </a:rPr>
                <a:t>C</a:t>
              </a:r>
            </a:p>
          </p:txBody>
        </p:sp>
      </p:grpSp>
      <p:sp>
        <p:nvSpPr>
          <p:cNvPr id="30" name="TextBox 30"/>
          <p:cNvSpPr txBox="1"/>
          <p:nvPr/>
        </p:nvSpPr>
        <p:spPr>
          <a:xfrm>
            <a:off x="265539" y="9286875"/>
            <a:ext cx="17406938" cy="776097"/>
          </a:xfrm>
          <a:prstGeom prst="rect">
            <a:avLst/>
          </a:prstGeom>
        </p:spPr>
        <p:txBody>
          <a:bodyPr lIns="0" tIns="0" rIns="0" bIns="0" rtlCol="0" anchor="t">
            <a:spAutoFit/>
          </a:bodyPr>
          <a:lstStyle/>
          <a:p>
            <a:pPr algn="l">
              <a:lnSpc>
                <a:spcPts val="3023"/>
              </a:lnSpc>
            </a:pPr>
            <a:r>
              <a:rPr lang="en-US" sz="2799" b="1" dirty="0">
                <a:solidFill>
                  <a:srgbClr val="000000"/>
                </a:solidFill>
                <a:latin typeface="Open Sans Bold"/>
                <a:ea typeface="Open Sans Bold"/>
                <a:cs typeface="Open Sans Bold"/>
                <a:sym typeface="Open Sans Bold"/>
              </a:rPr>
              <a:t>Note: not all </a:t>
            </a:r>
            <a:r>
              <a:rPr lang="en-US" sz="2799" b="1" dirty="0" err="1">
                <a:solidFill>
                  <a:srgbClr val="000000"/>
                </a:solidFill>
                <a:latin typeface="Open Sans Bold"/>
                <a:ea typeface="Open Sans Bold"/>
                <a:cs typeface="Open Sans Bold"/>
                <a:sym typeface="Open Sans Bold"/>
              </a:rPr>
              <a:t>PrEP</a:t>
            </a:r>
            <a:r>
              <a:rPr lang="en-US" sz="2799" b="1" dirty="0">
                <a:solidFill>
                  <a:srgbClr val="000000"/>
                </a:solidFill>
                <a:latin typeface="Open Sans Bold"/>
                <a:ea typeface="Open Sans Bold"/>
                <a:cs typeface="Open Sans Bold"/>
                <a:sym typeface="Open Sans Bold"/>
              </a:rPr>
              <a:t> products are available in all countries. Refer to national policies and guidelines to determine which HIV </a:t>
            </a:r>
            <a:r>
              <a:rPr lang="en-US" sz="2799" b="1" dirty="0" err="1">
                <a:solidFill>
                  <a:srgbClr val="000000"/>
                </a:solidFill>
                <a:latin typeface="Open Sans Bold"/>
                <a:ea typeface="Open Sans Bold"/>
                <a:cs typeface="Open Sans Bold"/>
                <a:sym typeface="Open Sans Bold"/>
              </a:rPr>
              <a:t>PrEP</a:t>
            </a:r>
            <a:r>
              <a:rPr lang="en-US" sz="2799" b="1" dirty="0">
                <a:solidFill>
                  <a:srgbClr val="000000"/>
                </a:solidFill>
                <a:latin typeface="Open Sans Bold"/>
                <a:ea typeface="Open Sans Bold"/>
                <a:cs typeface="Open Sans Bold"/>
                <a:sym typeface="Open Sans Bold"/>
              </a:rPr>
              <a:t> options are available locally.</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0536" y="580432"/>
            <a:ext cx="16758764" cy="589909"/>
          </a:xfrm>
          <a:prstGeom prst="rect">
            <a:avLst/>
          </a:prstGeom>
        </p:spPr>
        <p:txBody>
          <a:bodyPr lIns="0" tIns="0" rIns="0" bIns="0" rtlCol="0" anchor="t">
            <a:spAutoFit/>
          </a:bodyPr>
          <a:lstStyle/>
          <a:p>
            <a:pPr algn="l">
              <a:lnSpc>
                <a:spcPts val="4760"/>
              </a:lnSpc>
            </a:pPr>
            <a:r>
              <a:rPr lang="en-US" sz="3400" b="1" i="1">
                <a:solidFill>
                  <a:srgbClr val="000000"/>
                </a:solidFill>
                <a:latin typeface="Roboto Condensed Bold Italics"/>
                <a:ea typeface="Roboto Condensed Bold Italics"/>
                <a:cs typeface="Roboto Condensed Bold Italics"/>
                <a:sym typeface="Roboto Condensed Bold Italics"/>
              </a:rPr>
              <a:t>Provider Training Toolkit on Use of Oral and Long-acting HIV Pre-Exposure Prophylaxis (PrEP)</a:t>
            </a:r>
          </a:p>
        </p:txBody>
      </p:sp>
      <p:grpSp>
        <p:nvGrpSpPr>
          <p:cNvPr id="3" name="Group 3"/>
          <p:cNvGrpSpPr/>
          <p:nvPr/>
        </p:nvGrpSpPr>
        <p:grpSpPr>
          <a:xfrm>
            <a:off x="13565495" y="8117101"/>
            <a:ext cx="4600156" cy="2169899"/>
            <a:chOff x="0" y="0"/>
            <a:chExt cx="1211564" cy="571496"/>
          </a:xfrm>
        </p:grpSpPr>
        <p:sp>
          <p:nvSpPr>
            <p:cNvPr id="4" name="Freeform 4"/>
            <p:cNvSpPr/>
            <p:nvPr/>
          </p:nvSpPr>
          <p:spPr>
            <a:xfrm>
              <a:off x="0" y="0"/>
              <a:ext cx="1211564" cy="571496"/>
            </a:xfrm>
            <a:custGeom>
              <a:avLst/>
              <a:gdLst/>
              <a:ahLst/>
              <a:cxnLst/>
              <a:rect l="l" t="t" r="r" b="b"/>
              <a:pathLst>
                <a:path w="1211564" h="571496">
                  <a:moveTo>
                    <a:pt x="58904" y="0"/>
                  </a:moveTo>
                  <a:lnTo>
                    <a:pt x="1152660" y="0"/>
                  </a:lnTo>
                  <a:cubicBezTo>
                    <a:pt x="1168282" y="0"/>
                    <a:pt x="1183265" y="6206"/>
                    <a:pt x="1194311" y="17253"/>
                  </a:cubicBezTo>
                  <a:cubicBezTo>
                    <a:pt x="1205358" y="28299"/>
                    <a:pt x="1211564" y="43282"/>
                    <a:pt x="1211564" y="58904"/>
                  </a:cubicBezTo>
                  <a:lnTo>
                    <a:pt x="1211564" y="512592"/>
                  </a:lnTo>
                  <a:cubicBezTo>
                    <a:pt x="1211564" y="545124"/>
                    <a:pt x="1185192" y="571496"/>
                    <a:pt x="1152660" y="571496"/>
                  </a:cubicBezTo>
                  <a:lnTo>
                    <a:pt x="58904" y="571496"/>
                  </a:lnTo>
                  <a:cubicBezTo>
                    <a:pt x="26372" y="571496"/>
                    <a:pt x="0" y="545124"/>
                    <a:pt x="0" y="512592"/>
                  </a:cubicBezTo>
                  <a:lnTo>
                    <a:pt x="0" y="58904"/>
                  </a:lnTo>
                  <a:cubicBezTo>
                    <a:pt x="0" y="26372"/>
                    <a:pt x="26372" y="0"/>
                    <a:pt x="58904" y="0"/>
                  </a:cubicBezTo>
                  <a:close/>
                </a:path>
              </a:pathLst>
            </a:custGeom>
            <a:solidFill>
              <a:srgbClr val="FFFFFF"/>
            </a:solidFill>
          </p:spPr>
          <p:txBody>
            <a:bodyPr/>
            <a:lstStyle/>
            <a:p>
              <a:endParaRPr lang="en-US"/>
            </a:p>
          </p:txBody>
        </p:sp>
        <p:sp>
          <p:nvSpPr>
            <p:cNvPr id="5" name="TextBox 5"/>
            <p:cNvSpPr txBox="1"/>
            <p:nvPr/>
          </p:nvSpPr>
          <p:spPr>
            <a:xfrm>
              <a:off x="0" y="-47625"/>
              <a:ext cx="1211564" cy="61912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5865573" y="8617875"/>
            <a:ext cx="1987012" cy="1495841"/>
          </a:xfrm>
          <a:custGeom>
            <a:avLst/>
            <a:gdLst/>
            <a:ahLst/>
            <a:cxnLst/>
            <a:rect l="l" t="t" r="r" b="b"/>
            <a:pathLst>
              <a:path w="1987012" h="1495841">
                <a:moveTo>
                  <a:pt x="0" y="0"/>
                </a:moveTo>
                <a:lnTo>
                  <a:pt x="1987013" y="0"/>
                </a:lnTo>
                <a:lnTo>
                  <a:pt x="1987013" y="1495840"/>
                </a:lnTo>
                <a:lnTo>
                  <a:pt x="0" y="1495840"/>
                </a:lnTo>
                <a:lnTo>
                  <a:pt x="0" y="0"/>
                </a:lnTo>
                <a:close/>
              </a:path>
            </a:pathLst>
          </a:custGeom>
          <a:blipFill>
            <a:blip r:embed="rId2"/>
            <a:stretch>
              <a:fillRect/>
            </a:stretch>
          </a:blipFill>
        </p:spPr>
        <p:txBody>
          <a:bodyPr/>
          <a:lstStyle/>
          <a:p>
            <a:endParaRPr lang="en-US"/>
          </a:p>
        </p:txBody>
      </p:sp>
      <p:sp>
        <p:nvSpPr>
          <p:cNvPr id="7" name="Freeform 7"/>
          <p:cNvSpPr/>
          <p:nvPr/>
        </p:nvSpPr>
        <p:spPr>
          <a:xfrm>
            <a:off x="14204877" y="8535226"/>
            <a:ext cx="1503719" cy="1578489"/>
          </a:xfrm>
          <a:custGeom>
            <a:avLst/>
            <a:gdLst/>
            <a:ahLst/>
            <a:cxnLst/>
            <a:rect l="l" t="t" r="r" b="b"/>
            <a:pathLst>
              <a:path w="1503719" h="1578489">
                <a:moveTo>
                  <a:pt x="0" y="0"/>
                </a:moveTo>
                <a:lnTo>
                  <a:pt x="1503718" y="0"/>
                </a:lnTo>
                <a:lnTo>
                  <a:pt x="1503718" y="1578489"/>
                </a:lnTo>
                <a:lnTo>
                  <a:pt x="0" y="1578489"/>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683768" y="3407852"/>
            <a:ext cx="14575532" cy="3880182"/>
          </a:xfrm>
          <a:prstGeom prst="rect">
            <a:avLst/>
          </a:prstGeom>
        </p:spPr>
        <p:txBody>
          <a:bodyPr lIns="0" tIns="0" rIns="0" bIns="0" rtlCol="0" anchor="t">
            <a:spAutoFit/>
          </a:bodyPr>
          <a:lstStyle/>
          <a:p>
            <a:pPr algn="l">
              <a:lnSpc>
                <a:spcPts val="10306"/>
              </a:lnSpc>
            </a:pPr>
            <a:r>
              <a:rPr lang="en-US" sz="7361" b="1">
                <a:solidFill>
                  <a:srgbClr val="FE6C39"/>
                </a:solidFill>
                <a:latin typeface="Roboto Condensed Bold"/>
                <a:ea typeface="Roboto Condensed Bold"/>
                <a:cs typeface="Roboto Condensed Bold"/>
                <a:sym typeface="Roboto Condensed Bold"/>
              </a:rPr>
              <a:t>LESSON 4: LEN FOLLOW-UP CARE AND SIDE EFFECTS ASSESSMENT &amp; MANAGEMENT</a:t>
            </a:r>
          </a:p>
        </p:txBody>
      </p:sp>
      <p:sp>
        <p:nvSpPr>
          <p:cNvPr id="9" name="Freeform 9"/>
          <p:cNvSpPr/>
          <p:nvPr/>
        </p:nvSpPr>
        <p:spPr>
          <a:xfrm rot="-10800000">
            <a:off x="0" y="5167067"/>
            <a:ext cx="6178082" cy="5900068"/>
          </a:xfrm>
          <a:custGeom>
            <a:avLst/>
            <a:gdLst/>
            <a:ahLst/>
            <a:cxnLst/>
            <a:rect l="l" t="t" r="r" b="b"/>
            <a:pathLst>
              <a:path w="6178082" h="5900068">
                <a:moveTo>
                  <a:pt x="0" y="0"/>
                </a:moveTo>
                <a:lnTo>
                  <a:pt x="6178082" y="0"/>
                </a:lnTo>
                <a:lnTo>
                  <a:pt x="6178082" y="5900068"/>
                </a:lnTo>
                <a:lnTo>
                  <a:pt x="0" y="59000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2548" y="2691306"/>
            <a:ext cx="5789835" cy="5960124"/>
          </a:xfrm>
          <a:custGeom>
            <a:avLst/>
            <a:gdLst/>
            <a:ahLst/>
            <a:cxnLst/>
            <a:rect l="l" t="t" r="r" b="b"/>
            <a:pathLst>
              <a:path w="5789835" h="5960124">
                <a:moveTo>
                  <a:pt x="0" y="0"/>
                </a:moveTo>
                <a:lnTo>
                  <a:pt x="5789835" y="0"/>
                </a:lnTo>
                <a:lnTo>
                  <a:pt x="5789835" y="5960124"/>
                </a:lnTo>
                <a:lnTo>
                  <a:pt x="0" y="596012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923925"/>
            <a:ext cx="10870158"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LEARNING OBJECTIVES</a:t>
            </a:r>
          </a:p>
        </p:txBody>
      </p:sp>
      <p:sp>
        <p:nvSpPr>
          <p:cNvPr id="4" name="TextBox 4"/>
          <p:cNvSpPr txBox="1"/>
          <p:nvPr/>
        </p:nvSpPr>
        <p:spPr>
          <a:xfrm>
            <a:off x="6232383" y="2316210"/>
            <a:ext cx="11605753" cy="5946826"/>
          </a:xfrm>
          <a:prstGeom prst="rect">
            <a:avLst/>
          </a:prstGeom>
        </p:spPr>
        <p:txBody>
          <a:bodyPr lIns="0" tIns="0" rIns="0" bIns="0" rtlCol="0" anchor="t">
            <a:spAutoFit/>
          </a:bodyPr>
          <a:lstStyle/>
          <a:p>
            <a:pPr algn="l">
              <a:lnSpc>
                <a:spcPts val="3989"/>
              </a:lnSpc>
            </a:pPr>
            <a:r>
              <a:rPr lang="en-US" sz="2849">
                <a:solidFill>
                  <a:srgbClr val="000000"/>
                </a:solidFill>
                <a:latin typeface="Open Sans"/>
                <a:ea typeface="Open Sans"/>
                <a:cs typeface="Open Sans"/>
                <a:sym typeface="Open Sans"/>
              </a:rPr>
              <a:t>Upon completion of Lesson 4, you should be able to:</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Describe which aspects of a client’s health need to be reassessed at follow-up visits</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Explain the importance of evaluating clients’ experiences using LEN since the prior visit and how use deviations relate to follow-up care</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Identify special considerations for clients whose LEN use deviates from the recommended schedule</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Identify contraindications to continued LEN use and describe clinical management when contraindications exist</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Describe how to assess and manage side effects and other complications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A93291"/>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144950"/>
            <a:ext cx="15497243" cy="936625"/>
          </a:xfrm>
          <a:prstGeom prst="rect">
            <a:avLst/>
          </a:prstGeom>
        </p:spPr>
        <p:txBody>
          <a:bodyPr lIns="0" tIns="0" rIns="0" bIns="0" rtlCol="0" anchor="t">
            <a:spAutoFit/>
          </a:bodyPr>
          <a:lstStyle/>
          <a:p>
            <a:pPr algn="l">
              <a:lnSpc>
                <a:spcPts val="7699"/>
              </a:lnSpc>
            </a:pPr>
            <a:r>
              <a:rPr lang="en-US" sz="5499" b="1">
                <a:solidFill>
                  <a:srgbClr val="FFFFFF"/>
                </a:solidFill>
                <a:latin typeface="Roboto Condensed Bold"/>
                <a:ea typeface="Roboto Condensed Bold"/>
                <a:cs typeface="Roboto Condensed Bold"/>
                <a:sym typeface="Roboto Condensed Bold"/>
              </a:rPr>
              <a:t>Evaluating the Client’s Experience Using LEN</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89718" y="3145753"/>
            <a:ext cx="10481371" cy="1924304"/>
          </a:xfrm>
          <a:prstGeom prst="rect">
            <a:avLst/>
          </a:prstGeom>
        </p:spPr>
        <p:txBody>
          <a:bodyPr lIns="0" tIns="0" rIns="0" bIns="0" rtlCol="0" anchor="t">
            <a:spAutoFit/>
          </a:bodyPr>
          <a:lstStyle/>
          <a:p>
            <a:pPr algn="l">
              <a:lnSpc>
                <a:spcPts val="5106"/>
              </a:lnSpc>
              <a:spcBef>
                <a:spcPct val="0"/>
              </a:spcBef>
            </a:pPr>
            <a:r>
              <a:rPr lang="en-US" sz="3647" b="1">
                <a:solidFill>
                  <a:srgbClr val="48AEA8"/>
                </a:solidFill>
                <a:latin typeface="Open Sans Bold"/>
                <a:ea typeface="Open Sans Bold"/>
                <a:cs typeface="Open Sans Bold"/>
                <a:sym typeface="Open Sans Bold"/>
              </a:rPr>
              <a:t>Clients should be continuously supported to use LEN effectively, since missed or delayed doses can reduce protection against HIV.</a:t>
            </a:r>
          </a:p>
        </p:txBody>
      </p:sp>
      <p:sp>
        <p:nvSpPr>
          <p:cNvPr id="3" name="Freeform 3"/>
          <p:cNvSpPr/>
          <p:nvPr/>
        </p:nvSpPr>
        <p:spPr>
          <a:xfrm>
            <a:off x="0" y="3632073"/>
            <a:ext cx="6766677" cy="5311055"/>
          </a:xfrm>
          <a:custGeom>
            <a:avLst/>
            <a:gdLst/>
            <a:ahLst/>
            <a:cxnLst/>
            <a:rect l="l" t="t" r="r" b="b"/>
            <a:pathLst>
              <a:path w="6766677" h="5311055">
                <a:moveTo>
                  <a:pt x="0" y="0"/>
                </a:moveTo>
                <a:lnTo>
                  <a:pt x="6766677" y="0"/>
                </a:lnTo>
                <a:lnTo>
                  <a:pt x="6766677" y="5311055"/>
                </a:lnTo>
                <a:lnTo>
                  <a:pt x="0" y="531105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811741" y="1074947"/>
            <a:ext cx="16447559" cy="13611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How to determine whether a client has used LEN in a way that protects them against HIV</a:t>
            </a:r>
          </a:p>
        </p:txBody>
      </p:sp>
      <p:sp>
        <p:nvSpPr>
          <p:cNvPr id="5" name="TextBox 5"/>
          <p:cNvSpPr txBox="1"/>
          <p:nvPr/>
        </p:nvSpPr>
        <p:spPr>
          <a:xfrm>
            <a:off x="7198103" y="5445983"/>
            <a:ext cx="10481371" cy="4050123"/>
          </a:xfrm>
          <a:prstGeom prst="rect">
            <a:avLst/>
          </a:prstGeom>
        </p:spPr>
        <p:txBody>
          <a:bodyPr lIns="0" tIns="0" rIns="0" bIns="0" rtlCol="0" anchor="t">
            <a:spAutoFit/>
          </a:bodyPr>
          <a:lstStyle/>
          <a:p>
            <a:pPr marL="711680" lvl="1" indent="-355840" algn="l">
              <a:lnSpc>
                <a:spcPts val="4614"/>
              </a:lnSpc>
              <a:buFont typeface="Arial"/>
              <a:buChar char="•"/>
            </a:pPr>
            <a:r>
              <a:rPr lang="en-US" sz="3296">
                <a:solidFill>
                  <a:srgbClr val="000000"/>
                </a:solidFill>
                <a:latin typeface="Open Sans"/>
                <a:ea typeface="Open Sans"/>
                <a:cs typeface="Open Sans"/>
                <a:sym typeface="Open Sans"/>
              </a:rPr>
              <a:t>Eligibility assessment steps and clinical management at follow-up visits will vary according to whether LEN was taken as directed</a:t>
            </a:r>
          </a:p>
          <a:p>
            <a:pPr marL="711680" lvl="1" indent="-355840" algn="l">
              <a:lnSpc>
                <a:spcPts val="4614"/>
              </a:lnSpc>
              <a:buFont typeface="Arial"/>
              <a:buChar char="•"/>
            </a:pPr>
            <a:r>
              <a:rPr lang="en-US" sz="3296">
                <a:solidFill>
                  <a:srgbClr val="000000"/>
                </a:solidFill>
                <a:latin typeface="Open Sans"/>
                <a:ea typeface="Open Sans"/>
                <a:cs typeface="Open Sans"/>
                <a:sym typeface="Open Sans"/>
              </a:rPr>
              <a:t>Providers should routinely evaluate LEN dosing deviations at follow-up, which is particularly important in determining whether PEP may be indicated or AHI should be suspected.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4875" y="3221953"/>
            <a:ext cx="6843228" cy="5371138"/>
          </a:xfrm>
          <a:custGeom>
            <a:avLst/>
            <a:gdLst/>
            <a:ahLst/>
            <a:cxnLst/>
            <a:rect l="l" t="t" r="r" b="b"/>
            <a:pathLst>
              <a:path w="6843228" h="5371138">
                <a:moveTo>
                  <a:pt x="0" y="0"/>
                </a:moveTo>
                <a:lnTo>
                  <a:pt x="6843228" y="0"/>
                </a:lnTo>
                <a:lnTo>
                  <a:pt x="6843228" y="5371138"/>
                </a:lnTo>
                <a:lnTo>
                  <a:pt x="0" y="5371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811741" y="1074947"/>
            <a:ext cx="16447559" cy="13611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How should returning clients be assessed as part of follow-up PrEP care?</a:t>
            </a:r>
          </a:p>
        </p:txBody>
      </p:sp>
      <p:sp>
        <p:nvSpPr>
          <p:cNvPr id="4" name="TextBox 4"/>
          <p:cNvSpPr txBox="1"/>
          <p:nvPr/>
        </p:nvSpPr>
        <p:spPr>
          <a:xfrm>
            <a:off x="7198103" y="2977586"/>
            <a:ext cx="10481371" cy="5793198"/>
          </a:xfrm>
          <a:prstGeom prst="rect">
            <a:avLst/>
          </a:prstGeom>
        </p:spPr>
        <p:txBody>
          <a:bodyPr lIns="0" tIns="0" rIns="0" bIns="0" rtlCol="0" anchor="t">
            <a:spAutoFit/>
          </a:bodyPr>
          <a:lstStyle/>
          <a:p>
            <a:pPr marL="711680" lvl="1" indent="-355840" algn="l">
              <a:lnSpc>
                <a:spcPts val="4614"/>
              </a:lnSpc>
              <a:buFont typeface="Arial"/>
              <a:buChar char="•"/>
            </a:pPr>
            <a:r>
              <a:rPr lang="en-US" sz="3296">
                <a:solidFill>
                  <a:srgbClr val="000000"/>
                </a:solidFill>
                <a:latin typeface="Open Sans"/>
                <a:ea typeface="Open Sans"/>
                <a:cs typeface="Open Sans"/>
                <a:sym typeface="Open Sans"/>
              </a:rPr>
              <a:t>All clients who start a PrEP product require ongoing follow-up care, as addressed in Lesson 3.</a:t>
            </a:r>
          </a:p>
          <a:p>
            <a:pPr marL="711680" lvl="1" indent="-355840" algn="l">
              <a:lnSpc>
                <a:spcPts val="4614"/>
              </a:lnSpc>
              <a:buFont typeface="Arial"/>
              <a:buChar char="•"/>
            </a:pPr>
            <a:r>
              <a:rPr lang="en-US" sz="3296">
                <a:solidFill>
                  <a:srgbClr val="000000"/>
                </a:solidFill>
                <a:latin typeface="Open Sans"/>
                <a:ea typeface="Open Sans"/>
                <a:cs typeface="Open Sans"/>
                <a:sym typeface="Open Sans"/>
              </a:rPr>
              <a:t>Many of the same eligibility assessment steps completed at the PrEP initiation visit (covered in Lesson 2) need to be re-assessed during follow-up visits. </a:t>
            </a:r>
          </a:p>
          <a:p>
            <a:pPr marL="711680" lvl="1" indent="-355840" algn="l">
              <a:lnSpc>
                <a:spcPts val="4614"/>
              </a:lnSpc>
              <a:buFont typeface="Arial"/>
              <a:buChar char="•"/>
            </a:pPr>
            <a:r>
              <a:rPr lang="en-US" sz="3296">
                <a:solidFill>
                  <a:srgbClr val="000000"/>
                </a:solidFill>
                <a:latin typeface="Open Sans"/>
                <a:ea typeface="Open Sans"/>
                <a:cs typeface="Open Sans"/>
                <a:sym typeface="Open Sans"/>
              </a:rPr>
              <a:t>This is because circumstances may change over time, and new contraindications, side effects and challenges with use may prevent continued use or warrant additional support.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244381" y="2585133"/>
            <a:ext cx="13664583" cy="6384341"/>
            <a:chOff x="0" y="0"/>
            <a:chExt cx="18219445" cy="8512454"/>
          </a:xfrm>
        </p:grpSpPr>
        <p:sp>
          <p:nvSpPr>
            <p:cNvPr id="3" name="Freeform 3"/>
            <p:cNvSpPr/>
            <p:nvPr/>
          </p:nvSpPr>
          <p:spPr>
            <a:xfrm>
              <a:off x="0" y="0"/>
              <a:ext cx="761275" cy="761275"/>
            </a:xfrm>
            <a:custGeom>
              <a:avLst/>
              <a:gdLst/>
              <a:ahLst/>
              <a:cxnLst/>
              <a:rect l="l" t="t" r="r" b="b"/>
              <a:pathLst>
                <a:path w="761275" h="761275">
                  <a:moveTo>
                    <a:pt x="0" y="0"/>
                  </a:moveTo>
                  <a:lnTo>
                    <a:pt x="761275" y="0"/>
                  </a:lnTo>
                  <a:lnTo>
                    <a:pt x="761275" y="761275"/>
                  </a:lnTo>
                  <a:lnTo>
                    <a:pt x="0" y="761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998349" y="100944"/>
              <a:ext cx="10804058" cy="453897"/>
            </a:xfrm>
            <a:prstGeom prst="rect">
              <a:avLst/>
            </a:prstGeom>
          </p:spPr>
          <p:txBody>
            <a:bodyPr lIns="0" tIns="0" rIns="0" bIns="0" rtlCol="0" anchor="t">
              <a:spAutoFit/>
            </a:bodyPr>
            <a:lstStyle/>
            <a:p>
              <a:pPr algn="l">
                <a:lnSpc>
                  <a:spcPts val="2822"/>
                </a:lnSpc>
              </a:pPr>
              <a:r>
                <a:rPr lang="en-US" sz="2016">
                  <a:solidFill>
                    <a:srgbClr val="000000"/>
                  </a:solidFill>
                  <a:latin typeface="Open Sans"/>
                  <a:ea typeface="Open Sans"/>
                  <a:cs typeface="Open Sans"/>
                  <a:sym typeface="Open Sans"/>
                </a:rPr>
                <a:t>HIV Testing</a:t>
              </a:r>
            </a:p>
          </p:txBody>
        </p:sp>
        <p:sp>
          <p:nvSpPr>
            <p:cNvPr id="5" name="Freeform 5"/>
            <p:cNvSpPr/>
            <p:nvPr/>
          </p:nvSpPr>
          <p:spPr>
            <a:xfrm>
              <a:off x="0" y="1275049"/>
              <a:ext cx="761275" cy="761275"/>
            </a:xfrm>
            <a:custGeom>
              <a:avLst/>
              <a:gdLst/>
              <a:ahLst/>
              <a:cxnLst/>
              <a:rect l="l" t="t" r="r" b="b"/>
              <a:pathLst>
                <a:path w="761275" h="761275">
                  <a:moveTo>
                    <a:pt x="0" y="0"/>
                  </a:moveTo>
                  <a:lnTo>
                    <a:pt x="761275" y="0"/>
                  </a:lnTo>
                  <a:lnTo>
                    <a:pt x="761275" y="761276"/>
                  </a:lnTo>
                  <a:lnTo>
                    <a:pt x="0" y="76127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0" y="2588412"/>
              <a:ext cx="761275" cy="761275"/>
            </a:xfrm>
            <a:custGeom>
              <a:avLst/>
              <a:gdLst/>
              <a:ahLst/>
              <a:cxnLst/>
              <a:rect l="l" t="t" r="r" b="b"/>
              <a:pathLst>
                <a:path w="761275" h="761275">
                  <a:moveTo>
                    <a:pt x="0" y="0"/>
                  </a:moveTo>
                  <a:lnTo>
                    <a:pt x="761275" y="0"/>
                  </a:lnTo>
                  <a:lnTo>
                    <a:pt x="761275" y="761275"/>
                  </a:lnTo>
                  <a:lnTo>
                    <a:pt x="0" y="76127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0" y="3944696"/>
              <a:ext cx="761275" cy="761275"/>
            </a:xfrm>
            <a:custGeom>
              <a:avLst/>
              <a:gdLst/>
              <a:ahLst/>
              <a:cxnLst/>
              <a:rect l="l" t="t" r="r" b="b"/>
              <a:pathLst>
                <a:path w="761275" h="761275">
                  <a:moveTo>
                    <a:pt x="0" y="0"/>
                  </a:moveTo>
                  <a:lnTo>
                    <a:pt x="761275" y="0"/>
                  </a:lnTo>
                  <a:lnTo>
                    <a:pt x="761275" y="761276"/>
                  </a:lnTo>
                  <a:lnTo>
                    <a:pt x="0" y="7612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TextBox 8"/>
            <p:cNvSpPr txBox="1"/>
            <p:nvPr/>
          </p:nvSpPr>
          <p:spPr>
            <a:xfrm>
              <a:off x="1009939" y="4084551"/>
              <a:ext cx="14771997" cy="453897"/>
            </a:xfrm>
            <a:prstGeom prst="rect">
              <a:avLst/>
            </a:prstGeom>
          </p:spPr>
          <p:txBody>
            <a:bodyPr lIns="0" tIns="0" rIns="0" bIns="0" rtlCol="0" anchor="t">
              <a:spAutoFit/>
            </a:bodyPr>
            <a:lstStyle/>
            <a:p>
              <a:pPr algn="l">
                <a:lnSpc>
                  <a:spcPts val="2822"/>
                </a:lnSpc>
              </a:pPr>
              <a:r>
                <a:rPr lang="en-US" sz="2016">
                  <a:solidFill>
                    <a:srgbClr val="000000"/>
                  </a:solidFill>
                  <a:latin typeface="Open Sans"/>
                  <a:ea typeface="Open Sans"/>
                  <a:cs typeface="Open Sans"/>
                  <a:sym typeface="Open Sans"/>
                </a:rPr>
                <a:t>Use of other medications or products that may interact with PrEP</a:t>
              </a:r>
            </a:p>
          </p:txBody>
        </p:sp>
        <p:sp>
          <p:nvSpPr>
            <p:cNvPr id="9" name="Freeform 9"/>
            <p:cNvSpPr/>
            <p:nvPr/>
          </p:nvSpPr>
          <p:spPr>
            <a:xfrm>
              <a:off x="0" y="5219746"/>
              <a:ext cx="752003" cy="752003"/>
            </a:xfrm>
            <a:custGeom>
              <a:avLst/>
              <a:gdLst/>
              <a:ahLst/>
              <a:cxnLst/>
              <a:rect l="l" t="t" r="r" b="b"/>
              <a:pathLst>
                <a:path w="752003" h="752003">
                  <a:moveTo>
                    <a:pt x="0" y="0"/>
                  </a:moveTo>
                  <a:lnTo>
                    <a:pt x="752003" y="0"/>
                  </a:lnTo>
                  <a:lnTo>
                    <a:pt x="752003" y="752002"/>
                  </a:lnTo>
                  <a:lnTo>
                    <a:pt x="0" y="75200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1019211" y="5354964"/>
              <a:ext cx="14795176" cy="453897"/>
            </a:xfrm>
            <a:prstGeom prst="rect">
              <a:avLst/>
            </a:prstGeom>
          </p:spPr>
          <p:txBody>
            <a:bodyPr lIns="0" tIns="0" rIns="0" bIns="0" rtlCol="0" anchor="t">
              <a:spAutoFit/>
            </a:bodyPr>
            <a:lstStyle/>
            <a:p>
              <a:pPr algn="l">
                <a:lnSpc>
                  <a:spcPts val="2822"/>
                </a:lnSpc>
              </a:pPr>
              <a:r>
                <a:rPr lang="en-US" sz="2016" b="1" i="1">
                  <a:solidFill>
                    <a:srgbClr val="000000"/>
                  </a:solidFill>
                  <a:latin typeface="Open Sans Bold Italics"/>
                  <a:ea typeface="Open Sans Bold Italics"/>
                  <a:cs typeface="Open Sans Bold Italics"/>
                  <a:sym typeface="Open Sans Bold Italics"/>
                </a:rPr>
                <a:t>New</a:t>
              </a:r>
              <a:r>
                <a:rPr lang="en-US" sz="2016">
                  <a:solidFill>
                    <a:srgbClr val="000000"/>
                  </a:solidFill>
                  <a:latin typeface="Open Sans"/>
                  <a:ea typeface="Open Sans"/>
                  <a:cs typeface="Open Sans"/>
                  <a:sym typeface="Open Sans"/>
                </a:rPr>
                <a:t> medication allergies/hypersensitivities</a:t>
              </a:r>
            </a:p>
          </p:txBody>
        </p:sp>
        <p:sp>
          <p:nvSpPr>
            <p:cNvPr id="11" name="Freeform 11"/>
            <p:cNvSpPr/>
            <p:nvPr/>
          </p:nvSpPr>
          <p:spPr>
            <a:xfrm>
              <a:off x="0" y="6485523"/>
              <a:ext cx="742730" cy="742730"/>
            </a:xfrm>
            <a:custGeom>
              <a:avLst/>
              <a:gdLst/>
              <a:ahLst/>
              <a:cxnLst/>
              <a:rect l="l" t="t" r="r" b="b"/>
              <a:pathLst>
                <a:path w="742730" h="742730">
                  <a:moveTo>
                    <a:pt x="0" y="0"/>
                  </a:moveTo>
                  <a:lnTo>
                    <a:pt x="742730" y="0"/>
                  </a:lnTo>
                  <a:lnTo>
                    <a:pt x="742730" y="742729"/>
                  </a:lnTo>
                  <a:lnTo>
                    <a:pt x="0" y="7427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TextBox 12"/>
            <p:cNvSpPr txBox="1"/>
            <p:nvPr/>
          </p:nvSpPr>
          <p:spPr>
            <a:xfrm>
              <a:off x="1033531" y="6616104"/>
              <a:ext cx="14795176" cy="453897"/>
            </a:xfrm>
            <a:prstGeom prst="rect">
              <a:avLst/>
            </a:prstGeom>
          </p:spPr>
          <p:txBody>
            <a:bodyPr lIns="0" tIns="0" rIns="0" bIns="0" rtlCol="0" anchor="t">
              <a:spAutoFit/>
            </a:bodyPr>
            <a:lstStyle/>
            <a:p>
              <a:pPr algn="l">
                <a:lnSpc>
                  <a:spcPts val="2822"/>
                </a:lnSpc>
              </a:pPr>
              <a:r>
                <a:rPr lang="en-US" sz="2016" b="1" i="1">
                  <a:solidFill>
                    <a:srgbClr val="000000"/>
                  </a:solidFill>
                  <a:latin typeface="Open Sans Bold Italics"/>
                  <a:ea typeface="Open Sans Bold Italics"/>
                  <a:cs typeface="Open Sans Bold Italics"/>
                  <a:sym typeface="Open Sans Bold Italics"/>
                </a:rPr>
                <a:t>New or changes in </a:t>
              </a:r>
              <a:r>
                <a:rPr lang="en-US" sz="2016">
                  <a:solidFill>
                    <a:srgbClr val="000000"/>
                  </a:solidFill>
                  <a:latin typeface="Open Sans"/>
                  <a:ea typeface="Open Sans"/>
                  <a:cs typeface="Open Sans"/>
                  <a:sym typeface="Open Sans"/>
                </a:rPr>
                <a:t>comorbidities</a:t>
              </a:r>
            </a:p>
          </p:txBody>
        </p:sp>
        <p:sp>
          <p:nvSpPr>
            <p:cNvPr id="13" name="Freeform 13"/>
            <p:cNvSpPr/>
            <p:nvPr/>
          </p:nvSpPr>
          <p:spPr>
            <a:xfrm>
              <a:off x="0" y="7781896"/>
              <a:ext cx="730558" cy="730558"/>
            </a:xfrm>
            <a:custGeom>
              <a:avLst/>
              <a:gdLst/>
              <a:ahLst/>
              <a:cxnLst/>
              <a:rect l="l" t="t" r="r" b="b"/>
              <a:pathLst>
                <a:path w="730558" h="730558">
                  <a:moveTo>
                    <a:pt x="0" y="0"/>
                  </a:moveTo>
                  <a:lnTo>
                    <a:pt x="730558" y="0"/>
                  </a:lnTo>
                  <a:lnTo>
                    <a:pt x="730558" y="730558"/>
                  </a:lnTo>
                  <a:lnTo>
                    <a:pt x="0" y="7305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4" name="TextBox 14"/>
            <p:cNvSpPr txBox="1"/>
            <p:nvPr/>
          </p:nvSpPr>
          <p:spPr>
            <a:xfrm>
              <a:off x="1007622" y="1227424"/>
              <a:ext cx="17211823" cy="928448"/>
            </a:xfrm>
            <a:prstGeom prst="rect">
              <a:avLst/>
            </a:prstGeom>
          </p:spPr>
          <p:txBody>
            <a:bodyPr lIns="0" tIns="0" rIns="0" bIns="0" rtlCol="0" anchor="t">
              <a:spAutoFit/>
            </a:bodyPr>
            <a:lstStyle/>
            <a:p>
              <a:pPr algn="l">
                <a:lnSpc>
                  <a:spcPts val="2822"/>
                </a:lnSpc>
              </a:pPr>
              <a:r>
                <a:rPr lang="en-US" sz="2016">
                  <a:solidFill>
                    <a:srgbClr val="000000"/>
                  </a:solidFill>
                  <a:latin typeface="Open Sans"/>
                  <a:ea typeface="Open Sans"/>
                  <a:cs typeface="Open Sans"/>
                  <a:sym typeface="Open Sans"/>
                </a:rPr>
                <a:t>Possible exposure to HIV in the past 72 hours (“PEP Assessment”), </a:t>
              </a:r>
              <a:r>
                <a:rPr lang="en-US" sz="2016" b="1" i="1">
                  <a:solidFill>
                    <a:srgbClr val="000000"/>
                  </a:solidFill>
                  <a:latin typeface="Open Sans Bold Italics"/>
                  <a:ea typeface="Open Sans Bold Italics"/>
                  <a:cs typeface="Open Sans Bold Italics"/>
                  <a:sym typeface="Open Sans Bold Italics"/>
                </a:rPr>
                <a:t>including assessment for PrEP use deviations </a:t>
              </a:r>
            </a:p>
          </p:txBody>
        </p:sp>
        <p:sp>
          <p:nvSpPr>
            <p:cNvPr id="15" name="TextBox 15"/>
            <p:cNvSpPr txBox="1"/>
            <p:nvPr/>
          </p:nvSpPr>
          <p:spPr>
            <a:xfrm>
              <a:off x="1007622" y="2502474"/>
              <a:ext cx="16544945" cy="928448"/>
            </a:xfrm>
            <a:prstGeom prst="rect">
              <a:avLst/>
            </a:prstGeom>
          </p:spPr>
          <p:txBody>
            <a:bodyPr lIns="0" tIns="0" rIns="0" bIns="0" rtlCol="0" anchor="t">
              <a:spAutoFit/>
            </a:bodyPr>
            <a:lstStyle/>
            <a:p>
              <a:pPr algn="l">
                <a:lnSpc>
                  <a:spcPts val="2822"/>
                </a:lnSpc>
              </a:pPr>
              <a:r>
                <a:rPr lang="en-US" sz="2016">
                  <a:solidFill>
                    <a:srgbClr val="000000"/>
                  </a:solidFill>
                  <a:latin typeface="Open Sans"/>
                  <a:ea typeface="Open Sans"/>
                  <a:cs typeface="Open Sans"/>
                  <a:sym typeface="Open Sans"/>
                </a:rPr>
                <a:t>Signs/symptoms of acute HIV infection in past 2 weeks in the context of possible HIV exposure(s) in past 1 month ("AHI Assessment"),</a:t>
              </a:r>
              <a:r>
                <a:rPr lang="en-US" sz="2016" b="1" i="1">
                  <a:solidFill>
                    <a:srgbClr val="000000"/>
                  </a:solidFill>
                  <a:latin typeface="Open Sans Bold Italics"/>
                  <a:ea typeface="Open Sans Bold Italics"/>
                  <a:cs typeface="Open Sans Bold Italics"/>
                  <a:sym typeface="Open Sans Bold Italics"/>
                </a:rPr>
                <a:t> including assessment for PrEP use deviations </a:t>
              </a:r>
            </a:p>
          </p:txBody>
        </p:sp>
        <p:sp>
          <p:nvSpPr>
            <p:cNvPr id="16" name="TextBox 16"/>
            <p:cNvSpPr txBox="1"/>
            <p:nvPr/>
          </p:nvSpPr>
          <p:spPr>
            <a:xfrm>
              <a:off x="1007622" y="7896415"/>
              <a:ext cx="16544945" cy="453897"/>
            </a:xfrm>
            <a:prstGeom prst="rect">
              <a:avLst/>
            </a:prstGeom>
          </p:spPr>
          <p:txBody>
            <a:bodyPr lIns="0" tIns="0" rIns="0" bIns="0" rtlCol="0" anchor="t">
              <a:spAutoFit/>
            </a:bodyPr>
            <a:lstStyle/>
            <a:p>
              <a:pPr algn="l">
                <a:lnSpc>
                  <a:spcPts val="2822"/>
                </a:lnSpc>
              </a:pPr>
              <a:r>
                <a:rPr lang="en-US" sz="2016" b="1" i="1">
                  <a:solidFill>
                    <a:srgbClr val="000000"/>
                  </a:solidFill>
                  <a:latin typeface="Open Sans Bold Italics"/>
                  <a:ea typeface="Open Sans Bold Italics"/>
                  <a:cs typeface="Open Sans Bold Italics"/>
                  <a:sym typeface="Open Sans Bold Italics"/>
                </a:rPr>
                <a:t>Side effects from use of PrEP </a:t>
              </a:r>
            </a:p>
          </p:txBody>
        </p:sp>
      </p:grpSp>
      <p:sp>
        <p:nvSpPr>
          <p:cNvPr id="17" name="TextBox 17"/>
          <p:cNvSpPr txBox="1"/>
          <p:nvPr/>
        </p:nvSpPr>
        <p:spPr>
          <a:xfrm>
            <a:off x="671150" y="243054"/>
            <a:ext cx="12374397" cy="866859"/>
          </a:xfrm>
          <a:prstGeom prst="rect">
            <a:avLst/>
          </a:prstGeom>
        </p:spPr>
        <p:txBody>
          <a:bodyPr lIns="0" tIns="0" rIns="0" bIns="0" rtlCol="0" anchor="t">
            <a:spAutoFit/>
          </a:bodyPr>
          <a:lstStyle/>
          <a:p>
            <a:pPr algn="l">
              <a:lnSpc>
                <a:spcPts val="7042"/>
              </a:lnSpc>
            </a:pPr>
            <a:r>
              <a:rPr lang="en-US" sz="5030" b="1">
                <a:solidFill>
                  <a:srgbClr val="000000"/>
                </a:solidFill>
                <a:latin typeface="Roboto Condensed Bold"/>
                <a:ea typeface="Roboto Condensed Bold"/>
                <a:cs typeface="Roboto Condensed Bold"/>
                <a:sym typeface="Roboto Condensed Bold"/>
              </a:rPr>
              <a:t>Assessment Steps </a:t>
            </a:r>
          </a:p>
        </p:txBody>
      </p:sp>
      <p:sp>
        <p:nvSpPr>
          <p:cNvPr id="18" name="TextBox 18"/>
          <p:cNvSpPr txBox="1"/>
          <p:nvPr/>
        </p:nvSpPr>
        <p:spPr>
          <a:xfrm>
            <a:off x="671150" y="1384491"/>
            <a:ext cx="16906112" cy="878439"/>
          </a:xfrm>
          <a:prstGeom prst="rect">
            <a:avLst/>
          </a:prstGeom>
        </p:spPr>
        <p:txBody>
          <a:bodyPr lIns="0" tIns="0" rIns="0" bIns="0" rtlCol="0" anchor="t">
            <a:spAutoFit/>
          </a:bodyPr>
          <a:lstStyle/>
          <a:p>
            <a:pPr algn="l">
              <a:lnSpc>
                <a:spcPts val="3557"/>
              </a:lnSpc>
            </a:pPr>
            <a:r>
              <a:rPr lang="en-US" sz="2540">
                <a:solidFill>
                  <a:srgbClr val="000000"/>
                </a:solidFill>
                <a:latin typeface="Open Sans"/>
                <a:ea typeface="Open Sans"/>
                <a:cs typeface="Open Sans"/>
                <a:sym typeface="Open Sans"/>
              </a:rPr>
              <a:t>While the assessment steps are the same regardless of the PrEP product being used, there are some unique aspects at follow-up visits </a:t>
            </a:r>
            <a:r>
              <a:rPr lang="en-US" sz="2540" b="1" i="1">
                <a:solidFill>
                  <a:srgbClr val="000000"/>
                </a:solidFill>
                <a:latin typeface="Open Sans Bold Italics"/>
                <a:ea typeface="Open Sans Bold Italics"/>
                <a:cs typeface="Open Sans Bold Italics"/>
                <a:sym typeface="Open Sans Bold Italics"/>
              </a:rPr>
              <a:t>(shown in italics below):</a:t>
            </a:r>
          </a:p>
        </p:txBody>
      </p:sp>
      <p:sp>
        <p:nvSpPr>
          <p:cNvPr id="19" name="TextBox 19"/>
          <p:cNvSpPr txBox="1"/>
          <p:nvPr/>
        </p:nvSpPr>
        <p:spPr>
          <a:xfrm>
            <a:off x="671150" y="9245699"/>
            <a:ext cx="17093827" cy="828458"/>
          </a:xfrm>
          <a:prstGeom prst="rect">
            <a:avLst/>
          </a:prstGeom>
        </p:spPr>
        <p:txBody>
          <a:bodyPr lIns="0" tIns="0" rIns="0" bIns="0" rtlCol="0" anchor="t">
            <a:spAutoFit/>
          </a:bodyPr>
          <a:lstStyle/>
          <a:p>
            <a:pPr algn="l">
              <a:lnSpc>
                <a:spcPts val="3343"/>
              </a:lnSpc>
            </a:pPr>
            <a:r>
              <a:rPr lang="en-US" sz="2387">
                <a:solidFill>
                  <a:srgbClr val="000000"/>
                </a:solidFill>
                <a:latin typeface="Open Sans"/>
                <a:ea typeface="Open Sans"/>
                <a:cs typeface="Open Sans"/>
                <a:sym typeface="Open Sans"/>
              </a:rPr>
              <a:t>Additional details are provided below about ruling-out HIV infection through steps 1-3, with new instructions specifically for the PEP and AHI assessment steps.</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699906" y="1926653"/>
            <a:ext cx="5534295" cy="3089242"/>
            <a:chOff x="0" y="0"/>
            <a:chExt cx="7379060" cy="4118990"/>
          </a:xfrm>
        </p:grpSpPr>
        <p:sp>
          <p:nvSpPr>
            <p:cNvPr id="3" name="Freeform 3"/>
            <p:cNvSpPr/>
            <p:nvPr/>
          </p:nvSpPr>
          <p:spPr>
            <a:xfrm>
              <a:off x="0" y="0"/>
              <a:ext cx="936113" cy="936113"/>
            </a:xfrm>
            <a:custGeom>
              <a:avLst/>
              <a:gdLst/>
              <a:ahLst/>
              <a:cxnLst/>
              <a:rect l="l" t="t" r="r" b="b"/>
              <a:pathLst>
                <a:path w="936113" h="936113">
                  <a:moveTo>
                    <a:pt x="0" y="0"/>
                  </a:moveTo>
                  <a:lnTo>
                    <a:pt x="936113" y="0"/>
                  </a:lnTo>
                  <a:lnTo>
                    <a:pt x="936113" y="936113"/>
                  </a:lnTo>
                  <a:lnTo>
                    <a:pt x="0" y="93611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227634" y="125540"/>
              <a:ext cx="3861321" cy="670736"/>
            </a:xfrm>
            <a:prstGeom prst="rect">
              <a:avLst/>
            </a:prstGeom>
          </p:spPr>
          <p:txBody>
            <a:bodyPr lIns="0" tIns="0" rIns="0" bIns="0" rtlCol="0" anchor="t">
              <a:spAutoFit/>
            </a:bodyPr>
            <a:lstStyle/>
            <a:p>
              <a:pPr algn="l">
                <a:lnSpc>
                  <a:spcPts val="4331"/>
                </a:lnSpc>
              </a:pPr>
              <a:r>
                <a:rPr lang="en-US" sz="3094">
                  <a:solidFill>
                    <a:srgbClr val="000000"/>
                  </a:solidFill>
                  <a:latin typeface="Open Sans"/>
                  <a:ea typeface="Open Sans"/>
                  <a:cs typeface="Open Sans"/>
                  <a:sym typeface="Open Sans"/>
                </a:rPr>
                <a:t>HIV Testing</a:t>
              </a:r>
            </a:p>
          </p:txBody>
        </p:sp>
        <p:sp>
          <p:nvSpPr>
            <p:cNvPr id="5" name="Freeform 5"/>
            <p:cNvSpPr/>
            <p:nvPr/>
          </p:nvSpPr>
          <p:spPr>
            <a:xfrm>
              <a:off x="0" y="1567882"/>
              <a:ext cx="936113" cy="936113"/>
            </a:xfrm>
            <a:custGeom>
              <a:avLst/>
              <a:gdLst/>
              <a:ahLst/>
              <a:cxnLst/>
              <a:rect l="l" t="t" r="r" b="b"/>
              <a:pathLst>
                <a:path w="936113" h="936113">
                  <a:moveTo>
                    <a:pt x="0" y="0"/>
                  </a:moveTo>
                  <a:lnTo>
                    <a:pt x="936113" y="0"/>
                  </a:lnTo>
                  <a:lnTo>
                    <a:pt x="936113" y="936113"/>
                  </a:lnTo>
                  <a:lnTo>
                    <a:pt x="0" y="9361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a:off x="0" y="3182877"/>
              <a:ext cx="936113" cy="936113"/>
            </a:xfrm>
            <a:custGeom>
              <a:avLst/>
              <a:gdLst/>
              <a:ahLst/>
              <a:cxnLst/>
              <a:rect l="l" t="t" r="r" b="b"/>
              <a:pathLst>
                <a:path w="936113" h="936113">
                  <a:moveTo>
                    <a:pt x="0" y="0"/>
                  </a:moveTo>
                  <a:lnTo>
                    <a:pt x="936113" y="0"/>
                  </a:lnTo>
                  <a:lnTo>
                    <a:pt x="936113" y="936113"/>
                  </a:lnTo>
                  <a:lnTo>
                    <a:pt x="0" y="9361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TextBox 7"/>
            <p:cNvSpPr txBox="1"/>
            <p:nvPr/>
          </p:nvSpPr>
          <p:spPr>
            <a:xfrm>
              <a:off x="1227634" y="1706265"/>
              <a:ext cx="6151427" cy="670736"/>
            </a:xfrm>
            <a:prstGeom prst="rect">
              <a:avLst/>
            </a:prstGeom>
          </p:spPr>
          <p:txBody>
            <a:bodyPr lIns="0" tIns="0" rIns="0" bIns="0" rtlCol="0" anchor="t">
              <a:spAutoFit/>
            </a:bodyPr>
            <a:lstStyle/>
            <a:p>
              <a:pPr algn="l">
                <a:lnSpc>
                  <a:spcPts val="4331"/>
                </a:lnSpc>
              </a:pPr>
              <a:r>
                <a:rPr lang="en-US" sz="3094">
                  <a:solidFill>
                    <a:srgbClr val="000000"/>
                  </a:solidFill>
                  <a:latin typeface="Open Sans"/>
                  <a:ea typeface="Open Sans"/>
                  <a:cs typeface="Open Sans"/>
                  <a:sym typeface="Open Sans"/>
                </a:rPr>
                <a:t>PEP Assessment</a:t>
              </a:r>
            </a:p>
          </p:txBody>
        </p:sp>
        <p:sp>
          <p:nvSpPr>
            <p:cNvPr id="8" name="TextBox 8"/>
            <p:cNvSpPr txBox="1"/>
            <p:nvPr/>
          </p:nvSpPr>
          <p:spPr>
            <a:xfrm>
              <a:off x="1230948" y="3286990"/>
              <a:ext cx="5913087" cy="670736"/>
            </a:xfrm>
            <a:prstGeom prst="rect">
              <a:avLst/>
            </a:prstGeom>
          </p:spPr>
          <p:txBody>
            <a:bodyPr lIns="0" tIns="0" rIns="0" bIns="0" rtlCol="0" anchor="t">
              <a:spAutoFit/>
            </a:bodyPr>
            <a:lstStyle/>
            <a:p>
              <a:pPr algn="l">
                <a:lnSpc>
                  <a:spcPts val="4331"/>
                </a:lnSpc>
              </a:pPr>
              <a:r>
                <a:rPr lang="en-US" sz="3094">
                  <a:solidFill>
                    <a:srgbClr val="000000"/>
                  </a:solidFill>
                  <a:latin typeface="Open Sans"/>
                  <a:ea typeface="Open Sans"/>
                  <a:cs typeface="Open Sans"/>
                  <a:sym typeface="Open Sans"/>
                </a:rPr>
                <a:t>AHI Assessment </a:t>
              </a:r>
            </a:p>
          </p:txBody>
        </p:sp>
      </p:grpSp>
      <p:sp>
        <p:nvSpPr>
          <p:cNvPr id="9" name="Freeform 9"/>
          <p:cNvSpPr/>
          <p:nvPr/>
        </p:nvSpPr>
        <p:spPr>
          <a:xfrm>
            <a:off x="10561813" y="2497960"/>
            <a:ext cx="7123379" cy="5591024"/>
          </a:xfrm>
          <a:custGeom>
            <a:avLst/>
            <a:gdLst/>
            <a:ahLst/>
            <a:cxnLst/>
            <a:rect l="l" t="t" r="r" b="b"/>
            <a:pathLst>
              <a:path w="7123379" h="5591024">
                <a:moveTo>
                  <a:pt x="0" y="0"/>
                </a:moveTo>
                <a:lnTo>
                  <a:pt x="7123379" y="0"/>
                </a:lnTo>
                <a:lnTo>
                  <a:pt x="7123379" y="5591024"/>
                </a:lnTo>
                <a:lnTo>
                  <a:pt x="0" y="55910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671150" y="542883"/>
            <a:ext cx="16407437" cy="866859"/>
          </a:xfrm>
          <a:prstGeom prst="rect">
            <a:avLst/>
          </a:prstGeom>
        </p:spPr>
        <p:txBody>
          <a:bodyPr lIns="0" tIns="0" rIns="0" bIns="0" rtlCol="0" anchor="t">
            <a:spAutoFit/>
          </a:bodyPr>
          <a:lstStyle/>
          <a:p>
            <a:pPr algn="l">
              <a:lnSpc>
                <a:spcPts val="7042"/>
              </a:lnSpc>
            </a:pPr>
            <a:r>
              <a:rPr lang="en-US" sz="5030" b="1">
                <a:solidFill>
                  <a:srgbClr val="000000"/>
                </a:solidFill>
                <a:latin typeface="Roboto Condensed Bold"/>
                <a:ea typeface="Roboto Condensed Bold"/>
                <a:cs typeface="Roboto Condensed Bold"/>
                <a:sym typeface="Roboto Condensed Bold"/>
              </a:rPr>
              <a:t>First a Reminder About Steps #1-3: Ruling-out HIV Infection</a:t>
            </a:r>
          </a:p>
        </p:txBody>
      </p:sp>
      <p:sp>
        <p:nvSpPr>
          <p:cNvPr id="11" name="TextBox 11"/>
          <p:cNvSpPr txBox="1"/>
          <p:nvPr/>
        </p:nvSpPr>
        <p:spPr>
          <a:xfrm>
            <a:off x="671150" y="5475657"/>
            <a:ext cx="9373806" cy="3154585"/>
          </a:xfrm>
          <a:prstGeom prst="rect">
            <a:avLst/>
          </a:prstGeom>
        </p:spPr>
        <p:txBody>
          <a:bodyPr lIns="0" tIns="0" rIns="0" bIns="0" rtlCol="0" anchor="t">
            <a:spAutoFit/>
          </a:bodyPr>
          <a:lstStyle/>
          <a:p>
            <a:pPr marL="555825" lvl="1" indent="-277913" algn="l">
              <a:lnSpc>
                <a:spcPts val="3604"/>
              </a:lnSpc>
              <a:buFont typeface="Arial"/>
              <a:buChar char="•"/>
            </a:pPr>
            <a:r>
              <a:rPr lang="en-US" sz="2574">
                <a:solidFill>
                  <a:srgbClr val="000000"/>
                </a:solidFill>
                <a:latin typeface="Open Sans"/>
                <a:ea typeface="Open Sans"/>
                <a:cs typeface="Open Sans"/>
                <a:sym typeface="Open Sans"/>
              </a:rPr>
              <a:t>Similar to the situation for those newly starting PrEP, continued use of </a:t>
            </a:r>
            <a:r>
              <a:rPr lang="en-US" sz="2574" b="1">
                <a:solidFill>
                  <a:srgbClr val="000000"/>
                </a:solidFill>
                <a:latin typeface="Open Sans Bold"/>
                <a:ea typeface="Open Sans Bold"/>
                <a:cs typeface="Open Sans Bold"/>
                <a:sym typeface="Open Sans Bold"/>
              </a:rPr>
              <a:t>PrEP is only appropriate for those who are HIV-negative</a:t>
            </a:r>
            <a:r>
              <a:rPr lang="en-US" sz="2574">
                <a:solidFill>
                  <a:srgbClr val="000000"/>
                </a:solidFill>
                <a:latin typeface="Open Sans"/>
                <a:ea typeface="Open Sans"/>
                <a:cs typeface="Open Sans"/>
                <a:sym typeface="Open Sans"/>
              </a:rPr>
              <a:t>.</a:t>
            </a:r>
          </a:p>
          <a:p>
            <a:pPr marL="555825" lvl="1" indent="-277913" algn="l">
              <a:lnSpc>
                <a:spcPts val="3604"/>
              </a:lnSpc>
              <a:buFont typeface="Arial"/>
              <a:buChar char="•"/>
            </a:pPr>
            <a:r>
              <a:rPr lang="en-US" sz="2574">
                <a:solidFill>
                  <a:srgbClr val="000000"/>
                </a:solidFill>
                <a:latin typeface="Open Sans"/>
                <a:ea typeface="Open Sans"/>
                <a:cs typeface="Open Sans"/>
                <a:sym typeface="Open Sans"/>
              </a:rPr>
              <a:t>HIV testing alone is not sufficient to rule out HIV infection, underscoring the importance of also performing the PEP and AHI assessment steps above, and including the determination of any PrEP use deviations/significance.</a:t>
            </a:r>
          </a:p>
        </p:txBody>
      </p:sp>
      <p:sp>
        <p:nvSpPr>
          <p:cNvPr id="12" name="TextBox 12"/>
          <p:cNvSpPr txBox="1"/>
          <p:nvPr/>
        </p:nvSpPr>
        <p:spPr>
          <a:xfrm>
            <a:off x="1028700" y="9383049"/>
            <a:ext cx="15823592" cy="464480"/>
          </a:xfrm>
          <a:prstGeom prst="rect">
            <a:avLst/>
          </a:prstGeom>
        </p:spPr>
        <p:txBody>
          <a:bodyPr lIns="0" tIns="0" rIns="0" bIns="0" rtlCol="0" anchor="t">
            <a:spAutoFit/>
          </a:bodyPr>
          <a:lstStyle/>
          <a:p>
            <a:pPr algn="l">
              <a:lnSpc>
                <a:spcPts val="3798"/>
              </a:lnSpc>
              <a:spcBef>
                <a:spcPct val="0"/>
              </a:spcBef>
            </a:pPr>
            <a:r>
              <a:rPr lang="en-US" sz="2713" b="1">
                <a:solidFill>
                  <a:srgbClr val="000000"/>
                </a:solidFill>
                <a:latin typeface="Roboto Condensed Bold"/>
                <a:ea typeface="Roboto Condensed Bold"/>
                <a:cs typeface="Roboto Condensed Bold"/>
                <a:sym typeface="Roboto Condensed Bold"/>
              </a:rPr>
              <a:t>Note: Clinical management of those with a high PEP indication or a high suspicion of AHI varies by PrEP product.</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84333" y="2629241"/>
            <a:ext cx="9474967" cy="5316146"/>
          </a:xfrm>
          <a:prstGeom prst="rect">
            <a:avLst/>
          </a:prstGeom>
        </p:spPr>
        <p:txBody>
          <a:bodyPr lIns="0" tIns="0" rIns="0" bIns="0" rtlCol="0" anchor="t">
            <a:spAutoFit/>
          </a:bodyPr>
          <a:lstStyle/>
          <a:p>
            <a:pPr algn="l">
              <a:lnSpc>
                <a:spcPts val="7042"/>
              </a:lnSpc>
            </a:pPr>
            <a:r>
              <a:rPr lang="en-US" sz="5030" b="1">
                <a:solidFill>
                  <a:srgbClr val="000000"/>
                </a:solidFill>
                <a:latin typeface="Roboto Condensed Bold"/>
                <a:ea typeface="Roboto Condensed Bold"/>
                <a:cs typeface="Roboto Condensed Bold"/>
                <a:sym typeface="Roboto Condensed Bold"/>
              </a:rPr>
              <a:t>Inadvertently starting or continuing PrEP use in individuals living with HIV may result in delayed start of ART, delayed detection of HIV by HIV tests, and risk of developing viral drug resistance.</a:t>
            </a:r>
          </a:p>
        </p:txBody>
      </p:sp>
      <p:sp>
        <p:nvSpPr>
          <p:cNvPr id="3" name="Freeform 3"/>
          <p:cNvSpPr/>
          <p:nvPr/>
        </p:nvSpPr>
        <p:spPr>
          <a:xfrm>
            <a:off x="1028700" y="2372619"/>
            <a:ext cx="5934167" cy="5934167"/>
          </a:xfrm>
          <a:custGeom>
            <a:avLst/>
            <a:gdLst/>
            <a:ahLst/>
            <a:cxnLst/>
            <a:rect l="l" t="t" r="r" b="b"/>
            <a:pathLst>
              <a:path w="5934167" h="5934167">
                <a:moveTo>
                  <a:pt x="0" y="0"/>
                </a:moveTo>
                <a:lnTo>
                  <a:pt x="5934167" y="0"/>
                </a:lnTo>
                <a:lnTo>
                  <a:pt x="5934167" y="5934166"/>
                </a:lnTo>
                <a:lnTo>
                  <a:pt x="0" y="593416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1150" y="542883"/>
            <a:ext cx="16407437" cy="866859"/>
          </a:xfrm>
          <a:prstGeom prst="rect">
            <a:avLst/>
          </a:prstGeom>
        </p:spPr>
        <p:txBody>
          <a:bodyPr lIns="0" tIns="0" rIns="0" bIns="0" rtlCol="0" anchor="t">
            <a:spAutoFit/>
          </a:bodyPr>
          <a:lstStyle/>
          <a:p>
            <a:pPr algn="l">
              <a:lnSpc>
                <a:spcPts val="7042"/>
              </a:lnSpc>
            </a:pPr>
            <a:r>
              <a:rPr lang="en-US" sz="5030" b="1">
                <a:solidFill>
                  <a:srgbClr val="000000"/>
                </a:solidFill>
                <a:latin typeface="Roboto Condensed Bold"/>
                <a:ea typeface="Roboto Condensed Bold"/>
                <a:cs typeface="Roboto Condensed Bold"/>
                <a:sym typeface="Roboto Condensed Bold"/>
              </a:rPr>
              <a:t>PrEP Use Deviations and Eligibility to Continue PrEP</a:t>
            </a:r>
          </a:p>
        </p:txBody>
      </p:sp>
      <p:sp>
        <p:nvSpPr>
          <p:cNvPr id="3" name="TextBox 3"/>
          <p:cNvSpPr txBox="1"/>
          <p:nvPr/>
        </p:nvSpPr>
        <p:spPr>
          <a:xfrm>
            <a:off x="671150" y="1619078"/>
            <a:ext cx="16230600" cy="2223770"/>
          </a:xfrm>
          <a:prstGeom prst="rect">
            <a:avLst/>
          </a:prstGeom>
        </p:spPr>
        <p:txBody>
          <a:bodyPr lIns="0" tIns="0" rIns="0" bIns="0" rtlCol="0" anchor="t">
            <a:spAutoFit/>
          </a:bodyPr>
          <a:lstStyle/>
          <a:p>
            <a:pPr algn="l">
              <a:lnSpc>
                <a:spcPts val="4480"/>
              </a:lnSpc>
              <a:spcBef>
                <a:spcPct val="0"/>
              </a:spcBef>
            </a:pPr>
            <a:r>
              <a:rPr lang="en-US" sz="3200">
                <a:solidFill>
                  <a:srgbClr val="000000"/>
                </a:solidFill>
                <a:latin typeface="Open Sans"/>
                <a:ea typeface="Open Sans"/>
                <a:cs typeface="Open Sans"/>
                <a:sym typeface="Open Sans"/>
              </a:rPr>
              <a:t>The PEP and AHI assessment steps conducted at follow-up visits must include an additional evaluation component: </a:t>
            </a:r>
            <a:r>
              <a:rPr lang="en-US" sz="3200" b="1">
                <a:solidFill>
                  <a:srgbClr val="000000"/>
                </a:solidFill>
                <a:latin typeface="Open Sans Bold"/>
                <a:ea typeface="Open Sans Bold"/>
                <a:cs typeface="Open Sans Bold"/>
                <a:sym typeface="Open Sans Bold"/>
              </a:rPr>
              <a:t>whether deviations in PrEP use occurred since the last visit</a:t>
            </a:r>
            <a:r>
              <a:rPr lang="en-US" sz="3200">
                <a:solidFill>
                  <a:srgbClr val="000000"/>
                </a:solidFill>
                <a:latin typeface="Open Sans"/>
                <a:ea typeface="Open Sans"/>
                <a:cs typeface="Open Sans"/>
                <a:sym typeface="Open Sans"/>
              </a:rPr>
              <a:t> (i.e. missed oral doses of TDF-based PrEP, days not wearing the DVR, delayed return for reinjection of CAB-LA or LEN). </a:t>
            </a:r>
          </a:p>
        </p:txBody>
      </p:sp>
      <p:sp>
        <p:nvSpPr>
          <p:cNvPr id="4" name="TextBox 4"/>
          <p:cNvSpPr txBox="1"/>
          <p:nvPr/>
        </p:nvSpPr>
        <p:spPr>
          <a:xfrm>
            <a:off x="671150" y="4246306"/>
            <a:ext cx="12229320" cy="638189"/>
          </a:xfrm>
          <a:prstGeom prst="rect">
            <a:avLst/>
          </a:prstGeom>
        </p:spPr>
        <p:txBody>
          <a:bodyPr lIns="0" tIns="0" rIns="0" bIns="0" rtlCol="0" anchor="t">
            <a:spAutoFit/>
          </a:bodyPr>
          <a:lstStyle/>
          <a:p>
            <a:pPr algn="l">
              <a:lnSpc>
                <a:spcPts val="5249"/>
              </a:lnSpc>
            </a:pPr>
            <a:r>
              <a:rPr lang="en-US" sz="3749" b="1">
                <a:solidFill>
                  <a:srgbClr val="1D9EDE"/>
                </a:solidFill>
                <a:latin typeface="Roboto Condensed Bold"/>
                <a:ea typeface="Roboto Condensed Bold"/>
                <a:cs typeface="Roboto Condensed Bold"/>
                <a:sym typeface="Roboto Condensed Bold"/>
              </a:rPr>
              <a:t>Why is this necessary?</a:t>
            </a:r>
          </a:p>
        </p:txBody>
      </p:sp>
      <p:sp>
        <p:nvSpPr>
          <p:cNvPr id="5" name="TextBox 5"/>
          <p:cNvSpPr txBox="1"/>
          <p:nvPr/>
        </p:nvSpPr>
        <p:spPr>
          <a:xfrm>
            <a:off x="518548" y="5086350"/>
            <a:ext cx="7943277" cy="4762578"/>
          </a:xfrm>
          <a:prstGeom prst="rect">
            <a:avLst/>
          </a:prstGeom>
        </p:spPr>
        <p:txBody>
          <a:bodyPr lIns="0" tIns="0" rIns="0" bIns="0" rtlCol="0" anchor="t">
            <a:spAutoFit/>
          </a:bodyPr>
          <a:lstStyle/>
          <a:p>
            <a:pPr marL="583037" lvl="1" indent="-291518" algn="l">
              <a:lnSpc>
                <a:spcPts val="3780"/>
              </a:lnSpc>
              <a:spcBef>
                <a:spcPct val="0"/>
              </a:spcBef>
              <a:buFont typeface="Arial"/>
              <a:buChar char="•"/>
            </a:pPr>
            <a:r>
              <a:rPr lang="en-US" sz="2700" i="1">
                <a:solidFill>
                  <a:srgbClr val="000000"/>
                </a:solidFill>
                <a:latin typeface="Open Sans Italics"/>
                <a:ea typeface="Open Sans Italics"/>
                <a:cs typeface="Open Sans Italics"/>
                <a:sym typeface="Open Sans Italics"/>
              </a:rPr>
              <a:t>Clients who have been using PrEP effectively/as instructed</a:t>
            </a:r>
            <a:r>
              <a:rPr lang="en-US" sz="2700">
                <a:solidFill>
                  <a:srgbClr val="000000"/>
                </a:solidFill>
                <a:latin typeface="Open Sans"/>
                <a:ea typeface="Open Sans"/>
                <a:cs typeface="Open Sans"/>
                <a:sym typeface="Open Sans"/>
              </a:rPr>
              <a:t> (without significantly deviating from recommended dosing schedules)</a:t>
            </a:r>
            <a:r>
              <a:rPr lang="en-US" sz="2700" b="1">
                <a:solidFill>
                  <a:srgbClr val="000000"/>
                </a:solidFill>
                <a:latin typeface="Open Sans Bold"/>
                <a:ea typeface="Open Sans Bold"/>
                <a:cs typeface="Open Sans Bold"/>
                <a:sym typeface="Open Sans Bold"/>
              </a:rPr>
              <a:t> should have been maximally protected against HIV by PrEP.</a:t>
            </a:r>
          </a:p>
          <a:p>
            <a:pPr marL="583037" lvl="1" indent="-291518" algn="l">
              <a:lnSpc>
                <a:spcPts val="3780"/>
              </a:lnSpc>
              <a:spcBef>
                <a:spcPct val="0"/>
              </a:spcBef>
              <a:buFont typeface="Arial"/>
              <a:buChar char="•"/>
            </a:pPr>
            <a:r>
              <a:rPr lang="en-US" sz="2700">
                <a:solidFill>
                  <a:srgbClr val="000000"/>
                </a:solidFill>
                <a:latin typeface="Open Sans"/>
                <a:ea typeface="Open Sans"/>
                <a:cs typeface="Open Sans"/>
                <a:sym typeface="Open Sans"/>
              </a:rPr>
              <a:t>This means there is unlikely to be a high indication for PEP or high suspicion of AHI, regardless of clients’ behavioral factors and signs/symptoms, and continued use of the PrEP product is probably appropriate.</a:t>
            </a:r>
          </a:p>
        </p:txBody>
      </p:sp>
      <p:sp>
        <p:nvSpPr>
          <p:cNvPr id="6" name="TextBox 6"/>
          <p:cNvSpPr txBox="1"/>
          <p:nvPr/>
        </p:nvSpPr>
        <p:spPr>
          <a:xfrm>
            <a:off x="10026517" y="5095875"/>
            <a:ext cx="7385384" cy="4353832"/>
          </a:xfrm>
          <a:prstGeom prst="rect">
            <a:avLst/>
          </a:prstGeom>
        </p:spPr>
        <p:txBody>
          <a:bodyPr lIns="0" tIns="0" rIns="0" bIns="0" rtlCol="0" anchor="t">
            <a:spAutoFit/>
          </a:bodyPr>
          <a:lstStyle/>
          <a:p>
            <a:pPr marL="593818" lvl="1" indent="-296909" algn="l">
              <a:lnSpc>
                <a:spcPts val="3850"/>
              </a:lnSpc>
              <a:spcBef>
                <a:spcPct val="0"/>
              </a:spcBef>
              <a:buFont typeface="Arial"/>
              <a:buChar char="•"/>
            </a:pPr>
            <a:r>
              <a:rPr lang="en-US" sz="2750" i="1">
                <a:solidFill>
                  <a:srgbClr val="000000"/>
                </a:solidFill>
                <a:latin typeface="Open Sans Italics"/>
                <a:ea typeface="Open Sans Italics"/>
                <a:cs typeface="Open Sans Italics"/>
                <a:sym typeface="Open Sans Italics"/>
              </a:rPr>
              <a:t>Clients who experienced significant PrEP use deviations </a:t>
            </a:r>
            <a:r>
              <a:rPr lang="en-US" sz="2750">
                <a:solidFill>
                  <a:srgbClr val="000000"/>
                </a:solidFill>
                <a:latin typeface="Open Sans"/>
                <a:ea typeface="Open Sans"/>
                <a:cs typeface="Open Sans"/>
                <a:sym typeface="Open Sans"/>
              </a:rPr>
              <a:t>(e.g. missed or delayed PrEP doses or periods when PrEP wasn’t used) </a:t>
            </a:r>
            <a:r>
              <a:rPr lang="en-US" sz="2750" b="1">
                <a:solidFill>
                  <a:srgbClr val="000000"/>
                </a:solidFill>
                <a:latin typeface="Open Sans Bold"/>
                <a:ea typeface="Open Sans Bold"/>
                <a:cs typeface="Open Sans Bold"/>
                <a:sym typeface="Open Sans Bold"/>
              </a:rPr>
              <a:t>may not have been protected against HIV by PrEP.</a:t>
            </a:r>
            <a:r>
              <a:rPr lang="en-US" sz="2750">
                <a:solidFill>
                  <a:srgbClr val="000000"/>
                </a:solidFill>
                <a:latin typeface="Open Sans"/>
                <a:ea typeface="Open Sans"/>
                <a:cs typeface="Open Sans"/>
                <a:sym typeface="Open Sans"/>
              </a:rPr>
              <a:t> </a:t>
            </a:r>
          </a:p>
          <a:p>
            <a:pPr marL="593818" lvl="1" indent="-296909" algn="l">
              <a:lnSpc>
                <a:spcPts val="3850"/>
              </a:lnSpc>
              <a:spcBef>
                <a:spcPct val="0"/>
              </a:spcBef>
              <a:buFont typeface="Arial"/>
              <a:buChar char="•"/>
            </a:pPr>
            <a:r>
              <a:rPr lang="en-US" sz="2750">
                <a:solidFill>
                  <a:srgbClr val="000000"/>
                </a:solidFill>
                <a:latin typeface="Open Sans"/>
                <a:ea typeface="Open Sans"/>
                <a:cs typeface="Open Sans"/>
                <a:sym typeface="Open Sans"/>
              </a:rPr>
              <a:t>This means PEP use may be indicated (instead of continuing PrEP), or AHI may be suspected (warranting a pause in the use of PrEP, at least temporarily).</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95463" y="1849333"/>
            <a:ext cx="11851191" cy="2646574"/>
          </a:xfrm>
          <a:prstGeom prst="rect">
            <a:avLst/>
          </a:prstGeom>
        </p:spPr>
        <p:txBody>
          <a:bodyPr lIns="0" tIns="0" rIns="0" bIns="0" rtlCol="0" anchor="t">
            <a:spAutoFit/>
          </a:bodyPr>
          <a:lstStyle/>
          <a:p>
            <a:pPr algn="l">
              <a:lnSpc>
                <a:spcPts val="7042"/>
              </a:lnSpc>
            </a:pPr>
            <a:r>
              <a:rPr lang="en-US" sz="5030" b="1">
                <a:solidFill>
                  <a:srgbClr val="000000"/>
                </a:solidFill>
                <a:latin typeface="Roboto Condensed Bold"/>
                <a:ea typeface="Roboto Condensed Bold"/>
                <a:cs typeface="Roboto Condensed Bold"/>
                <a:sym typeface="Roboto Condensed Bold"/>
              </a:rPr>
              <a:t>Clients who return on-time for reinjection of LEN are considered to be using PrEP effectively (as instructed)</a:t>
            </a:r>
          </a:p>
        </p:txBody>
      </p:sp>
      <p:sp>
        <p:nvSpPr>
          <p:cNvPr id="3" name="TextBox 3"/>
          <p:cNvSpPr txBox="1"/>
          <p:nvPr/>
        </p:nvSpPr>
        <p:spPr>
          <a:xfrm>
            <a:off x="1028700" y="5941954"/>
            <a:ext cx="11163609" cy="2618143"/>
          </a:xfrm>
          <a:prstGeom prst="rect">
            <a:avLst/>
          </a:prstGeom>
        </p:spPr>
        <p:txBody>
          <a:bodyPr lIns="0" tIns="0" rIns="0" bIns="0" rtlCol="0" anchor="t">
            <a:spAutoFit/>
          </a:bodyPr>
          <a:lstStyle/>
          <a:p>
            <a:pPr algn="l">
              <a:lnSpc>
                <a:spcPts val="5249"/>
              </a:lnSpc>
              <a:spcBef>
                <a:spcPct val="0"/>
              </a:spcBef>
            </a:pPr>
            <a:r>
              <a:rPr lang="en-US" sz="3749">
                <a:solidFill>
                  <a:srgbClr val="000000"/>
                </a:solidFill>
                <a:latin typeface="Open Sans"/>
                <a:ea typeface="Open Sans"/>
                <a:cs typeface="Open Sans"/>
                <a:sym typeface="Open Sans"/>
              </a:rPr>
              <a:t>Providers should be able to easily check the date of the last injection to determine whether a client has returned late (also called delayed return and use deviation) for reinjection of LEN.</a:t>
            </a:r>
          </a:p>
        </p:txBody>
      </p:sp>
      <p:sp>
        <p:nvSpPr>
          <p:cNvPr id="4" name="Freeform 4"/>
          <p:cNvSpPr/>
          <p:nvPr/>
        </p:nvSpPr>
        <p:spPr>
          <a:xfrm rot="-8984890">
            <a:off x="12923918" y="3304396"/>
            <a:ext cx="4257371" cy="4055146"/>
          </a:xfrm>
          <a:custGeom>
            <a:avLst/>
            <a:gdLst/>
            <a:ahLst/>
            <a:cxnLst/>
            <a:rect l="l" t="t" r="r" b="b"/>
            <a:pathLst>
              <a:path w="4257371" h="4055146">
                <a:moveTo>
                  <a:pt x="0" y="0"/>
                </a:moveTo>
                <a:lnTo>
                  <a:pt x="4257371" y="0"/>
                </a:lnTo>
                <a:lnTo>
                  <a:pt x="4257371" y="4055147"/>
                </a:lnTo>
                <a:lnTo>
                  <a:pt x="0" y="40551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3456599" y="3505209"/>
            <a:ext cx="3232060" cy="3617087"/>
            <a:chOff x="0" y="0"/>
            <a:chExt cx="4309413" cy="4822782"/>
          </a:xfrm>
        </p:grpSpPr>
        <p:sp>
          <p:nvSpPr>
            <p:cNvPr id="6" name="Freeform 6"/>
            <p:cNvSpPr/>
            <p:nvPr/>
          </p:nvSpPr>
          <p:spPr>
            <a:xfrm rot="-10800000" flipH="1">
              <a:off x="0" y="1301151"/>
              <a:ext cx="3495219" cy="3521631"/>
            </a:xfrm>
            <a:custGeom>
              <a:avLst/>
              <a:gdLst/>
              <a:ahLst/>
              <a:cxnLst/>
              <a:rect l="l" t="t" r="r" b="b"/>
              <a:pathLst>
                <a:path w="3495219" h="3521631">
                  <a:moveTo>
                    <a:pt x="3495219" y="0"/>
                  </a:moveTo>
                  <a:lnTo>
                    <a:pt x="0" y="0"/>
                  </a:lnTo>
                  <a:lnTo>
                    <a:pt x="0" y="3521631"/>
                  </a:lnTo>
                  <a:lnTo>
                    <a:pt x="3495219" y="3521631"/>
                  </a:lnTo>
                  <a:lnTo>
                    <a:pt x="3495219"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970624" y="2436351"/>
              <a:ext cx="1108861" cy="625616"/>
            </a:xfrm>
            <a:prstGeom prst="rect">
              <a:avLst/>
            </a:prstGeom>
          </p:spPr>
          <p:txBody>
            <a:bodyPr lIns="0" tIns="0" rIns="0" bIns="0" rtlCol="0" anchor="t">
              <a:spAutoFit/>
            </a:bodyPr>
            <a:lstStyle/>
            <a:p>
              <a:pPr algn="ctr">
                <a:lnSpc>
                  <a:spcPts val="3942"/>
                </a:lnSpc>
              </a:pPr>
              <a:r>
                <a:rPr lang="en-US" sz="2815">
                  <a:solidFill>
                    <a:srgbClr val="F36B2B"/>
                  </a:solidFill>
                  <a:latin typeface="Bobby Jones Condensed Soft"/>
                  <a:ea typeface="Bobby Jones Condensed Soft"/>
                  <a:cs typeface="Bobby Jones Condensed Soft"/>
                  <a:sym typeface="Bobby Jones Condensed Soft"/>
                </a:rPr>
                <a:t>L</a:t>
              </a:r>
            </a:p>
          </p:txBody>
        </p:sp>
        <p:sp>
          <p:nvSpPr>
            <p:cNvPr id="8" name="Freeform 8"/>
            <p:cNvSpPr/>
            <p:nvPr/>
          </p:nvSpPr>
          <p:spPr>
            <a:xfrm rot="9001455">
              <a:off x="1851158" y="430707"/>
              <a:ext cx="2001310" cy="2364916"/>
            </a:xfrm>
            <a:custGeom>
              <a:avLst/>
              <a:gdLst/>
              <a:ahLst/>
              <a:cxnLst/>
              <a:rect l="l" t="t" r="r" b="b"/>
              <a:pathLst>
                <a:path w="2001310" h="2364916">
                  <a:moveTo>
                    <a:pt x="0" y="0"/>
                  </a:moveTo>
                  <a:lnTo>
                    <a:pt x="2001310" y="0"/>
                  </a:lnTo>
                  <a:lnTo>
                    <a:pt x="2001310" y="2364917"/>
                  </a:lnTo>
                  <a:lnTo>
                    <a:pt x="0" y="236491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8500143">
              <a:off x="2257336" y="145197"/>
              <a:ext cx="885015" cy="1199182"/>
            </a:xfrm>
            <a:custGeom>
              <a:avLst/>
              <a:gdLst/>
              <a:ahLst/>
              <a:cxnLst/>
              <a:rect l="l" t="t" r="r" b="b"/>
              <a:pathLst>
                <a:path w="885015" h="1199182">
                  <a:moveTo>
                    <a:pt x="0" y="0"/>
                  </a:moveTo>
                  <a:lnTo>
                    <a:pt x="885014" y="0"/>
                  </a:lnTo>
                  <a:lnTo>
                    <a:pt x="885014" y="1199182"/>
                  </a:lnTo>
                  <a:lnTo>
                    <a:pt x="0" y="1199182"/>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0"/>
            <a:ext cx="18288000" cy="10287000"/>
            <a:chOff x="0" y="0"/>
            <a:chExt cx="6856880" cy="3856995"/>
          </a:xfrm>
        </p:grpSpPr>
        <p:sp>
          <p:nvSpPr>
            <p:cNvPr id="3" name="Freeform 3"/>
            <p:cNvSpPr/>
            <p:nvPr/>
          </p:nvSpPr>
          <p:spPr>
            <a:xfrm>
              <a:off x="0" y="0"/>
              <a:ext cx="6856880" cy="3856995"/>
            </a:xfrm>
            <a:custGeom>
              <a:avLst/>
              <a:gdLst/>
              <a:ahLst/>
              <a:cxnLst/>
              <a:rect l="l" t="t" r="r" b="b"/>
              <a:pathLst>
                <a:path w="6856880" h="3856995">
                  <a:moveTo>
                    <a:pt x="0" y="0"/>
                  </a:moveTo>
                  <a:lnTo>
                    <a:pt x="6856880" y="0"/>
                  </a:lnTo>
                  <a:lnTo>
                    <a:pt x="6856880" y="3856995"/>
                  </a:lnTo>
                  <a:lnTo>
                    <a:pt x="0" y="3856995"/>
                  </a:lnTo>
                  <a:close/>
                </a:path>
              </a:pathLst>
            </a:custGeom>
            <a:solidFill>
              <a:srgbClr val="FE6C39"/>
            </a:solidFill>
          </p:spPr>
          <p:txBody>
            <a:bodyPr/>
            <a:lstStyle/>
            <a:p>
              <a:endParaRPr lang="en-US"/>
            </a:p>
          </p:txBody>
        </p:sp>
        <p:sp>
          <p:nvSpPr>
            <p:cNvPr id="4" name="TextBox 4"/>
            <p:cNvSpPr txBox="1"/>
            <p:nvPr/>
          </p:nvSpPr>
          <p:spPr>
            <a:xfrm>
              <a:off x="0" y="47625"/>
              <a:ext cx="6856880" cy="3809370"/>
            </a:xfrm>
            <a:prstGeom prst="rect">
              <a:avLst/>
            </a:prstGeom>
          </p:spPr>
          <p:txBody>
            <a:bodyPr lIns="52782" tIns="52782" rIns="52782" bIns="52782" rtlCol="0" anchor="ctr"/>
            <a:lstStyle/>
            <a:p>
              <a:pPr algn="ctr">
                <a:lnSpc>
                  <a:spcPts val="1602"/>
                </a:lnSpc>
              </a:pPr>
              <a:endParaRPr/>
            </a:p>
          </p:txBody>
        </p:sp>
      </p:grpSp>
      <p:sp>
        <p:nvSpPr>
          <p:cNvPr id="5" name="TextBox 5"/>
          <p:cNvSpPr txBox="1"/>
          <p:nvPr/>
        </p:nvSpPr>
        <p:spPr>
          <a:xfrm>
            <a:off x="1376342" y="4393213"/>
            <a:ext cx="10900314" cy="1253957"/>
          </a:xfrm>
          <a:prstGeom prst="rect">
            <a:avLst/>
          </a:prstGeom>
        </p:spPr>
        <p:txBody>
          <a:bodyPr lIns="0" tIns="0" rIns="0" bIns="0" rtlCol="0" anchor="t">
            <a:spAutoFit/>
          </a:bodyPr>
          <a:lstStyle/>
          <a:p>
            <a:pPr algn="ctr">
              <a:lnSpc>
                <a:spcPts val="4782"/>
              </a:lnSpc>
            </a:pPr>
            <a:r>
              <a:rPr lang="en-US" sz="5198" b="1">
                <a:solidFill>
                  <a:srgbClr val="FFFFFF"/>
                </a:solidFill>
                <a:latin typeface="Roboto Condensed Bold"/>
                <a:ea typeface="Roboto Condensed Bold"/>
                <a:cs typeface="Roboto Condensed Bold"/>
                <a:sym typeface="Roboto Condensed Bold"/>
              </a:rPr>
              <a:t>This training focuses exclusively on long-acting injectable Lenacapavir (LEN) </a:t>
            </a:r>
          </a:p>
        </p:txBody>
      </p:sp>
      <p:sp>
        <p:nvSpPr>
          <p:cNvPr id="6" name="Freeform 6"/>
          <p:cNvSpPr/>
          <p:nvPr/>
        </p:nvSpPr>
        <p:spPr>
          <a:xfrm rot="-10800000" flipH="1">
            <a:off x="12720886" y="4259863"/>
            <a:ext cx="2781836" cy="2802858"/>
          </a:xfrm>
          <a:custGeom>
            <a:avLst/>
            <a:gdLst/>
            <a:ahLst/>
            <a:cxnLst/>
            <a:rect l="l" t="t" r="r" b="b"/>
            <a:pathLst>
              <a:path w="2781836" h="2802858">
                <a:moveTo>
                  <a:pt x="2781836" y="0"/>
                </a:moveTo>
                <a:lnTo>
                  <a:pt x="0" y="0"/>
                </a:lnTo>
                <a:lnTo>
                  <a:pt x="0" y="2802857"/>
                </a:lnTo>
                <a:lnTo>
                  <a:pt x="2781836" y="2802857"/>
                </a:lnTo>
                <a:lnTo>
                  <a:pt x="278183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7" name="TextBox 7"/>
          <p:cNvSpPr txBox="1"/>
          <p:nvPr/>
        </p:nvSpPr>
        <p:spPr>
          <a:xfrm>
            <a:off x="13493403" y="5151701"/>
            <a:ext cx="882540" cy="509590"/>
          </a:xfrm>
          <a:prstGeom prst="rect">
            <a:avLst/>
          </a:prstGeom>
        </p:spPr>
        <p:txBody>
          <a:bodyPr lIns="0" tIns="0" rIns="0" bIns="0" rtlCol="0" anchor="t">
            <a:spAutoFit/>
          </a:bodyPr>
          <a:lstStyle/>
          <a:p>
            <a:pPr algn="ctr">
              <a:lnSpc>
                <a:spcPts val="4183"/>
              </a:lnSpc>
            </a:pPr>
            <a:r>
              <a:rPr lang="en-US" sz="2988">
                <a:solidFill>
                  <a:srgbClr val="F36B2B"/>
                </a:solidFill>
                <a:latin typeface="Bobby Jones Condensed Soft"/>
                <a:ea typeface="Bobby Jones Condensed Soft"/>
                <a:cs typeface="Bobby Jones Condensed Soft"/>
                <a:sym typeface="Bobby Jones Condensed Soft"/>
              </a:rPr>
              <a:t>L</a:t>
            </a:r>
          </a:p>
        </p:txBody>
      </p:sp>
      <p:sp>
        <p:nvSpPr>
          <p:cNvPr id="8" name="Freeform 8"/>
          <p:cNvSpPr/>
          <p:nvPr/>
        </p:nvSpPr>
        <p:spPr>
          <a:xfrm rot="9001455">
            <a:off x="14194218" y="3567079"/>
            <a:ext cx="1592838" cy="1882231"/>
          </a:xfrm>
          <a:custGeom>
            <a:avLst/>
            <a:gdLst/>
            <a:ahLst/>
            <a:cxnLst/>
            <a:rect l="l" t="t" r="r" b="b"/>
            <a:pathLst>
              <a:path w="1592838" h="1882231">
                <a:moveTo>
                  <a:pt x="0" y="0"/>
                </a:moveTo>
                <a:lnTo>
                  <a:pt x="1592838" y="0"/>
                </a:lnTo>
                <a:lnTo>
                  <a:pt x="1592838" y="1882231"/>
                </a:lnTo>
                <a:lnTo>
                  <a:pt x="0" y="188223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Freeform 9"/>
          <p:cNvSpPr/>
          <p:nvPr/>
        </p:nvSpPr>
        <p:spPr>
          <a:xfrm rot="-8500143">
            <a:off x="14517494" y="3339842"/>
            <a:ext cx="704381" cy="954426"/>
          </a:xfrm>
          <a:custGeom>
            <a:avLst/>
            <a:gdLst/>
            <a:ahLst/>
            <a:cxnLst/>
            <a:rect l="l" t="t" r="r" b="b"/>
            <a:pathLst>
              <a:path w="704381" h="954426">
                <a:moveTo>
                  <a:pt x="0" y="0"/>
                </a:moveTo>
                <a:lnTo>
                  <a:pt x="704381" y="0"/>
                </a:lnTo>
                <a:lnTo>
                  <a:pt x="704381" y="954426"/>
                </a:lnTo>
                <a:lnTo>
                  <a:pt x="0" y="954426"/>
                </a:lnTo>
                <a:lnTo>
                  <a:pt x="0" y="0"/>
                </a:lnTo>
                <a:close/>
              </a:path>
            </a:pathLst>
          </a:custGeom>
          <a:blipFill>
            <a:blip r:embed="rId4">
              <a:extLst>
                <a:ext uri="{96DAC541-7B7A-43D3-8B79-37D633B846F1}">
                  <asvg:svgBlip xmlns:asvg="http://schemas.microsoft.com/office/drawing/2016/SVG/main" r:embed="rId5"/>
                </a:ext>
              </a:extLst>
            </a:blip>
            <a:stretch>
              <a:fillRect l="-117708" t="-89863"/>
            </a:stretch>
          </a:blipFill>
        </p:spPr>
        <p:txBody>
          <a:bodyPr/>
          <a:lstStyle/>
          <a:p>
            <a:endParaRPr lang="en-US"/>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1150" y="542883"/>
            <a:ext cx="16407437" cy="866859"/>
          </a:xfrm>
          <a:prstGeom prst="rect">
            <a:avLst/>
          </a:prstGeom>
        </p:spPr>
        <p:txBody>
          <a:bodyPr lIns="0" tIns="0" rIns="0" bIns="0" rtlCol="0" anchor="t">
            <a:spAutoFit/>
          </a:bodyPr>
          <a:lstStyle/>
          <a:p>
            <a:pPr algn="l">
              <a:lnSpc>
                <a:spcPts val="7042"/>
              </a:lnSpc>
            </a:pPr>
            <a:r>
              <a:rPr lang="en-US" sz="5030" b="1">
                <a:solidFill>
                  <a:srgbClr val="000000"/>
                </a:solidFill>
                <a:latin typeface="Roboto Condensed Bold"/>
                <a:ea typeface="Roboto Condensed Bold"/>
                <a:cs typeface="Roboto Condensed Bold"/>
                <a:sym typeface="Roboto Condensed Bold"/>
              </a:rPr>
              <a:t>What is a “significant” deviation in PrEP use?</a:t>
            </a:r>
          </a:p>
        </p:txBody>
      </p:sp>
      <p:sp>
        <p:nvSpPr>
          <p:cNvPr id="3" name="TextBox 3"/>
          <p:cNvSpPr txBox="1"/>
          <p:nvPr/>
        </p:nvSpPr>
        <p:spPr>
          <a:xfrm>
            <a:off x="767632" y="2139775"/>
            <a:ext cx="16214473" cy="1920864"/>
          </a:xfrm>
          <a:prstGeom prst="rect">
            <a:avLst/>
          </a:prstGeom>
        </p:spPr>
        <p:txBody>
          <a:bodyPr lIns="0" tIns="0" rIns="0" bIns="0" rtlCol="0" anchor="t">
            <a:spAutoFit/>
          </a:bodyPr>
          <a:lstStyle/>
          <a:p>
            <a:pPr algn="l">
              <a:lnSpc>
                <a:spcPts val="3850"/>
              </a:lnSpc>
              <a:spcBef>
                <a:spcPct val="0"/>
              </a:spcBef>
            </a:pPr>
            <a:r>
              <a:rPr lang="en-US" sz="2750">
                <a:solidFill>
                  <a:srgbClr val="000000"/>
                </a:solidFill>
                <a:latin typeface="Open Sans"/>
                <a:ea typeface="Open Sans"/>
                <a:cs typeface="Open Sans"/>
                <a:sym typeface="Open Sans"/>
              </a:rPr>
              <a:t>For injectable PrEP products (CAB-LA and LEN), significant use deviations/delays in reinjection are well defined, however, there is no single answer to this question for TDF-based oral PrEP and DVR</a:t>
            </a:r>
          </a:p>
          <a:p>
            <a:pPr algn="l">
              <a:lnSpc>
                <a:spcPts val="3850"/>
              </a:lnSpc>
              <a:spcBef>
                <a:spcPct val="0"/>
              </a:spcBef>
            </a:pPr>
            <a:r>
              <a:rPr lang="en-US" sz="2750" b="1">
                <a:solidFill>
                  <a:srgbClr val="A93291"/>
                </a:solidFill>
                <a:latin typeface="Open Sans Bold"/>
                <a:ea typeface="Open Sans Bold"/>
                <a:cs typeface="Open Sans Bold"/>
                <a:sym typeface="Open Sans Bold"/>
              </a:rPr>
              <a:t>The more often and/or longer a client went without using these around the time of possible HIV exposure(s), the more significant the use deviation. </a:t>
            </a:r>
          </a:p>
        </p:txBody>
      </p:sp>
      <p:sp>
        <p:nvSpPr>
          <p:cNvPr id="4" name="TextBox 4"/>
          <p:cNvSpPr txBox="1"/>
          <p:nvPr/>
        </p:nvSpPr>
        <p:spPr>
          <a:xfrm>
            <a:off x="1028700" y="4794064"/>
            <a:ext cx="15669468" cy="2892414"/>
          </a:xfrm>
          <a:prstGeom prst="rect">
            <a:avLst/>
          </a:prstGeom>
        </p:spPr>
        <p:txBody>
          <a:bodyPr lIns="0" tIns="0" rIns="0" bIns="0" rtlCol="0" anchor="t">
            <a:spAutoFit/>
          </a:bodyPr>
          <a:lstStyle/>
          <a:p>
            <a:pPr marL="593818" lvl="1" indent="-296909" algn="l">
              <a:lnSpc>
                <a:spcPts val="3850"/>
              </a:lnSpc>
              <a:spcBef>
                <a:spcPct val="0"/>
              </a:spcBef>
              <a:buFont typeface="Arial"/>
              <a:buChar char="•"/>
            </a:pPr>
            <a:r>
              <a:rPr lang="en-US" sz="2750">
                <a:solidFill>
                  <a:srgbClr val="000000"/>
                </a:solidFill>
                <a:latin typeface="Open Sans"/>
                <a:ea typeface="Open Sans"/>
                <a:cs typeface="Open Sans"/>
                <a:sym typeface="Open Sans"/>
              </a:rPr>
              <a:t> Significant PrEP use deviations may result in clients being less protected against HIV. </a:t>
            </a:r>
          </a:p>
          <a:p>
            <a:pPr marL="593818" lvl="1" indent="-296909" algn="l">
              <a:lnSpc>
                <a:spcPts val="3850"/>
              </a:lnSpc>
              <a:spcBef>
                <a:spcPct val="0"/>
              </a:spcBef>
              <a:buFont typeface="Arial"/>
              <a:buChar char="•"/>
            </a:pPr>
            <a:r>
              <a:rPr lang="en-US" sz="2750">
                <a:solidFill>
                  <a:srgbClr val="000000"/>
                </a:solidFill>
                <a:latin typeface="Open Sans"/>
                <a:ea typeface="Open Sans"/>
                <a:cs typeface="Open Sans"/>
                <a:sym typeface="Open Sans"/>
              </a:rPr>
              <a:t>Since the assessments for PEP and AHI are related to possible HIV exposures occurring over different time periods (prior 72 hours for PEP; prior 1 month for AHI), the relevant time periods for assessing PrEP use deviations vary for each assessment step.</a:t>
            </a:r>
          </a:p>
          <a:p>
            <a:pPr marL="593818" lvl="1" indent="-296909" algn="l">
              <a:lnSpc>
                <a:spcPts val="3850"/>
              </a:lnSpc>
              <a:spcBef>
                <a:spcPct val="0"/>
              </a:spcBef>
              <a:buFont typeface="Arial"/>
              <a:buChar char="•"/>
            </a:pPr>
            <a:r>
              <a:rPr lang="en-US" sz="2750">
                <a:solidFill>
                  <a:srgbClr val="000000"/>
                </a:solidFill>
                <a:latin typeface="Open Sans"/>
                <a:ea typeface="Open Sans"/>
                <a:cs typeface="Open Sans"/>
                <a:sym typeface="Open Sans"/>
              </a:rPr>
              <a:t>Each PrEP product has a unique use schedule that is recommended, and so definitions of significant use deviation also vary by product.</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1150" y="542883"/>
            <a:ext cx="16407437" cy="866859"/>
          </a:xfrm>
          <a:prstGeom prst="rect">
            <a:avLst/>
          </a:prstGeom>
        </p:spPr>
        <p:txBody>
          <a:bodyPr lIns="0" tIns="0" rIns="0" bIns="0" rtlCol="0" anchor="t">
            <a:spAutoFit/>
          </a:bodyPr>
          <a:lstStyle/>
          <a:p>
            <a:pPr algn="l">
              <a:lnSpc>
                <a:spcPts val="7042"/>
              </a:lnSpc>
            </a:pPr>
            <a:r>
              <a:rPr lang="en-US" sz="5030" b="1">
                <a:solidFill>
                  <a:srgbClr val="000000"/>
                </a:solidFill>
                <a:latin typeface="Roboto Condensed Bold"/>
                <a:ea typeface="Roboto Condensed Bold"/>
                <a:cs typeface="Roboto Condensed Bold"/>
                <a:sym typeface="Roboto Condensed Bold"/>
              </a:rPr>
              <a:t>PrEP Use Deviations &amp; PEP Assessment</a:t>
            </a:r>
          </a:p>
        </p:txBody>
      </p:sp>
      <p:sp>
        <p:nvSpPr>
          <p:cNvPr id="3" name="TextBox 3"/>
          <p:cNvSpPr txBox="1"/>
          <p:nvPr/>
        </p:nvSpPr>
        <p:spPr>
          <a:xfrm>
            <a:off x="671150" y="1681970"/>
            <a:ext cx="16588150" cy="2406639"/>
          </a:xfrm>
          <a:prstGeom prst="rect">
            <a:avLst/>
          </a:prstGeom>
        </p:spPr>
        <p:txBody>
          <a:bodyPr lIns="0" tIns="0" rIns="0" bIns="0" rtlCol="0" anchor="t">
            <a:spAutoFit/>
          </a:bodyPr>
          <a:lstStyle/>
          <a:p>
            <a:pPr algn="l">
              <a:lnSpc>
                <a:spcPts val="3850"/>
              </a:lnSpc>
              <a:spcBef>
                <a:spcPct val="0"/>
              </a:spcBef>
            </a:pPr>
            <a:r>
              <a:rPr lang="en-US" sz="2750">
                <a:solidFill>
                  <a:srgbClr val="000000"/>
                </a:solidFill>
                <a:latin typeface="Open Sans"/>
                <a:ea typeface="Open Sans"/>
                <a:cs typeface="Open Sans"/>
                <a:sym typeface="Open Sans"/>
              </a:rPr>
              <a:t>Determining whether PEP is indicated involves a case-by-case clinical judgement call based on the likelihood that HIV exposure occurred in the prior 72 hours, primarily related to behavioral factors associated with risk of acquiring HIV. In clients returning for follow-up, a PEP indication also depends upon the client’s reported PrEP use, specifically whether there were days when PrEP wasn’t used but was needed due to potential exposure to HIV.</a:t>
            </a:r>
          </a:p>
        </p:txBody>
      </p:sp>
      <p:sp>
        <p:nvSpPr>
          <p:cNvPr id="4" name="TextBox 4"/>
          <p:cNvSpPr txBox="1"/>
          <p:nvPr/>
        </p:nvSpPr>
        <p:spPr>
          <a:xfrm>
            <a:off x="1028700" y="4532461"/>
            <a:ext cx="15669468" cy="4835514"/>
          </a:xfrm>
          <a:prstGeom prst="rect">
            <a:avLst/>
          </a:prstGeom>
        </p:spPr>
        <p:txBody>
          <a:bodyPr lIns="0" tIns="0" rIns="0" bIns="0" rtlCol="0" anchor="t">
            <a:spAutoFit/>
          </a:bodyPr>
          <a:lstStyle/>
          <a:p>
            <a:pPr algn="l">
              <a:lnSpc>
                <a:spcPts val="3850"/>
              </a:lnSpc>
              <a:spcBef>
                <a:spcPct val="0"/>
              </a:spcBef>
            </a:pPr>
            <a:r>
              <a:rPr lang="en-US" sz="2750">
                <a:solidFill>
                  <a:srgbClr val="000000"/>
                </a:solidFill>
                <a:latin typeface="Open Sans"/>
                <a:ea typeface="Open Sans"/>
                <a:cs typeface="Open Sans"/>
                <a:sym typeface="Open Sans"/>
              </a:rPr>
              <a:t>In returning clients, PEP indications are a gradient from low to high, with PEP more highly indicated in those with:</a:t>
            </a:r>
          </a:p>
          <a:p>
            <a:pPr marL="593818" lvl="1" indent="-296909" algn="l">
              <a:lnSpc>
                <a:spcPts val="3850"/>
              </a:lnSpc>
              <a:spcBef>
                <a:spcPct val="0"/>
              </a:spcBef>
              <a:buFont typeface="Arial"/>
              <a:buChar char="•"/>
            </a:pPr>
            <a:r>
              <a:rPr lang="en-US" sz="2750" b="1" i="1">
                <a:solidFill>
                  <a:srgbClr val="000000"/>
                </a:solidFill>
                <a:latin typeface="Open Sans Bold Italics"/>
                <a:ea typeface="Open Sans Bold Italics"/>
                <a:cs typeface="Open Sans Bold Italics"/>
                <a:sym typeface="Open Sans Bold Italics"/>
              </a:rPr>
              <a:t>Higher-risk</a:t>
            </a:r>
            <a:r>
              <a:rPr lang="en-US" sz="2750" b="1">
                <a:solidFill>
                  <a:srgbClr val="000000"/>
                </a:solidFill>
                <a:latin typeface="Open Sans Bold"/>
                <a:ea typeface="Open Sans Bold"/>
                <a:cs typeface="Open Sans Bold"/>
                <a:sym typeface="Open Sans Bold"/>
              </a:rPr>
              <a:t> exposures</a:t>
            </a:r>
            <a:r>
              <a:rPr lang="en-US" sz="2750">
                <a:solidFill>
                  <a:srgbClr val="000000"/>
                </a:solidFill>
                <a:latin typeface="Open Sans"/>
                <a:ea typeface="Open Sans"/>
                <a:cs typeface="Open Sans"/>
                <a:sym typeface="Open Sans"/>
              </a:rPr>
              <a:t>, factoring details like condom use, type of sex, type and HIV status of partner(s); AND</a:t>
            </a:r>
          </a:p>
          <a:p>
            <a:pPr marL="593818" lvl="1" indent="-296909" algn="l">
              <a:lnSpc>
                <a:spcPts val="3850"/>
              </a:lnSpc>
              <a:spcBef>
                <a:spcPct val="0"/>
              </a:spcBef>
              <a:buFont typeface="Arial"/>
              <a:buChar char="•"/>
            </a:pPr>
            <a:r>
              <a:rPr lang="en-US" sz="2750" b="1" i="1">
                <a:solidFill>
                  <a:srgbClr val="000000"/>
                </a:solidFill>
                <a:latin typeface="Open Sans Bold Italics"/>
                <a:ea typeface="Open Sans Bold Italics"/>
                <a:cs typeface="Open Sans Bold Italics"/>
                <a:sym typeface="Open Sans Bold Italics"/>
              </a:rPr>
              <a:t>Significant</a:t>
            </a:r>
            <a:r>
              <a:rPr lang="en-US" sz="2750" b="1">
                <a:solidFill>
                  <a:srgbClr val="000000"/>
                </a:solidFill>
                <a:latin typeface="Open Sans Bold"/>
                <a:ea typeface="Open Sans Bold"/>
                <a:cs typeface="Open Sans Bold"/>
                <a:sym typeface="Open Sans Bold"/>
              </a:rPr>
              <a:t> use deviations</a:t>
            </a:r>
            <a:r>
              <a:rPr lang="en-US" sz="2750">
                <a:solidFill>
                  <a:srgbClr val="000000"/>
                </a:solidFill>
                <a:latin typeface="Open Sans"/>
                <a:ea typeface="Open Sans"/>
                <a:cs typeface="Open Sans"/>
                <a:sym typeface="Open Sans"/>
              </a:rPr>
              <a:t>, factoring details like the duration PrEP was not used in relation to the possible exposure event in the past 72 hours</a:t>
            </a:r>
          </a:p>
          <a:p>
            <a:pPr marL="1187636" lvl="2" indent="-395879" algn="l">
              <a:lnSpc>
                <a:spcPts val="3850"/>
              </a:lnSpc>
              <a:spcBef>
                <a:spcPct val="0"/>
              </a:spcBef>
              <a:buFont typeface="Arial"/>
              <a:buChar char="⚬"/>
            </a:pPr>
            <a:r>
              <a:rPr lang="en-US" sz="2750">
                <a:solidFill>
                  <a:srgbClr val="000000"/>
                </a:solidFill>
                <a:latin typeface="Open Sans"/>
                <a:ea typeface="Open Sans"/>
                <a:cs typeface="Open Sans"/>
                <a:sym typeface="Open Sans"/>
              </a:rPr>
              <a:t>”Significant” deviations - when the client more frequently missed doses/went longer without using PrEP, or was delayed in returning for reinjection, and this coincided with the possible exposure event in the prior 72 hours. This may result in reduced or no protection against HIV at the time.</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1150" y="923925"/>
            <a:ext cx="16407437" cy="866859"/>
          </a:xfrm>
          <a:prstGeom prst="rect">
            <a:avLst/>
          </a:prstGeom>
        </p:spPr>
        <p:txBody>
          <a:bodyPr lIns="0" tIns="0" rIns="0" bIns="0" rtlCol="0" anchor="t">
            <a:spAutoFit/>
          </a:bodyPr>
          <a:lstStyle/>
          <a:p>
            <a:pPr algn="l">
              <a:lnSpc>
                <a:spcPts val="7042"/>
              </a:lnSpc>
            </a:pPr>
            <a:r>
              <a:rPr lang="en-US" sz="5030" b="1">
                <a:solidFill>
                  <a:srgbClr val="000000"/>
                </a:solidFill>
                <a:latin typeface="Roboto Condensed Bold"/>
                <a:ea typeface="Roboto Condensed Bold"/>
                <a:cs typeface="Roboto Condensed Bold"/>
                <a:sym typeface="Roboto Condensed Bold"/>
              </a:rPr>
              <a:t>PrEP Use Deviations &amp; PEP Assessment</a:t>
            </a:r>
          </a:p>
        </p:txBody>
      </p:sp>
      <p:sp>
        <p:nvSpPr>
          <p:cNvPr id="3" name="TextBox 3"/>
          <p:cNvSpPr txBox="1"/>
          <p:nvPr/>
        </p:nvSpPr>
        <p:spPr>
          <a:xfrm>
            <a:off x="671150" y="2896592"/>
            <a:ext cx="16407437" cy="5321289"/>
          </a:xfrm>
          <a:prstGeom prst="rect">
            <a:avLst/>
          </a:prstGeom>
        </p:spPr>
        <p:txBody>
          <a:bodyPr lIns="0" tIns="0" rIns="0" bIns="0" rtlCol="0" anchor="t">
            <a:spAutoFit/>
          </a:bodyPr>
          <a:lstStyle/>
          <a:p>
            <a:pPr marL="593818" lvl="1" indent="-296909" algn="l">
              <a:lnSpc>
                <a:spcPts val="3850"/>
              </a:lnSpc>
              <a:buFont typeface="Arial"/>
              <a:buChar char="•"/>
            </a:pPr>
            <a:r>
              <a:rPr lang="en-US" sz="2750">
                <a:solidFill>
                  <a:srgbClr val="000000"/>
                </a:solidFill>
                <a:latin typeface="Open Sans"/>
                <a:ea typeface="Open Sans"/>
                <a:cs typeface="Open Sans"/>
                <a:sym typeface="Open Sans"/>
              </a:rPr>
              <a:t>If a client has not had a possible exposure in the prior 72 hours or has used PrEP without deviation, then nothing additional is required as part of the PEP assessment step; PEP is likely not indicated.</a:t>
            </a:r>
          </a:p>
          <a:p>
            <a:pPr algn="l">
              <a:lnSpc>
                <a:spcPts val="3850"/>
              </a:lnSpc>
            </a:pPr>
            <a:endParaRPr lang="en-US" sz="2750">
              <a:solidFill>
                <a:srgbClr val="000000"/>
              </a:solidFill>
              <a:latin typeface="Open Sans"/>
              <a:ea typeface="Open Sans"/>
              <a:cs typeface="Open Sans"/>
              <a:sym typeface="Open Sans"/>
            </a:endParaRPr>
          </a:p>
          <a:p>
            <a:pPr marL="593818" lvl="1" indent="-296909" algn="l">
              <a:lnSpc>
                <a:spcPts val="3850"/>
              </a:lnSpc>
              <a:buFont typeface="Arial"/>
              <a:buChar char="•"/>
            </a:pPr>
            <a:r>
              <a:rPr lang="en-US" sz="2750">
                <a:solidFill>
                  <a:srgbClr val="000000"/>
                </a:solidFill>
                <a:latin typeface="Open Sans"/>
                <a:ea typeface="Open Sans"/>
                <a:cs typeface="Open Sans"/>
                <a:sym typeface="Open Sans"/>
              </a:rPr>
              <a:t>However, if a provider identifies a possible high-risk exposure event in the prior 72 hours in a returning client, they should next assess for significant deviations in PrEP use coinciding with the exposure.</a:t>
            </a:r>
          </a:p>
          <a:p>
            <a:pPr algn="l">
              <a:lnSpc>
                <a:spcPts val="3850"/>
              </a:lnSpc>
            </a:pPr>
            <a:endParaRPr lang="en-US" sz="2750">
              <a:solidFill>
                <a:srgbClr val="000000"/>
              </a:solidFill>
              <a:latin typeface="Open Sans"/>
              <a:ea typeface="Open Sans"/>
              <a:cs typeface="Open Sans"/>
              <a:sym typeface="Open Sans"/>
            </a:endParaRPr>
          </a:p>
          <a:p>
            <a:pPr marL="593818" lvl="1" indent="-296909" algn="l">
              <a:lnSpc>
                <a:spcPts val="3850"/>
              </a:lnSpc>
              <a:buFont typeface="Arial"/>
              <a:buChar char="•"/>
            </a:pPr>
            <a:r>
              <a:rPr lang="en-US" sz="2750">
                <a:solidFill>
                  <a:srgbClr val="000000"/>
                </a:solidFill>
                <a:latin typeface="Open Sans"/>
                <a:ea typeface="Open Sans"/>
                <a:cs typeface="Open Sans"/>
                <a:sym typeface="Open Sans"/>
              </a:rPr>
              <a:t> As noted previously, significant use deviations in clients with higher-risk exposures may result in a higher indication for PEP. Product-specific considerations for conducting PEP assessment at follow-up visits are presented next.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E6C39"/>
        </a:solidFill>
        <a:effectLst/>
      </p:bgPr>
    </p:bg>
    <p:spTree>
      <p:nvGrpSpPr>
        <p:cNvPr id="1" name=""/>
        <p:cNvGrpSpPr/>
        <p:nvPr/>
      </p:nvGrpSpPr>
      <p:grpSpPr>
        <a:xfrm>
          <a:off x="0" y="0"/>
          <a:ext cx="0" cy="0"/>
          <a:chOff x="0" y="0"/>
          <a:chExt cx="0" cy="0"/>
        </a:xfrm>
      </p:grpSpPr>
      <p:sp>
        <p:nvSpPr>
          <p:cNvPr id="2" name="TextBox 2"/>
          <p:cNvSpPr txBox="1"/>
          <p:nvPr/>
        </p:nvSpPr>
        <p:spPr>
          <a:xfrm>
            <a:off x="5688367" y="4388109"/>
            <a:ext cx="9515089" cy="2268474"/>
          </a:xfrm>
          <a:prstGeom prst="rect">
            <a:avLst/>
          </a:prstGeom>
        </p:spPr>
        <p:txBody>
          <a:bodyPr lIns="0" tIns="0" rIns="0" bIns="0" rtlCol="0" anchor="t">
            <a:spAutoFit/>
          </a:bodyPr>
          <a:lstStyle/>
          <a:p>
            <a:pPr algn="l">
              <a:lnSpc>
                <a:spcPts val="8928"/>
              </a:lnSpc>
            </a:pPr>
            <a:r>
              <a:rPr lang="en-US" sz="7200" b="1">
                <a:solidFill>
                  <a:srgbClr val="FFFFFF"/>
                </a:solidFill>
                <a:latin typeface="Roboto Condensed Bold"/>
                <a:ea typeface="Roboto Condensed Bold"/>
                <a:cs typeface="Roboto Condensed Bold"/>
                <a:sym typeface="Roboto Condensed Bold"/>
              </a:rPr>
              <a:t>LEN: Injection Delays &amp; PEP Assessment </a:t>
            </a:r>
          </a:p>
        </p:txBody>
      </p:sp>
      <p:grpSp>
        <p:nvGrpSpPr>
          <p:cNvPr id="3" name="Group 3"/>
          <p:cNvGrpSpPr/>
          <p:nvPr/>
        </p:nvGrpSpPr>
        <p:grpSpPr>
          <a:xfrm>
            <a:off x="1028700" y="2605747"/>
            <a:ext cx="4659667" cy="5214761"/>
            <a:chOff x="0" y="0"/>
            <a:chExt cx="6212889" cy="6953014"/>
          </a:xfrm>
        </p:grpSpPr>
        <p:sp>
          <p:nvSpPr>
            <p:cNvPr id="4" name="Freeform 4"/>
            <p:cNvSpPr/>
            <p:nvPr/>
          </p:nvSpPr>
          <p:spPr>
            <a:xfrm rot="-10800000" flipH="1">
              <a:off x="0" y="1875872"/>
              <a:ext cx="5039064" cy="5077143"/>
            </a:xfrm>
            <a:custGeom>
              <a:avLst/>
              <a:gdLst/>
              <a:ahLst/>
              <a:cxnLst/>
              <a:rect l="l" t="t" r="r" b="b"/>
              <a:pathLst>
                <a:path w="5039064" h="5077143">
                  <a:moveTo>
                    <a:pt x="5039064" y="0"/>
                  </a:moveTo>
                  <a:lnTo>
                    <a:pt x="0" y="0"/>
                  </a:lnTo>
                  <a:lnTo>
                    <a:pt x="0" y="5077142"/>
                  </a:lnTo>
                  <a:lnTo>
                    <a:pt x="5039064" y="5077142"/>
                  </a:lnTo>
                  <a:lnTo>
                    <a:pt x="503906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1399351" y="3509160"/>
              <a:ext cx="1598647" cy="905283"/>
            </a:xfrm>
            <a:prstGeom prst="rect">
              <a:avLst/>
            </a:prstGeom>
          </p:spPr>
          <p:txBody>
            <a:bodyPr lIns="0" tIns="0" rIns="0" bIns="0" rtlCol="0" anchor="t">
              <a:spAutoFit/>
            </a:bodyPr>
            <a:lstStyle/>
            <a:p>
              <a:pPr algn="ctr">
                <a:lnSpc>
                  <a:spcPts val="5683"/>
                </a:lnSpc>
              </a:pPr>
              <a:r>
                <a:rPr lang="en-US" sz="405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2668818" y="620952"/>
              <a:ext cx="2885293" cy="3409504"/>
            </a:xfrm>
            <a:custGeom>
              <a:avLst/>
              <a:gdLst/>
              <a:ahLst/>
              <a:cxnLst/>
              <a:rect l="l" t="t" r="r" b="b"/>
              <a:pathLst>
                <a:path w="2885293" h="3409504">
                  <a:moveTo>
                    <a:pt x="0" y="0"/>
                  </a:moveTo>
                  <a:lnTo>
                    <a:pt x="2885293" y="0"/>
                  </a:lnTo>
                  <a:lnTo>
                    <a:pt x="2885293" y="3409504"/>
                  </a:lnTo>
                  <a:lnTo>
                    <a:pt x="0" y="3409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8500143">
              <a:off x="3254405" y="209331"/>
              <a:ext cx="1275927" cy="1728863"/>
            </a:xfrm>
            <a:custGeom>
              <a:avLst/>
              <a:gdLst/>
              <a:ahLst/>
              <a:cxnLst/>
              <a:rect l="l" t="t" r="r" b="b"/>
              <a:pathLst>
                <a:path w="1275927" h="1728863">
                  <a:moveTo>
                    <a:pt x="0" y="0"/>
                  </a:moveTo>
                  <a:lnTo>
                    <a:pt x="1275927" y="0"/>
                  </a:lnTo>
                  <a:lnTo>
                    <a:pt x="1275927" y="1728864"/>
                  </a:lnTo>
                  <a:lnTo>
                    <a:pt x="0" y="1728864"/>
                  </a:lnTo>
                  <a:lnTo>
                    <a:pt x="0" y="0"/>
                  </a:lnTo>
                  <a:close/>
                </a:path>
              </a:pathLst>
            </a:custGeom>
            <a:blipFill>
              <a:blip r:embed="rId4">
                <a:extLst>
                  <a:ext uri="{96DAC541-7B7A-43D3-8B79-37D633B846F1}">
                    <asvg:svgBlip xmlns:asvg="http://schemas.microsoft.com/office/drawing/2016/SVG/main" r:embed="rId5"/>
                  </a:ext>
                </a:extLst>
              </a:blip>
              <a:stretch>
                <a:fillRect l="-117708" t="-89863"/>
              </a:stretch>
            </a:blipFill>
          </p:spPr>
          <p:txBody>
            <a:bodyPr/>
            <a:lstStyle/>
            <a:p>
              <a:endParaRPr lang="en-US"/>
            </a:p>
          </p:txBody>
        </p:sp>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38785" y="763343"/>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Injection Delays &amp; PEP Assessment </a:t>
            </a:r>
          </a:p>
        </p:txBody>
      </p:sp>
      <p:sp>
        <p:nvSpPr>
          <p:cNvPr id="3" name="Freeform 3"/>
          <p:cNvSpPr/>
          <p:nvPr/>
        </p:nvSpPr>
        <p:spPr>
          <a:xfrm rot="-8984890">
            <a:off x="272916" y="297055"/>
            <a:ext cx="1588149" cy="1512712"/>
          </a:xfrm>
          <a:custGeom>
            <a:avLst/>
            <a:gdLst/>
            <a:ahLst/>
            <a:cxnLst/>
            <a:rect l="l" t="t" r="r" b="b"/>
            <a:pathLst>
              <a:path w="1588149" h="1512712">
                <a:moveTo>
                  <a:pt x="0" y="0"/>
                </a:moveTo>
                <a:lnTo>
                  <a:pt x="1588149" y="0"/>
                </a:lnTo>
                <a:lnTo>
                  <a:pt x="1588149" y="1512712"/>
                </a:lnTo>
                <a:lnTo>
                  <a:pt x="0" y="1512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71625" y="371965"/>
            <a:ext cx="1205672" cy="1349301"/>
            <a:chOff x="0" y="0"/>
            <a:chExt cx="1607563" cy="1799068"/>
          </a:xfrm>
        </p:grpSpPr>
        <p:sp>
          <p:nvSpPr>
            <p:cNvPr id="5" name="Freeform 5"/>
            <p:cNvSpPr/>
            <p:nvPr/>
          </p:nvSpPr>
          <p:spPr>
            <a:xfrm rot="-10800000" flipH="1">
              <a:off x="0" y="485375"/>
              <a:ext cx="1303840" cy="1313692"/>
            </a:xfrm>
            <a:custGeom>
              <a:avLst/>
              <a:gdLst/>
              <a:ahLst/>
              <a:cxnLst/>
              <a:rect l="l" t="t" r="r" b="b"/>
              <a:pathLst>
                <a:path w="1303840" h="1313692">
                  <a:moveTo>
                    <a:pt x="1303840" y="0"/>
                  </a:moveTo>
                  <a:lnTo>
                    <a:pt x="0" y="0"/>
                  </a:lnTo>
                  <a:lnTo>
                    <a:pt x="0" y="1313693"/>
                  </a:lnTo>
                  <a:lnTo>
                    <a:pt x="1303840" y="1313693"/>
                  </a:lnTo>
                  <a:lnTo>
                    <a:pt x="130384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62077" y="911114"/>
              <a:ext cx="413644" cy="231108"/>
            </a:xfrm>
            <a:prstGeom prst="rect">
              <a:avLst/>
            </a:prstGeom>
          </p:spPr>
          <p:txBody>
            <a:bodyPr lIns="0" tIns="0" rIns="0" bIns="0" rtlCol="0" anchor="t">
              <a:spAutoFit/>
            </a:bodyPr>
            <a:lstStyle/>
            <a:p>
              <a:pPr algn="ctr">
                <a:lnSpc>
                  <a:spcPts val="1470"/>
                </a:lnSpc>
              </a:pPr>
              <a:r>
                <a:rPr lang="en-US" sz="1050">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90547" y="160669"/>
              <a:ext cx="746559" cy="882197"/>
            </a:xfrm>
            <a:custGeom>
              <a:avLst/>
              <a:gdLst/>
              <a:ahLst/>
              <a:cxnLst/>
              <a:rect l="l" t="t" r="r" b="b"/>
              <a:pathLst>
                <a:path w="746559" h="882197">
                  <a:moveTo>
                    <a:pt x="0" y="0"/>
                  </a:moveTo>
                  <a:lnTo>
                    <a:pt x="746559" y="0"/>
                  </a:lnTo>
                  <a:lnTo>
                    <a:pt x="746559" y="882197"/>
                  </a:lnTo>
                  <a:lnTo>
                    <a:pt x="0" y="882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42066" y="54164"/>
              <a:ext cx="330142" cy="447337"/>
            </a:xfrm>
            <a:custGeom>
              <a:avLst/>
              <a:gdLst/>
              <a:ahLst/>
              <a:cxnLst/>
              <a:rect l="l" t="t" r="r" b="b"/>
              <a:pathLst>
                <a:path w="330142" h="447337">
                  <a:moveTo>
                    <a:pt x="0" y="0"/>
                  </a:moveTo>
                  <a:lnTo>
                    <a:pt x="330141" y="0"/>
                  </a:lnTo>
                  <a:lnTo>
                    <a:pt x="330141" y="447337"/>
                  </a:lnTo>
                  <a:lnTo>
                    <a:pt x="0" y="447337"/>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2319223" y="1525668"/>
            <a:ext cx="14590426" cy="863742"/>
          </a:xfrm>
          <a:prstGeom prst="rect">
            <a:avLst/>
          </a:prstGeom>
        </p:spPr>
        <p:txBody>
          <a:bodyPr lIns="0" tIns="0" rIns="0" bIns="0" rtlCol="0" anchor="t">
            <a:spAutoFit/>
          </a:bodyPr>
          <a:lstStyle/>
          <a:p>
            <a:pPr algn="l">
              <a:lnSpc>
                <a:spcPts val="3479"/>
              </a:lnSpc>
              <a:spcBef>
                <a:spcPct val="0"/>
              </a:spcBef>
            </a:pPr>
            <a:r>
              <a:rPr lang="en-US" sz="2485" b="1">
                <a:solidFill>
                  <a:srgbClr val="000000"/>
                </a:solidFill>
                <a:latin typeface="Open Sans Bold"/>
                <a:ea typeface="Open Sans Bold"/>
                <a:cs typeface="Open Sans Bold"/>
                <a:sym typeface="Open Sans Bold"/>
              </a:rPr>
              <a:t>REMINDER: if the client is not delayed in returning for LEN reinjection (i.e. returning on schedule), PEP assessment should be unnecessary.</a:t>
            </a:r>
          </a:p>
        </p:txBody>
      </p:sp>
      <p:sp>
        <p:nvSpPr>
          <p:cNvPr id="10" name="TextBox 10"/>
          <p:cNvSpPr txBox="1"/>
          <p:nvPr/>
        </p:nvSpPr>
        <p:spPr>
          <a:xfrm>
            <a:off x="893450" y="3496465"/>
            <a:ext cx="16501100" cy="5207583"/>
          </a:xfrm>
          <a:prstGeom prst="rect">
            <a:avLst/>
          </a:prstGeom>
        </p:spPr>
        <p:txBody>
          <a:bodyPr lIns="0" tIns="0" rIns="0" bIns="0" rtlCol="0" anchor="t">
            <a:spAutoFit/>
          </a:bodyPr>
          <a:lstStyle/>
          <a:p>
            <a:pPr algn="l">
              <a:lnSpc>
                <a:spcPts val="4592"/>
              </a:lnSpc>
            </a:pPr>
            <a:r>
              <a:rPr lang="en-US" sz="3560">
                <a:solidFill>
                  <a:srgbClr val="000000"/>
                </a:solidFill>
                <a:latin typeface="Open Sans"/>
                <a:ea typeface="Open Sans"/>
                <a:cs typeface="Open Sans"/>
                <a:sym typeface="Open Sans"/>
              </a:rPr>
              <a:t>In a LEN client who has returned late, if you identify a possible high-risk exposure event in the past 72 hours, next assess whether the delay (use deviation) is significant, which depends on the duration since the last injection:</a:t>
            </a:r>
          </a:p>
          <a:p>
            <a:pPr marL="768622" lvl="1" indent="-384311" algn="l">
              <a:lnSpc>
                <a:spcPts val="4592"/>
              </a:lnSpc>
              <a:buFont typeface="Arial"/>
              <a:buChar char="•"/>
            </a:pPr>
            <a:r>
              <a:rPr lang="en-US" sz="3560">
                <a:solidFill>
                  <a:srgbClr val="000000"/>
                </a:solidFill>
                <a:latin typeface="Open Sans"/>
                <a:ea typeface="Open Sans"/>
                <a:cs typeface="Open Sans"/>
                <a:sym typeface="Open Sans"/>
              </a:rPr>
              <a:t>For clients delayed in returning for a FOLLOW-UP INJECTION,</a:t>
            </a:r>
            <a:r>
              <a:rPr lang="en-US" sz="3560" b="1">
                <a:solidFill>
                  <a:srgbClr val="000000"/>
                </a:solidFill>
                <a:latin typeface="Open Sans Bold"/>
                <a:ea typeface="Open Sans Bold"/>
                <a:cs typeface="Open Sans Bold"/>
                <a:sym typeface="Open Sans Bold"/>
              </a:rPr>
              <a:t> if &gt; 28 weeks (6 months + 14 days) have passed since the prior injection, the deviation is significant</a:t>
            </a:r>
            <a:r>
              <a:rPr lang="en-US" sz="3560">
                <a:solidFill>
                  <a:srgbClr val="000000"/>
                </a:solidFill>
                <a:latin typeface="Open Sans"/>
                <a:ea typeface="Open Sans"/>
                <a:cs typeface="Open Sans"/>
                <a:sym typeface="Open Sans"/>
              </a:rPr>
              <a:t>, and in a client with a higher-risk exposure coinciding with the delay, may warrant starting PEP.</a:t>
            </a:r>
          </a:p>
          <a:p>
            <a:pPr algn="l">
              <a:lnSpc>
                <a:spcPts val="4592"/>
              </a:lnSpc>
            </a:pPr>
            <a:endParaRPr lang="en-US" sz="3560">
              <a:solidFill>
                <a:srgbClr val="000000"/>
              </a:solidFill>
              <a:latin typeface="Open Sans"/>
              <a:ea typeface="Open Sans"/>
              <a:cs typeface="Open Sans"/>
              <a:sym typeface="Open Sans"/>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38785" y="763343"/>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Injection Delays &amp; PEP Assessment </a:t>
            </a:r>
          </a:p>
        </p:txBody>
      </p:sp>
      <p:sp>
        <p:nvSpPr>
          <p:cNvPr id="3" name="Freeform 3"/>
          <p:cNvSpPr/>
          <p:nvPr/>
        </p:nvSpPr>
        <p:spPr>
          <a:xfrm rot="-8984890">
            <a:off x="272916" y="297055"/>
            <a:ext cx="1588149" cy="1512712"/>
          </a:xfrm>
          <a:custGeom>
            <a:avLst/>
            <a:gdLst/>
            <a:ahLst/>
            <a:cxnLst/>
            <a:rect l="l" t="t" r="r" b="b"/>
            <a:pathLst>
              <a:path w="1588149" h="1512712">
                <a:moveTo>
                  <a:pt x="0" y="0"/>
                </a:moveTo>
                <a:lnTo>
                  <a:pt x="1588149" y="0"/>
                </a:lnTo>
                <a:lnTo>
                  <a:pt x="1588149" y="1512712"/>
                </a:lnTo>
                <a:lnTo>
                  <a:pt x="0" y="1512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71625" y="371965"/>
            <a:ext cx="1205672" cy="1349301"/>
            <a:chOff x="0" y="0"/>
            <a:chExt cx="1607563" cy="1799068"/>
          </a:xfrm>
        </p:grpSpPr>
        <p:sp>
          <p:nvSpPr>
            <p:cNvPr id="5" name="Freeform 5"/>
            <p:cNvSpPr/>
            <p:nvPr/>
          </p:nvSpPr>
          <p:spPr>
            <a:xfrm rot="-10800000" flipH="1">
              <a:off x="0" y="485375"/>
              <a:ext cx="1303840" cy="1313692"/>
            </a:xfrm>
            <a:custGeom>
              <a:avLst/>
              <a:gdLst/>
              <a:ahLst/>
              <a:cxnLst/>
              <a:rect l="l" t="t" r="r" b="b"/>
              <a:pathLst>
                <a:path w="1303840" h="1313692">
                  <a:moveTo>
                    <a:pt x="1303840" y="0"/>
                  </a:moveTo>
                  <a:lnTo>
                    <a:pt x="0" y="0"/>
                  </a:lnTo>
                  <a:lnTo>
                    <a:pt x="0" y="1313693"/>
                  </a:lnTo>
                  <a:lnTo>
                    <a:pt x="1303840" y="1313693"/>
                  </a:lnTo>
                  <a:lnTo>
                    <a:pt x="130384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62077" y="911114"/>
              <a:ext cx="413644" cy="231108"/>
            </a:xfrm>
            <a:prstGeom prst="rect">
              <a:avLst/>
            </a:prstGeom>
          </p:spPr>
          <p:txBody>
            <a:bodyPr lIns="0" tIns="0" rIns="0" bIns="0" rtlCol="0" anchor="t">
              <a:spAutoFit/>
            </a:bodyPr>
            <a:lstStyle/>
            <a:p>
              <a:pPr algn="ctr">
                <a:lnSpc>
                  <a:spcPts val="1470"/>
                </a:lnSpc>
              </a:pPr>
              <a:r>
                <a:rPr lang="en-US" sz="1050">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90547" y="160669"/>
              <a:ext cx="746559" cy="882197"/>
            </a:xfrm>
            <a:custGeom>
              <a:avLst/>
              <a:gdLst/>
              <a:ahLst/>
              <a:cxnLst/>
              <a:rect l="l" t="t" r="r" b="b"/>
              <a:pathLst>
                <a:path w="746559" h="882197">
                  <a:moveTo>
                    <a:pt x="0" y="0"/>
                  </a:moveTo>
                  <a:lnTo>
                    <a:pt x="746559" y="0"/>
                  </a:lnTo>
                  <a:lnTo>
                    <a:pt x="746559" y="882197"/>
                  </a:lnTo>
                  <a:lnTo>
                    <a:pt x="0" y="882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42066" y="54164"/>
              <a:ext cx="330142" cy="447337"/>
            </a:xfrm>
            <a:custGeom>
              <a:avLst/>
              <a:gdLst/>
              <a:ahLst/>
              <a:cxnLst/>
              <a:rect l="l" t="t" r="r" b="b"/>
              <a:pathLst>
                <a:path w="330142" h="447337">
                  <a:moveTo>
                    <a:pt x="0" y="0"/>
                  </a:moveTo>
                  <a:lnTo>
                    <a:pt x="330141" y="0"/>
                  </a:lnTo>
                  <a:lnTo>
                    <a:pt x="330141" y="447337"/>
                  </a:lnTo>
                  <a:lnTo>
                    <a:pt x="0" y="447337"/>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2319223" y="1525668"/>
            <a:ext cx="14590426" cy="863742"/>
          </a:xfrm>
          <a:prstGeom prst="rect">
            <a:avLst/>
          </a:prstGeom>
        </p:spPr>
        <p:txBody>
          <a:bodyPr lIns="0" tIns="0" rIns="0" bIns="0" rtlCol="0" anchor="t">
            <a:spAutoFit/>
          </a:bodyPr>
          <a:lstStyle/>
          <a:p>
            <a:pPr algn="l">
              <a:lnSpc>
                <a:spcPts val="3479"/>
              </a:lnSpc>
              <a:spcBef>
                <a:spcPct val="0"/>
              </a:spcBef>
            </a:pPr>
            <a:r>
              <a:rPr lang="en-US" sz="2485" b="1">
                <a:solidFill>
                  <a:srgbClr val="000000"/>
                </a:solidFill>
                <a:latin typeface="Open Sans Bold"/>
                <a:ea typeface="Open Sans Bold"/>
                <a:cs typeface="Open Sans Bold"/>
                <a:sym typeface="Open Sans Bold"/>
              </a:rPr>
              <a:t>REMINDER: if the client is not delayed in returning for LEN reinjection (i.e. returning on schedule), PEP assessment should be unnecessary.</a:t>
            </a:r>
          </a:p>
        </p:txBody>
      </p:sp>
      <p:sp>
        <p:nvSpPr>
          <p:cNvPr id="10" name="TextBox 10"/>
          <p:cNvSpPr txBox="1"/>
          <p:nvPr/>
        </p:nvSpPr>
        <p:spPr>
          <a:xfrm>
            <a:off x="893450" y="2775164"/>
            <a:ext cx="16501100" cy="7076490"/>
          </a:xfrm>
          <a:prstGeom prst="rect">
            <a:avLst/>
          </a:prstGeom>
        </p:spPr>
        <p:txBody>
          <a:bodyPr lIns="0" tIns="0" rIns="0" bIns="0" rtlCol="0" anchor="t">
            <a:spAutoFit/>
          </a:bodyPr>
          <a:lstStyle/>
          <a:p>
            <a:pPr marL="720102" lvl="1" indent="-360051" algn="l">
              <a:lnSpc>
                <a:spcPts val="4302"/>
              </a:lnSpc>
              <a:buFont typeface="Arial"/>
              <a:buChar char="•"/>
            </a:pPr>
            <a:r>
              <a:rPr lang="en-US" sz="3335">
                <a:solidFill>
                  <a:srgbClr val="000000"/>
                </a:solidFill>
                <a:latin typeface="Open Sans"/>
                <a:ea typeface="Open Sans"/>
                <a:cs typeface="Open Sans"/>
                <a:sym typeface="Open Sans"/>
              </a:rPr>
              <a:t>For clients starting PEP, LEN should be stopped, with the option to restart LEN after completing PEP and retesting for HIV in 1 month.</a:t>
            </a:r>
          </a:p>
          <a:p>
            <a:pPr marL="720102" lvl="1" indent="-360051" algn="l">
              <a:lnSpc>
                <a:spcPts val="4302"/>
              </a:lnSpc>
              <a:buFont typeface="Arial"/>
              <a:buChar char="•"/>
            </a:pPr>
            <a:r>
              <a:rPr lang="en-US" sz="3335">
                <a:solidFill>
                  <a:srgbClr val="000000"/>
                </a:solidFill>
                <a:latin typeface="Open Sans"/>
                <a:ea typeface="Open Sans"/>
                <a:cs typeface="Open Sans"/>
                <a:sym typeface="Open Sans"/>
              </a:rPr>
              <a:t>Remember, those with higher-risk exposures and significant use deviations likely have a higher indication for PEP, and providers will need to make decisions on a case-by-case basis, taking into consideration all of the relevant details. </a:t>
            </a:r>
          </a:p>
          <a:p>
            <a:pPr marL="720102" lvl="1" indent="-360051" algn="l">
              <a:lnSpc>
                <a:spcPts val="4302"/>
              </a:lnSpc>
              <a:buFont typeface="Arial"/>
              <a:buChar char="•"/>
            </a:pPr>
            <a:r>
              <a:rPr lang="en-US" sz="3335">
                <a:solidFill>
                  <a:srgbClr val="000000"/>
                </a:solidFill>
                <a:latin typeface="Open Sans"/>
                <a:ea typeface="Open Sans"/>
                <a:cs typeface="Open Sans"/>
                <a:sym typeface="Open Sans"/>
              </a:rPr>
              <a:t>For complex cases, it may be helpful to use a printed calendar to note the date of the possible exposure event in the past 72 hours and the duration elapsed since prior injection.</a:t>
            </a:r>
          </a:p>
          <a:p>
            <a:pPr algn="l">
              <a:lnSpc>
                <a:spcPts val="4302"/>
              </a:lnSpc>
            </a:pPr>
            <a:endParaRPr lang="en-US" sz="3335">
              <a:solidFill>
                <a:srgbClr val="000000"/>
              </a:solidFill>
              <a:latin typeface="Open Sans"/>
              <a:ea typeface="Open Sans"/>
              <a:cs typeface="Open Sans"/>
              <a:sym typeface="Open Sans"/>
            </a:endParaRPr>
          </a:p>
          <a:p>
            <a:pPr algn="l">
              <a:lnSpc>
                <a:spcPts val="4302"/>
              </a:lnSpc>
            </a:pPr>
            <a:r>
              <a:rPr lang="en-US" sz="3335" i="1">
                <a:solidFill>
                  <a:srgbClr val="000000"/>
                </a:solidFill>
                <a:latin typeface="Open Sans Italics"/>
                <a:ea typeface="Open Sans Italics"/>
                <a:cs typeface="Open Sans Italics"/>
                <a:sym typeface="Open Sans Italics"/>
              </a:rPr>
              <a:t>Note: if PEP is not indicated and a client wishes to continue using LEN, but &gt; 28 weeks elapsed since prior LEN injection, LEN must be restarted by administering all oral and injectable doses over two consecutive days in the INITIATION REGIMEN.</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1D9EDE"/>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72964"/>
            <a:ext cx="15497243" cy="1087756"/>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USE DEVIATIONS &amp; AHI ASSESSMENT</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1741" y="2376378"/>
            <a:ext cx="16221502" cy="6352976"/>
          </a:xfrm>
          <a:prstGeom prst="rect">
            <a:avLst/>
          </a:prstGeom>
        </p:spPr>
        <p:txBody>
          <a:bodyPr lIns="0" tIns="0" rIns="0" bIns="0" rtlCol="0" anchor="t">
            <a:spAutoFit/>
          </a:bodyPr>
          <a:lstStyle/>
          <a:p>
            <a:pPr marL="605110" lvl="1" indent="-302555" algn="l">
              <a:lnSpc>
                <a:spcPts val="3923"/>
              </a:lnSpc>
              <a:buFont typeface="Arial"/>
              <a:buChar char="•"/>
            </a:pPr>
            <a:r>
              <a:rPr lang="en-US" sz="2802">
                <a:solidFill>
                  <a:srgbClr val="000000"/>
                </a:solidFill>
                <a:latin typeface="Open Sans"/>
                <a:ea typeface="Open Sans"/>
                <a:cs typeface="Open Sans"/>
                <a:sym typeface="Open Sans"/>
              </a:rPr>
              <a:t>Now that we’ve covered the importance of PrEP use deviations as part of PEP assessment, we’ll consider use deviations in assessing for suspicion of AHI. </a:t>
            </a:r>
          </a:p>
          <a:p>
            <a:pPr marL="605110" lvl="1" indent="-302555" algn="l">
              <a:lnSpc>
                <a:spcPts val="3923"/>
              </a:lnSpc>
              <a:buFont typeface="Arial"/>
              <a:buChar char="•"/>
            </a:pPr>
            <a:r>
              <a:rPr lang="en-US" sz="2802">
                <a:solidFill>
                  <a:srgbClr val="000000"/>
                </a:solidFill>
                <a:latin typeface="Open Sans"/>
                <a:ea typeface="Open Sans"/>
                <a:cs typeface="Open Sans"/>
                <a:sym typeface="Open Sans"/>
              </a:rPr>
              <a:t>Determining whether AHI is suspected involves a case-by-case clinical judgement call based on AHI-like signs/symptoms (past 2 weeks) and the likelihood of HIV exposure (past 1 month). In clients returning for follow-up, whether AHI is suspected also depends on the client’s reported PrEP use, specifically whether there were days when PrEP wasn’t used. </a:t>
            </a:r>
          </a:p>
          <a:p>
            <a:pPr marL="605110" lvl="1" indent="-302555" algn="l">
              <a:lnSpc>
                <a:spcPts val="3923"/>
              </a:lnSpc>
              <a:buFont typeface="Arial"/>
              <a:buChar char="•"/>
            </a:pPr>
            <a:r>
              <a:rPr lang="en-US" sz="2802">
                <a:solidFill>
                  <a:srgbClr val="000000"/>
                </a:solidFill>
                <a:latin typeface="Open Sans"/>
                <a:ea typeface="Open Sans"/>
                <a:cs typeface="Open Sans"/>
                <a:sym typeface="Open Sans"/>
              </a:rPr>
              <a:t>In contrast to the PEP assessment step—where the focus was on possible HIV exposure in the prior 72 hours—</a:t>
            </a:r>
            <a:r>
              <a:rPr lang="en-US" sz="2802" b="1">
                <a:solidFill>
                  <a:srgbClr val="000000"/>
                </a:solidFill>
                <a:latin typeface="Open Sans Bold"/>
                <a:ea typeface="Open Sans Bold"/>
                <a:cs typeface="Open Sans Bold"/>
                <a:sym typeface="Open Sans Bold"/>
              </a:rPr>
              <a:t>the relevant period of possible HIV exposures for AHI assessment is 1 month.</a:t>
            </a:r>
            <a:r>
              <a:rPr lang="en-US" sz="2802">
                <a:solidFill>
                  <a:srgbClr val="000000"/>
                </a:solidFill>
                <a:latin typeface="Open Sans"/>
                <a:ea typeface="Open Sans"/>
                <a:cs typeface="Open Sans"/>
                <a:sym typeface="Open Sans"/>
              </a:rPr>
              <a:t> </a:t>
            </a:r>
          </a:p>
          <a:p>
            <a:pPr marL="605110" lvl="1" indent="-302555" algn="l">
              <a:lnSpc>
                <a:spcPts val="3923"/>
              </a:lnSpc>
              <a:buFont typeface="Arial"/>
              <a:buChar char="•"/>
            </a:pPr>
            <a:r>
              <a:rPr lang="en-US" sz="2802">
                <a:solidFill>
                  <a:srgbClr val="000000"/>
                </a:solidFill>
                <a:latin typeface="Open Sans"/>
                <a:ea typeface="Open Sans"/>
                <a:cs typeface="Open Sans"/>
                <a:sym typeface="Open Sans"/>
              </a:rPr>
              <a:t>Thus, providers must evaluate the client’s PrEP use history over a longer timeframe and determine days/periods when PrEP was/wasn’t used coinciding with all possible HIV exposures throughout the prior month. It should be acknowledged that clients may have difficulty recalling details over such an extended period.</a:t>
            </a:r>
          </a:p>
        </p:txBody>
      </p:sp>
      <p:sp>
        <p:nvSpPr>
          <p:cNvPr id="3" name="TextBox 3"/>
          <p:cNvSpPr txBox="1"/>
          <p:nvPr/>
        </p:nvSpPr>
        <p:spPr>
          <a:xfrm>
            <a:off x="811741" y="1074947"/>
            <a:ext cx="16447559" cy="7134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PrEP Use Deviations &amp; AHI Assessment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1741" y="1074947"/>
            <a:ext cx="16447559" cy="7134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PrEP Use Deviations &amp; AHI Assessment</a:t>
            </a:r>
          </a:p>
        </p:txBody>
      </p:sp>
      <p:sp>
        <p:nvSpPr>
          <p:cNvPr id="3" name="TextBox 3"/>
          <p:cNvSpPr txBox="1"/>
          <p:nvPr/>
        </p:nvSpPr>
        <p:spPr>
          <a:xfrm>
            <a:off x="811741" y="2575103"/>
            <a:ext cx="16241284" cy="5501938"/>
          </a:xfrm>
          <a:prstGeom prst="rect">
            <a:avLst/>
          </a:prstGeom>
        </p:spPr>
        <p:txBody>
          <a:bodyPr lIns="0" tIns="0" rIns="0" bIns="0" rtlCol="0" anchor="t">
            <a:spAutoFit/>
          </a:bodyPr>
          <a:lstStyle/>
          <a:p>
            <a:pPr algn="l">
              <a:lnSpc>
                <a:spcPts val="4393"/>
              </a:lnSpc>
            </a:pPr>
            <a:r>
              <a:rPr lang="en-US" sz="3138">
                <a:solidFill>
                  <a:srgbClr val="000000"/>
                </a:solidFill>
                <a:latin typeface="Open Sans"/>
                <a:ea typeface="Open Sans"/>
                <a:cs typeface="Open Sans"/>
                <a:sym typeface="Open Sans"/>
              </a:rPr>
              <a:t>In returning clients, suspicion of AHI is a gradient from low to high, with a higher suspicion of AHI in those with:</a:t>
            </a:r>
          </a:p>
          <a:p>
            <a:pPr marL="677554" lvl="1" indent="-338777" algn="l">
              <a:lnSpc>
                <a:spcPts val="4393"/>
              </a:lnSpc>
              <a:buFont typeface="Arial"/>
              <a:buChar char="•"/>
            </a:pPr>
            <a:r>
              <a:rPr lang="en-US" sz="3138">
                <a:solidFill>
                  <a:srgbClr val="000000"/>
                </a:solidFill>
                <a:latin typeface="Open Sans"/>
                <a:ea typeface="Open Sans"/>
                <a:cs typeface="Open Sans"/>
                <a:sym typeface="Open Sans"/>
              </a:rPr>
              <a:t>AHI-like signs/symptoms in context of</a:t>
            </a:r>
            <a:r>
              <a:rPr lang="en-US" sz="3138" b="1" i="1">
                <a:solidFill>
                  <a:srgbClr val="000000"/>
                </a:solidFill>
                <a:latin typeface="Open Sans Bold Italics"/>
                <a:ea typeface="Open Sans Bold Italics"/>
                <a:cs typeface="Open Sans Bold Italics"/>
                <a:sym typeface="Open Sans Bold Italics"/>
              </a:rPr>
              <a:t> higher-risk exposures</a:t>
            </a:r>
            <a:r>
              <a:rPr lang="en-US" sz="3138">
                <a:solidFill>
                  <a:srgbClr val="000000"/>
                </a:solidFill>
                <a:latin typeface="Open Sans"/>
                <a:ea typeface="Open Sans"/>
                <a:cs typeface="Open Sans"/>
                <a:sym typeface="Open Sans"/>
              </a:rPr>
              <a:t>, factoring details like condom use, type of sex, type, HIV status of partner(s); AND</a:t>
            </a:r>
          </a:p>
          <a:p>
            <a:pPr marL="677554" lvl="1" indent="-338777" algn="l">
              <a:lnSpc>
                <a:spcPts val="4393"/>
              </a:lnSpc>
              <a:buFont typeface="Arial"/>
              <a:buChar char="•"/>
            </a:pPr>
            <a:r>
              <a:rPr lang="en-US" sz="3138" b="1" i="1">
                <a:solidFill>
                  <a:srgbClr val="000000"/>
                </a:solidFill>
                <a:latin typeface="Open Sans Bold Italics"/>
                <a:ea typeface="Open Sans Bold Italics"/>
                <a:cs typeface="Open Sans Bold Italics"/>
                <a:sym typeface="Open Sans Bold Italics"/>
              </a:rPr>
              <a:t>Significant use deviations</a:t>
            </a:r>
            <a:r>
              <a:rPr lang="en-US" sz="3138">
                <a:solidFill>
                  <a:srgbClr val="000000"/>
                </a:solidFill>
                <a:latin typeface="Open Sans"/>
                <a:ea typeface="Open Sans"/>
                <a:cs typeface="Open Sans"/>
                <a:sym typeface="Open Sans"/>
              </a:rPr>
              <a:t>, factoring details like duration PrEP was not used in relation to each possible exposure event in the past 1 month</a:t>
            </a:r>
          </a:p>
          <a:p>
            <a:pPr marL="1355108" lvl="2" indent="-451703" algn="l">
              <a:lnSpc>
                <a:spcPts val="4393"/>
              </a:lnSpc>
              <a:buFont typeface="Arial"/>
              <a:buChar char="⚬"/>
            </a:pPr>
            <a:r>
              <a:rPr lang="en-US" sz="3138">
                <a:solidFill>
                  <a:srgbClr val="000000"/>
                </a:solidFill>
                <a:latin typeface="Open Sans"/>
                <a:ea typeface="Open Sans"/>
                <a:cs typeface="Open Sans"/>
                <a:sym typeface="Open Sans"/>
              </a:rPr>
              <a:t>“Significant” deviations would be those occurring when the client more frequently missed doses/went longer durations without using PrEP coinciding with each possible exposure, potentially resulting in reduced or no protection against HIV throughout the prior month.</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11741" y="1074947"/>
            <a:ext cx="16447559" cy="7134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PrEP Use Deviations &amp; AHI Assessment</a:t>
            </a:r>
          </a:p>
        </p:txBody>
      </p:sp>
      <p:sp>
        <p:nvSpPr>
          <p:cNvPr id="3" name="TextBox 3"/>
          <p:cNvSpPr txBox="1"/>
          <p:nvPr/>
        </p:nvSpPr>
        <p:spPr>
          <a:xfrm>
            <a:off x="678278" y="2227887"/>
            <a:ext cx="16581022" cy="7213914"/>
          </a:xfrm>
          <a:prstGeom prst="rect">
            <a:avLst/>
          </a:prstGeom>
        </p:spPr>
        <p:txBody>
          <a:bodyPr lIns="0" tIns="0" rIns="0" bIns="0" rtlCol="0" anchor="t">
            <a:spAutoFit/>
          </a:bodyPr>
          <a:lstStyle/>
          <a:p>
            <a:pPr marL="681857" lvl="1" indent="-340928" algn="l">
              <a:lnSpc>
                <a:spcPts val="4421"/>
              </a:lnSpc>
              <a:buFont typeface="Arial"/>
              <a:buChar char="•"/>
            </a:pPr>
            <a:r>
              <a:rPr lang="en-US" sz="3158">
                <a:solidFill>
                  <a:srgbClr val="000000"/>
                </a:solidFill>
                <a:latin typeface="Open Sans"/>
                <a:ea typeface="Open Sans"/>
                <a:cs typeface="Open Sans"/>
                <a:sym typeface="Open Sans"/>
              </a:rPr>
              <a:t>If a client does not have/has not had AHI-type signs or symptoms (past 2 weeks) or possible HIV exposure (past 1 month), or has used PrEP without deviation in the period, then nothing additional is required as part of the AHI assessment step; there would likely be no suspicion of AHI.</a:t>
            </a:r>
          </a:p>
          <a:p>
            <a:pPr algn="l">
              <a:lnSpc>
                <a:spcPts val="4421"/>
              </a:lnSpc>
            </a:pPr>
            <a:endParaRPr lang="en-US" sz="3158">
              <a:solidFill>
                <a:srgbClr val="000000"/>
              </a:solidFill>
              <a:latin typeface="Open Sans"/>
              <a:ea typeface="Open Sans"/>
              <a:cs typeface="Open Sans"/>
              <a:sym typeface="Open Sans"/>
            </a:endParaRPr>
          </a:p>
          <a:p>
            <a:pPr marL="681857" lvl="1" indent="-340928" algn="l">
              <a:lnSpc>
                <a:spcPts val="4421"/>
              </a:lnSpc>
              <a:buFont typeface="Arial"/>
              <a:buChar char="•"/>
            </a:pPr>
            <a:r>
              <a:rPr lang="en-US" sz="3158">
                <a:solidFill>
                  <a:srgbClr val="000000"/>
                </a:solidFill>
                <a:latin typeface="Open Sans"/>
                <a:ea typeface="Open Sans"/>
                <a:cs typeface="Open Sans"/>
                <a:sym typeface="Open Sans"/>
              </a:rPr>
              <a:t>However, if a provider identifies relevant signs/symptoms/exposure(s) in a returning client, they should next assess for significant deviations in PrEP use. As noted previously, the more often and/or longer a client went without using PrEP around the time of each possible HIV exposure in the prior month, the more significant the use deviation(s) and the higher the suspicion of AHI.</a:t>
            </a:r>
          </a:p>
          <a:p>
            <a:pPr algn="l">
              <a:lnSpc>
                <a:spcPts val="4421"/>
              </a:lnSpc>
            </a:pPr>
            <a:endParaRPr lang="en-US" sz="3158">
              <a:solidFill>
                <a:srgbClr val="000000"/>
              </a:solidFill>
              <a:latin typeface="Open Sans"/>
              <a:ea typeface="Open Sans"/>
              <a:cs typeface="Open Sans"/>
              <a:sym typeface="Open Sans"/>
            </a:endParaRPr>
          </a:p>
          <a:p>
            <a:pPr marL="681857" lvl="1" indent="-340928" algn="l">
              <a:lnSpc>
                <a:spcPts val="4421"/>
              </a:lnSpc>
              <a:buFont typeface="Arial"/>
              <a:buChar char="•"/>
            </a:pPr>
            <a:r>
              <a:rPr lang="en-US" sz="3158">
                <a:solidFill>
                  <a:srgbClr val="000000"/>
                </a:solidFill>
                <a:latin typeface="Open Sans"/>
                <a:ea typeface="Open Sans"/>
                <a:cs typeface="Open Sans"/>
                <a:sym typeface="Open Sans"/>
              </a:rPr>
              <a:t>Product-specific considerations for conducting AHI assessment at follow-up visits are presented next.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D9EDE"/>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72964"/>
            <a:ext cx="15497243" cy="1087756"/>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PrEP Product Formulation &amp; Delivery</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FE6C39"/>
        </a:solidFill>
        <a:effectLst/>
      </p:bgPr>
    </p:bg>
    <p:spTree>
      <p:nvGrpSpPr>
        <p:cNvPr id="1" name=""/>
        <p:cNvGrpSpPr/>
        <p:nvPr/>
      </p:nvGrpSpPr>
      <p:grpSpPr>
        <a:xfrm>
          <a:off x="0" y="0"/>
          <a:ext cx="0" cy="0"/>
          <a:chOff x="0" y="0"/>
          <a:chExt cx="0" cy="0"/>
        </a:xfrm>
      </p:grpSpPr>
      <p:sp>
        <p:nvSpPr>
          <p:cNvPr id="2" name="TextBox 2"/>
          <p:cNvSpPr txBox="1"/>
          <p:nvPr/>
        </p:nvSpPr>
        <p:spPr>
          <a:xfrm>
            <a:off x="5688367" y="4388109"/>
            <a:ext cx="9515089" cy="2268474"/>
          </a:xfrm>
          <a:prstGeom prst="rect">
            <a:avLst/>
          </a:prstGeom>
        </p:spPr>
        <p:txBody>
          <a:bodyPr lIns="0" tIns="0" rIns="0" bIns="0" rtlCol="0" anchor="t">
            <a:spAutoFit/>
          </a:bodyPr>
          <a:lstStyle/>
          <a:p>
            <a:pPr algn="l">
              <a:lnSpc>
                <a:spcPts val="8928"/>
              </a:lnSpc>
            </a:pPr>
            <a:r>
              <a:rPr lang="en-US" sz="7200" b="1">
                <a:solidFill>
                  <a:srgbClr val="FFFFFF"/>
                </a:solidFill>
                <a:latin typeface="Roboto Condensed Bold"/>
                <a:ea typeface="Roboto Condensed Bold"/>
                <a:cs typeface="Roboto Condensed Bold"/>
                <a:sym typeface="Roboto Condensed Bold"/>
              </a:rPr>
              <a:t>LEN: Injection Delays &amp; PEP Assessment </a:t>
            </a:r>
          </a:p>
        </p:txBody>
      </p:sp>
      <p:grpSp>
        <p:nvGrpSpPr>
          <p:cNvPr id="3" name="Group 3"/>
          <p:cNvGrpSpPr/>
          <p:nvPr/>
        </p:nvGrpSpPr>
        <p:grpSpPr>
          <a:xfrm>
            <a:off x="1028700" y="2605747"/>
            <a:ext cx="4659667" cy="5214761"/>
            <a:chOff x="0" y="0"/>
            <a:chExt cx="6212889" cy="6953014"/>
          </a:xfrm>
        </p:grpSpPr>
        <p:sp>
          <p:nvSpPr>
            <p:cNvPr id="4" name="Freeform 4"/>
            <p:cNvSpPr/>
            <p:nvPr/>
          </p:nvSpPr>
          <p:spPr>
            <a:xfrm rot="-10800000" flipH="1">
              <a:off x="0" y="1875872"/>
              <a:ext cx="5039064" cy="5077143"/>
            </a:xfrm>
            <a:custGeom>
              <a:avLst/>
              <a:gdLst/>
              <a:ahLst/>
              <a:cxnLst/>
              <a:rect l="l" t="t" r="r" b="b"/>
              <a:pathLst>
                <a:path w="5039064" h="5077143">
                  <a:moveTo>
                    <a:pt x="5039064" y="0"/>
                  </a:moveTo>
                  <a:lnTo>
                    <a:pt x="0" y="0"/>
                  </a:lnTo>
                  <a:lnTo>
                    <a:pt x="0" y="5077142"/>
                  </a:lnTo>
                  <a:lnTo>
                    <a:pt x="5039064" y="5077142"/>
                  </a:lnTo>
                  <a:lnTo>
                    <a:pt x="503906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1399351" y="3509160"/>
              <a:ext cx="1598647" cy="905283"/>
            </a:xfrm>
            <a:prstGeom prst="rect">
              <a:avLst/>
            </a:prstGeom>
          </p:spPr>
          <p:txBody>
            <a:bodyPr lIns="0" tIns="0" rIns="0" bIns="0" rtlCol="0" anchor="t">
              <a:spAutoFit/>
            </a:bodyPr>
            <a:lstStyle/>
            <a:p>
              <a:pPr algn="ctr">
                <a:lnSpc>
                  <a:spcPts val="5683"/>
                </a:lnSpc>
              </a:pPr>
              <a:r>
                <a:rPr lang="en-US" sz="405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2668818" y="620952"/>
              <a:ext cx="2885293" cy="3409504"/>
            </a:xfrm>
            <a:custGeom>
              <a:avLst/>
              <a:gdLst/>
              <a:ahLst/>
              <a:cxnLst/>
              <a:rect l="l" t="t" r="r" b="b"/>
              <a:pathLst>
                <a:path w="2885293" h="3409504">
                  <a:moveTo>
                    <a:pt x="0" y="0"/>
                  </a:moveTo>
                  <a:lnTo>
                    <a:pt x="2885293" y="0"/>
                  </a:lnTo>
                  <a:lnTo>
                    <a:pt x="2885293" y="3409504"/>
                  </a:lnTo>
                  <a:lnTo>
                    <a:pt x="0" y="3409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8500143">
              <a:off x="3254405" y="209331"/>
              <a:ext cx="1275927" cy="1728863"/>
            </a:xfrm>
            <a:custGeom>
              <a:avLst/>
              <a:gdLst/>
              <a:ahLst/>
              <a:cxnLst/>
              <a:rect l="l" t="t" r="r" b="b"/>
              <a:pathLst>
                <a:path w="1275927" h="1728863">
                  <a:moveTo>
                    <a:pt x="0" y="0"/>
                  </a:moveTo>
                  <a:lnTo>
                    <a:pt x="1275927" y="0"/>
                  </a:lnTo>
                  <a:lnTo>
                    <a:pt x="1275927" y="1728864"/>
                  </a:lnTo>
                  <a:lnTo>
                    <a:pt x="0" y="1728864"/>
                  </a:lnTo>
                  <a:lnTo>
                    <a:pt x="0" y="0"/>
                  </a:lnTo>
                  <a:close/>
                </a:path>
              </a:pathLst>
            </a:custGeom>
            <a:blipFill>
              <a:blip r:embed="rId4">
                <a:extLst>
                  <a:ext uri="{96DAC541-7B7A-43D3-8B79-37D633B846F1}">
                    <asvg:svgBlip xmlns:asvg="http://schemas.microsoft.com/office/drawing/2016/SVG/main" r:embed="rId5"/>
                  </a:ext>
                </a:extLst>
              </a:blip>
              <a:stretch>
                <a:fillRect l="-117708" t="-89863"/>
              </a:stretch>
            </a:blipFill>
          </p:spPr>
          <p:txBody>
            <a:bodyPr/>
            <a:lstStyle/>
            <a:p>
              <a:endParaRPr lang="en-US"/>
            </a:p>
          </p:txBody>
        </p:sp>
      </p:gr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38785" y="763343"/>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Injection Delays &amp; AHI Assessment </a:t>
            </a:r>
          </a:p>
        </p:txBody>
      </p:sp>
      <p:sp>
        <p:nvSpPr>
          <p:cNvPr id="3" name="Freeform 3"/>
          <p:cNvSpPr/>
          <p:nvPr/>
        </p:nvSpPr>
        <p:spPr>
          <a:xfrm rot="-8984890">
            <a:off x="272916" y="297055"/>
            <a:ext cx="1588149" cy="1512712"/>
          </a:xfrm>
          <a:custGeom>
            <a:avLst/>
            <a:gdLst/>
            <a:ahLst/>
            <a:cxnLst/>
            <a:rect l="l" t="t" r="r" b="b"/>
            <a:pathLst>
              <a:path w="1588149" h="1512712">
                <a:moveTo>
                  <a:pt x="0" y="0"/>
                </a:moveTo>
                <a:lnTo>
                  <a:pt x="1588149" y="0"/>
                </a:lnTo>
                <a:lnTo>
                  <a:pt x="1588149" y="1512712"/>
                </a:lnTo>
                <a:lnTo>
                  <a:pt x="0" y="1512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71625" y="371965"/>
            <a:ext cx="1205672" cy="1349301"/>
            <a:chOff x="0" y="0"/>
            <a:chExt cx="1607563" cy="1799068"/>
          </a:xfrm>
        </p:grpSpPr>
        <p:sp>
          <p:nvSpPr>
            <p:cNvPr id="5" name="Freeform 5"/>
            <p:cNvSpPr/>
            <p:nvPr/>
          </p:nvSpPr>
          <p:spPr>
            <a:xfrm rot="-10800000" flipH="1">
              <a:off x="0" y="485375"/>
              <a:ext cx="1303840" cy="1313692"/>
            </a:xfrm>
            <a:custGeom>
              <a:avLst/>
              <a:gdLst/>
              <a:ahLst/>
              <a:cxnLst/>
              <a:rect l="l" t="t" r="r" b="b"/>
              <a:pathLst>
                <a:path w="1303840" h="1313692">
                  <a:moveTo>
                    <a:pt x="1303840" y="0"/>
                  </a:moveTo>
                  <a:lnTo>
                    <a:pt x="0" y="0"/>
                  </a:lnTo>
                  <a:lnTo>
                    <a:pt x="0" y="1313693"/>
                  </a:lnTo>
                  <a:lnTo>
                    <a:pt x="1303840" y="1313693"/>
                  </a:lnTo>
                  <a:lnTo>
                    <a:pt x="130384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62077" y="911114"/>
              <a:ext cx="413644" cy="231108"/>
            </a:xfrm>
            <a:prstGeom prst="rect">
              <a:avLst/>
            </a:prstGeom>
          </p:spPr>
          <p:txBody>
            <a:bodyPr lIns="0" tIns="0" rIns="0" bIns="0" rtlCol="0" anchor="t">
              <a:spAutoFit/>
            </a:bodyPr>
            <a:lstStyle/>
            <a:p>
              <a:pPr algn="ctr">
                <a:lnSpc>
                  <a:spcPts val="1470"/>
                </a:lnSpc>
              </a:pPr>
              <a:r>
                <a:rPr lang="en-US" sz="1050">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90547" y="160669"/>
              <a:ext cx="746559" cy="882197"/>
            </a:xfrm>
            <a:custGeom>
              <a:avLst/>
              <a:gdLst/>
              <a:ahLst/>
              <a:cxnLst/>
              <a:rect l="l" t="t" r="r" b="b"/>
              <a:pathLst>
                <a:path w="746559" h="882197">
                  <a:moveTo>
                    <a:pt x="0" y="0"/>
                  </a:moveTo>
                  <a:lnTo>
                    <a:pt x="746559" y="0"/>
                  </a:lnTo>
                  <a:lnTo>
                    <a:pt x="746559" y="882197"/>
                  </a:lnTo>
                  <a:lnTo>
                    <a:pt x="0" y="882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42066" y="54164"/>
              <a:ext cx="330142" cy="447337"/>
            </a:xfrm>
            <a:custGeom>
              <a:avLst/>
              <a:gdLst/>
              <a:ahLst/>
              <a:cxnLst/>
              <a:rect l="l" t="t" r="r" b="b"/>
              <a:pathLst>
                <a:path w="330142" h="447337">
                  <a:moveTo>
                    <a:pt x="0" y="0"/>
                  </a:moveTo>
                  <a:lnTo>
                    <a:pt x="330141" y="0"/>
                  </a:lnTo>
                  <a:lnTo>
                    <a:pt x="330141" y="447337"/>
                  </a:lnTo>
                  <a:lnTo>
                    <a:pt x="0" y="447337"/>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2319223" y="1525668"/>
            <a:ext cx="14590426" cy="863742"/>
          </a:xfrm>
          <a:prstGeom prst="rect">
            <a:avLst/>
          </a:prstGeom>
        </p:spPr>
        <p:txBody>
          <a:bodyPr lIns="0" tIns="0" rIns="0" bIns="0" rtlCol="0" anchor="t">
            <a:spAutoFit/>
          </a:bodyPr>
          <a:lstStyle/>
          <a:p>
            <a:pPr algn="l">
              <a:lnSpc>
                <a:spcPts val="3479"/>
              </a:lnSpc>
              <a:spcBef>
                <a:spcPct val="0"/>
              </a:spcBef>
            </a:pPr>
            <a:r>
              <a:rPr lang="en-US" sz="2485" b="1">
                <a:solidFill>
                  <a:srgbClr val="000000"/>
                </a:solidFill>
                <a:latin typeface="Open Sans Bold"/>
                <a:ea typeface="Open Sans Bold"/>
                <a:cs typeface="Open Sans Bold"/>
                <a:sym typeface="Open Sans Bold"/>
              </a:rPr>
              <a:t>REMINDER: if the client is not delayed in returning for LEN reinjection (i.e. returning on schedule), AHI assessment should be unnecessary.</a:t>
            </a:r>
          </a:p>
        </p:txBody>
      </p:sp>
      <p:sp>
        <p:nvSpPr>
          <p:cNvPr id="10" name="TextBox 10"/>
          <p:cNvSpPr txBox="1"/>
          <p:nvPr/>
        </p:nvSpPr>
        <p:spPr>
          <a:xfrm>
            <a:off x="1028700" y="3519912"/>
            <a:ext cx="15656351" cy="4675819"/>
          </a:xfrm>
          <a:prstGeom prst="rect">
            <a:avLst/>
          </a:prstGeom>
        </p:spPr>
        <p:txBody>
          <a:bodyPr lIns="0" tIns="0" rIns="0" bIns="0" rtlCol="0" anchor="t">
            <a:spAutoFit/>
          </a:bodyPr>
          <a:lstStyle/>
          <a:p>
            <a:pPr marL="687232" lvl="1" indent="-343616" algn="l">
              <a:lnSpc>
                <a:spcPts val="4106"/>
              </a:lnSpc>
              <a:buFont typeface="Arial"/>
              <a:buChar char="•"/>
            </a:pPr>
            <a:r>
              <a:rPr lang="en-US" sz="3183">
                <a:solidFill>
                  <a:srgbClr val="000000"/>
                </a:solidFill>
                <a:latin typeface="Open Sans"/>
                <a:ea typeface="Open Sans"/>
                <a:cs typeface="Open Sans"/>
                <a:sym typeface="Open Sans"/>
              </a:rPr>
              <a:t>In a LEN client who has returned late, if you identify AHI-like signs/symptoms in the past 2 weeks and possible high-risk exposure(s) in the past 1 month, next assess the significance of the delay/use deviation, which depends on the duration since the last injection, as follows:</a:t>
            </a:r>
          </a:p>
          <a:p>
            <a:pPr marL="1374464" lvl="2" indent="-458155" algn="l">
              <a:lnSpc>
                <a:spcPts val="4106"/>
              </a:lnSpc>
              <a:buFont typeface="Arial"/>
              <a:buChar char="⚬"/>
            </a:pPr>
            <a:r>
              <a:rPr lang="en-US" sz="3183">
                <a:solidFill>
                  <a:srgbClr val="000000"/>
                </a:solidFill>
                <a:latin typeface="Open Sans"/>
                <a:ea typeface="Open Sans"/>
                <a:cs typeface="Open Sans"/>
                <a:sym typeface="Open Sans"/>
              </a:rPr>
              <a:t>For clients delayed in returning for a FOLLOW-UP INJECTION, </a:t>
            </a:r>
            <a:r>
              <a:rPr lang="en-US" sz="3183" b="1">
                <a:solidFill>
                  <a:srgbClr val="000000"/>
                </a:solidFill>
                <a:latin typeface="Open Sans Bold"/>
                <a:ea typeface="Open Sans Bold"/>
                <a:cs typeface="Open Sans Bold"/>
                <a:sym typeface="Open Sans Bold"/>
              </a:rPr>
              <a:t>if &gt; 28 weeks (6 months + 2 weeks) have passed since the prior injection, the deviation may be significant</a:t>
            </a:r>
            <a:r>
              <a:rPr lang="en-US" sz="3183">
                <a:solidFill>
                  <a:srgbClr val="000000"/>
                </a:solidFill>
                <a:latin typeface="Open Sans"/>
                <a:ea typeface="Open Sans"/>
                <a:cs typeface="Open Sans"/>
                <a:sym typeface="Open Sans"/>
              </a:rPr>
              <a:t> enough to warrant pausing LEN pending HIV retesting). The longer the delay, the more significant the use deviation.</a:t>
            </a:r>
          </a:p>
          <a:p>
            <a:pPr algn="l">
              <a:lnSpc>
                <a:spcPts val="4106"/>
              </a:lnSpc>
            </a:pPr>
            <a:endParaRPr lang="en-US" sz="3183">
              <a:solidFill>
                <a:srgbClr val="000000"/>
              </a:solidFill>
              <a:latin typeface="Open Sans"/>
              <a:ea typeface="Open Sans"/>
              <a:cs typeface="Open Sans"/>
              <a:sym typeface="Open Sans"/>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38785" y="763343"/>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Injection Delays &amp; AHI Assessment </a:t>
            </a:r>
          </a:p>
        </p:txBody>
      </p:sp>
      <p:sp>
        <p:nvSpPr>
          <p:cNvPr id="3" name="Freeform 3"/>
          <p:cNvSpPr/>
          <p:nvPr/>
        </p:nvSpPr>
        <p:spPr>
          <a:xfrm rot="-8984890">
            <a:off x="272916" y="297055"/>
            <a:ext cx="1588149" cy="1512712"/>
          </a:xfrm>
          <a:custGeom>
            <a:avLst/>
            <a:gdLst/>
            <a:ahLst/>
            <a:cxnLst/>
            <a:rect l="l" t="t" r="r" b="b"/>
            <a:pathLst>
              <a:path w="1588149" h="1512712">
                <a:moveTo>
                  <a:pt x="0" y="0"/>
                </a:moveTo>
                <a:lnTo>
                  <a:pt x="1588149" y="0"/>
                </a:lnTo>
                <a:lnTo>
                  <a:pt x="1588149" y="1512712"/>
                </a:lnTo>
                <a:lnTo>
                  <a:pt x="0" y="1512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71625" y="371965"/>
            <a:ext cx="1205672" cy="1349301"/>
            <a:chOff x="0" y="0"/>
            <a:chExt cx="1607563" cy="1799068"/>
          </a:xfrm>
        </p:grpSpPr>
        <p:sp>
          <p:nvSpPr>
            <p:cNvPr id="5" name="Freeform 5"/>
            <p:cNvSpPr/>
            <p:nvPr/>
          </p:nvSpPr>
          <p:spPr>
            <a:xfrm rot="-10800000" flipH="1">
              <a:off x="0" y="485375"/>
              <a:ext cx="1303840" cy="1313692"/>
            </a:xfrm>
            <a:custGeom>
              <a:avLst/>
              <a:gdLst/>
              <a:ahLst/>
              <a:cxnLst/>
              <a:rect l="l" t="t" r="r" b="b"/>
              <a:pathLst>
                <a:path w="1303840" h="1313692">
                  <a:moveTo>
                    <a:pt x="1303840" y="0"/>
                  </a:moveTo>
                  <a:lnTo>
                    <a:pt x="0" y="0"/>
                  </a:lnTo>
                  <a:lnTo>
                    <a:pt x="0" y="1313693"/>
                  </a:lnTo>
                  <a:lnTo>
                    <a:pt x="1303840" y="1313693"/>
                  </a:lnTo>
                  <a:lnTo>
                    <a:pt x="130384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62077" y="911114"/>
              <a:ext cx="413644" cy="231108"/>
            </a:xfrm>
            <a:prstGeom prst="rect">
              <a:avLst/>
            </a:prstGeom>
          </p:spPr>
          <p:txBody>
            <a:bodyPr lIns="0" tIns="0" rIns="0" bIns="0" rtlCol="0" anchor="t">
              <a:spAutoFit/>
            </a:bodyPr>
            <a:lstStyle/>
            <a:p>
              <a:pPr algn="ctr">
                <a:lnSpc>
                  <a:spcPts val="1470"/>
                </a:lnSpc>
              </a:pPr>
              <a:r>
                <a:rPr lang="en-US" sz="1050">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90547" y="160669"/>
              <a:ext cx="746559" cy="882197"/>
            </a:xfrm>
            <a:custGeom>
              <a:avLst/>
              <a:gdLst/>
              <a:ahLst/>
              <a:cxnLst/>
              <a:rect l="l" t="t" r="r" b="b"/>
              <a:pathLst>
                <a:path w="746559" h="882197">
                  <a:moveTo>
                    <a:pt x="0" y="0"/>
                  </a:moveTo>
                  <a:lnTo>
                    <a:pt x="746559" y="0"/>
                  </a:lnTo>
                  <a:lnTo>
                    <a:pt x="746559" y="882197"/>
                  </a:lnTo>
                  <a:lnTo>
                    <a:pt x="0" y="882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42066" y="54164"/>
              <a:ext cx="330142" cy="447337"/>
            </a:xfrm>
            <a:custGeom>
              <a:avLst/>
              <a:gdLst/>
              <a:ahLst/>
              <a:cxnLst/>
              <a:rect l="l" t="t" r="r" b="b"/>
              <a:pathLst>
                <a:path w="330142" h="447337">
                  <a:moveTo>
                    <a:pt x="0" y="0"/>
                  </a:moveTo>
                  <a:lnTo>
                    <a:pt x="330141" y="0"/>
                  </a:lnTo>
                  <a:lnTo>
                    <a:pt x="330141" y="447337"/>
                  </a:lnTo>
                  <a:lnTo>
                    <a:pt x="0" y="447337"/>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2319223" y="1525668"/>
            <a:ext cx="14590426" cy="863742"/>
          </a:xfrm>
          <a:prstGeom prst="rect">
            <a:avLst/>
          </a:prstGeom>
        </p:spPr>
        <p:txBody>
          <a:bodyPr lIns="0" tIns="0" rIns="0" bIns="0" rtlCol="0" anchor="t">
            <a:spAutoFit/>
          </a:bodyPr>
          <a:lstStyle/>
          <a:p>
            <a:pPr algn="l">
              <a:lnSpc>
                <a:spcPts val="3479"/>
              </a:lnSpc>
              <a:spcBef>
                <a:spcPct val="0"/>
              </a:spcBef>
            </a:pPr>
            <a:r>
              <a:rPr lang="en-US" sz="2485" b="1">
                <a:solidFill>
                  <a:srgbClr val="000000"/>
                </a:solidFill>
                <a:latin typeface="Open Sans Bold"/>
                <a:ea typeface="Open Sans Bold"/>
                <a:cs typeface="Open Sans Bold"/>
                <a:sym typeface="Open Sans Bold"/>
              </a:rPr>
              <a:t>REMINDER: if the client is not delayed in returning for LEN reinjection (i.e. returning on schedule), AHI assessment should be unnecessary.</a:t>
            </a:r>
          </a:p>
        </p:txBody>
      </p:sp>
      <p:sp>
        <p:nvSpPr>
          <p:cNvPr id="10" name="TextBox 10"/>
          <p:cNvSpPr txBox="1"/>
          <p:nvPr/>
        </p:nvSpPr>
        <p:spPr>
          <a:xfrm>
            <a:off x="821411" y="2739260"/>
            <a:ext cx="16645178" cy="7193092"/>
          </a:xfrm>
          <a:prstGeom prst="rect">
            <a:avLst/>
          </a:prstGeom>
        </p:spPr>
        <p:txBody>
          <a:bodyPr lIns="0" tIns="0" rIns="0" bIns="0" rtlCol="0" anchor="t">
            <a:spAutoFit/>
          </a:bodyPr>
          <a:lstStyle/>
          <a:p>
            <a:pPr marL="687232" lvl="1" indent="-343616" algn="l">
              <a:lnSpc>
                <a:spcPts val="4106"/>
              </a:lnSpc>
              <a:buFont typeface="Arial"/>
              <a:buChar char="•"/>
            </a:pPr>
            <a:r>
              <a:rPr lang="en-US" sz="3183">
                <a:solidFill>
                  <a:srgbClr val="000000"/>
                </a:solidFill>
                <a:latin typeface="Open Sans"/>
                <a:ea typeface="Open Sans"/>
                <a:cs typeface="Open Sans"/>
                <a:sym typeface="Open Sans"/>
              </a:rPr>
              <a:t>Providers will need to make decisions on a case-by-case basis, taking into consideration all relevant details to determine whether a delayed return for reinjection was significant enough to warrant pausing use of LEN pending HIV retesting. </a:t>
            </a:r>
          </a:p>
          <a:p>
            <a:pPr marL="687232" lvl="1" indent="-343616" algn="l">
              <a:lnSpc>
                <a:spcPts val="4106"/>
              </a:lnSpc>
              <a:buFont typeface="Arial"/>
              <a:buChar char="•"/>
            </a:pPr>
            <a:r>
              <a:rPr lang="en-US" sz="3183">
                <a:solidFill>
                  <a:srgbClr val="000000"/>
                </a:solidFill>
                <a:latin typeface="Open Sans"/>
                <a:ea typeface="Open Sans"/>
                <a:cs typeface="Open Sans"/>
                <a:sym typeface="Open Sans"/>
              </a:rPr>
              <a:t>Remember, those with AHI-like signs/symptoms who had higher-risk exposures and more significant use deviations would likely warrant a higher clinical suspicion of AHI. </a:t>
            </a:r>
          </a:p>
          <a:p>
            <a:pPr marL="687232" lvl="1" indent="-343616" algn="l">
              <a:lnSpc>
                <a:spcPts val="4106"/>
              </a:lnSpc>
              <a:buFont typeface="Arial"/>
              <a:buChar char="•"/>
            </a:pPr>
            <a:r>
              <a:rPr lang="en-US" sz="3183">
                <a:solidFill>
                  <a:srgbClr val="000000"/>
                </a:solidFill>
                <a:latin typeface="Open Sans"/>
                <a:ea typeface="Open Sans"/>
                <a:cs typeface="Open Sans"/>
                <a:sym typeface="Open Sans"/>
              </a:rPr>
              <a:t>For complex cases, it may be helpful to use a printed calendar to note the dates of the possible exposure events throughout the prior month and the duration elapsed since prior injection.</a:t>
            </a:r>
          </a:p>
          <a:p>
            <a:pPr algn="l">
              <a:lnSpc>
                <a:spcPts val="4106"/>
              </a:lnSpc>
            </a:pPr>
            <a:endParaRPr lang="en-US" sz="3183">
              <a:solidFill>
                <a:srgbClr val="000000"/>
              </a:solidFill>
              <a:latin typeface="Open Sans"/>
              <a:ea typeface="Open Sans"/>
              <a:cs typeface="Open Sans"/>
              <a:sym typeface="Open Sans"/>
            </a:endParaRPr>
          </a:p>
          <a:p>
            <a:pPr algn="l">
              <a:lnSpc>
                <a:spcPts val="4106"/>
              </a:lnSpc>
            </a:pPr>
            <a:r>
              <a:rPr lang="en-US" sz="3183" i="1">
                <a:solidFill>
                  <a:srgbClr val="000000"/>
                </a:solidFill>
                <a:latin typeface="Open Sans Italics"/>
                <a:ea typeface="Open Sans Italics"/>
                <a:cs typeface="Open Sans Italics"/>
                <a:sym typeface="Open Sans Italics"/>
              </a:rPr>
              <a:t>Note: if AHI is not suspected and a client wishes to keep using LEN, if &gt; 28 weeks elapsed since prior LEN injection, LEN must be restarted by administering all oral and injectable doses over two consecutive days in the INITIATION REGIMEN</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bg>
      <p:bgPr>
        <a:solidFill>
          <a:srgbClr val="48AEA8"/>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72964"/>
            <a:ext cx="15497243" cy="1087756"/>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Identify Contraindications </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597685" y="2818648"/>
            <a:ext cx="8661615" cy="6127391"/>
          </a:xfrm>
          <a:custGeom>
            <a:avLst/>
            <a:gdLst/>
            <a:ahLst/>
            <a:cxnLst/>
            <a:rect l="l" t="t" r="r" b="b"/>
            <a:pathLst>
              <a:path w="8661615" h="6127391">
                <a:moveTo>
                  <a:pt x="0" y="0"/>
                </a:moveTo>
                <a:lnTo>
                  <a:pt x="8661615" y="0"/>
                </a:lnTo>
                <a:lnTo>
                  <a:pt x="8661615" y="6127391"/>
                </a:lnTo>
                <a:lnTo>
                  <a:pt x="0" y="612739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37763" y="1162050"/>
            <a:ext cx="16031211" cy="13611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Contraindications/Considerations for Continued Use – All PrEP Products</a:t>
            </a:r>
          </a:p>
        </p:txBody>
      </p:sp>
      <p:sp>
        <p:nvSpPr>
          <p:cNvPr id="4" name="TextBox 4"/>
          <p:cNvSpPr txBox="1"/>
          <p:nvPr/>
        </p:nvSpPr>
        <p:spPr>
          <a:xfrm>
            <a:off x="1028700" y="3977092"/>
            <a:ext cx="7200146" cy="4189617"/>
          </a:xfrm>
          <a:prstGeom prst="rect">
            <a:avLst/>
          </a:prstGeom>
        </p:spPr>
        <p:txBody>
          <a:bodyPr lIns="0" tIns="0" rIns="0" bIns="0" rtlCol="0" anchor="t">
            <a:spAutoFit/>
          </a:bodyPr>
          <a:lstStyle/>
          <a:p>
            <a:pPr algn="l">
              <a:lnSpc>
                <a:spcPts val="4167"/>
              </a:lnSpc>
            </a:pPr>
            <a:r>
              <a:rPr lang="en-US" sz="3858">
                <a:solidFill>
                  <a:srgbClr val="000000"/>
                </a:solidFill>
                <a:latin typeface="Open Sans"/>
                <a:ea typeface="Open Sans"/>
                <a:cs typeface="Open Sans"/>
                <a:sym typeface="Open Sans"/>
              </a:rPr>
              <a:t>Some contraindications apply to continued use of all PrEP products, and some are product-specific. </a:t>
            </a:r>
          </a:p>
          <a:p>
            <a:pPr algn="l">
              <a:lnSpc>
                <a:spcPts val="4167"/>
              </a:lnSpc>
            </a:pPr>
            <a:endParaRPr lang="en-US" sz="3858">
              <a:solidFill>
                <a:srgbClr val="000000"/>
              </a:solidFill>
              <a:latin typeface="Open Sans"/>
              <a:ea typeface="Open Sans"/>
              <a:cs typeface="Open Sans"/>
              <a:sym typeface="Open Sans"/>
            </a:endParaRPr>
          </a:p>
          <a:p>
            <a:pPr algn="l">
              <a:lnSpc>
                <a:spcPts val="4167"/>
              </a:lnSpc>
            </a:pPr>
            <a:r>
              <a:rPr lang="en-US" sz="3858">
                <a:solidFill>
                  <a:srgbClr val="000000"/>
                </a:solidFill>
                <a:latin typeface="Open Sans"/>
                <a:ea typeface="Open Sans"/>
                <a:cs typeface="Open Sans"/>
                <a:sym typeface="Open Sans"/>
              </a:rPr>
              <a:t>We’ll first review those contraindications that apply to all products.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7992" y="759455"/>
            <a:ext cx="17384342" cy="13611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Continued use of any PrEP product would be contraindicated in clients with:</a:t>
            </a:r>
          </a:p>
        </p:txBody>
      </p:sp>
      <p:sp>
        <p:nvSpPr>
          <p:cNvPr id="3" name="TextBox 3"/>
          <p:cNvSpPr txBox="1"/>
          <p:nvPr/>
        </p:nvSpPr>
        <p:spPr>
          <a:xfrm>
            <a:off x="415164" y="2330051"/>
            <a:ext cx="17447171" cy="8068098"/>
          </a:xfrm>
          <a:prstGeom prst="rect">
            <a:avLst/>
          </a:prstGeom>
        </p:spPr>
        <p:txBody>
          <a:bodyPr lIns="0" tIns="0" rIns="0" bIns="0" rtlCol="0" anchor="t">
            <a:spAutoFit/>
          </a:bodyPr>
          <a:lstStyle/>
          <a:p>
            <a:pPr marL="723577" lvl="1" indent="-361789" algn="l">
              <a:lnSpc>
                <a:spcPts val="4692"/>
              </a:lnSpc>
              <a:buFont typeface="Arial"/>
              <a:buChar char="•"/>
            </a:pPr>
            <a:r>
              <a:rPr lang="en-US" sz="3351" b="1">
                <a:solidFill>
                  <a:srgbClr val="000000"/>
                </a:solidFill>
                <a:latin typeface="Open Sans Bold"/>
                <a:ea typeface="Open Sans Bold"/>
                <a:cs typeface="Open Sans Bold"/>
                <a:sym typeface="Open Sans Bold"/>
              </a:rPr>
              <a:t>HIV (including inconclusive HIV status) </a:t>
            </a:r>
          </a:p>
          <a:p>
            <a:pPr marL="997101" lvl="2" indent="-332367" algn="l">
              <a:lnSpc>
                <a:spcPts val="3232"/>
              </a:lnSpc>
              <a:buFont typeface="Arial"/>
              <a:buChar char="⚬"/>
            </a:pPr>
            <a:r>
              <a:rPr lang="en-US" sz="2309">
                <a:solidFill>
                  <a:srgbClr val="000000"/>
                </a:solidFill>
                <a:latin typeface="Open Sans"/>
                <a:ea typeface="Open Sans"/>
                <a:cs typeface="Open Sans"/>
                <a:sym typeface="Open Sans"/>
              </a:rPr>
              <a:t>Clients with reactive HIV test(s) should have the diagnosis confirmed and be referred for initiation of HIV antiretroviral therapy (ART) in accordance with national guidelines. Do not continue PrEP in clients with a confirmed HIV diagnosis or use PrEP and ART together.</a:t>
            </a:r>
          </a:p>
          <a:p>
            <a:pPr marL="997101" lvl="2" indent="-332367" algn="l">
              <a:lnSpc>
                <a:spcPts val="3232"/>
              </a:lnSpc>
              <a:buFont typeface="Arial"/>
              <a:buChar char="⚬"/>
            </a:pPr>
            <a:r>
              <a:rPr lang="en-US" sz="2309">
                <a:solidFill>
                  <a:srgbClr val="000000"/>
                </a:solidFill>
                <a:latin typeface="Open Sans"/>
                <a:ea typeface="Open Sans"/>
                <a:cs typeface="Open Sans"/>
                <a:sym typeface="Open Sans"/>
              </a:rPr>
              <a:t>Clients with an inconclusive HIV test result should be re-tested for HIV according to national guidelines. PrEP use should be paused while re-testing is completed and alternative HIV prevention strategies suggested in the interim.</a:t>
            </a:r>
          </a:p>
          <a:p>
            <a:pPr marL="723577" lvl="1" indent="-361789" algn="l">
              <a:lnSpc>
                <a:spcPts val="4692"/>
              </a:lnSpc>
              <a:buFont typeface="Arial"/>
              <a:buChar char="•"/>
            </a:pPr>
            <a:r>
              <a:rPr lang="en-US" sz="3351" b="1">
                <a:solidFill>
                  <a:srgbClr val="000000"/>
                </a:solidFill>
                <a:latin typeface="Open Sans Bold"/>
                <a:ea typeface="Open Sans Bold"/>
                <a:cs typeface="Open Sans Bold"/>
                <a:sym typeface="Open Sans Bold"/>
              </a:rPr>
              <a:t>High PEP Indication </a:t>
            </a:r>
          </a:p>
          <a:p>
            <a:pPr marL="997644" lvl="2" indent="-332548" algn="l">
              <a:lnSpc>
                <a:spcPts val="3234"/>
              </a:lnSpc>
              <a:buFont typeface="Arial"/>
              <a:buChar char="⚬"/>
            </a:pPr>
            <a:r>
              <a:rPr lang="en-US" sz="2310">
                <a:solidFill>
                  <a:srgbClr val="000000"/>
                </a:solidFill>
                <a:latin typeface="Open Sans"/>
                <a:ea typeface="Open Sans"/>
                <a:cs typeface="Open Sans"/>
                <a:sym typeface="Open Sans"/>
              </a:rPr>
              <a:t>In clients with a high indication for PEP, based on exposure event risk level and significant use deviations, consider stopping PrEP and switching to a 1-month course of PEP. Clients with an HIV-negative test at 1 month, may immediately transition back to PrEP without a break if clinically eligible for PrEP. </a:t>
            </a:r>
          </a:p>
          <a:p>
            <a:pPr marL="997644" lvl="2" indent="-332548" algn="l">
              <a:lnSpc>
                <a:spcPts val="3234"/>
              </a:lnSpc>
              <a:buFont typeface="Arial"/>
              <a:buChar char="⚬"/>
            </a:pPr>
            <a:r>
              <a:rPr lang="en-US" sz="2310">
                <a:solidFill>
                  <a:srgbClr val="000000"/>
                </a:solidFill>
                <a:latin typeface="Open Sans"/>
                <a:ea typeface="Open Sans"/>
                <a:cs typeface="Open Sans"/>
                <a:sym typeface="Open Sans"/>
              </a:rPr>
              <a:t>Note: Providers should assess the risks and benefits of switching a client from PrEP to PEP. For example, providers should consider client motivation to take PEP every day for one full month, before making the decision to stop PrEP and start PEP.</a:t>
            </a:r>
          </a:p>
          <a:p>
            <a:pPr marL="723577" lvl="1" indent="-361789" algn="l">
              <a:lnSpc>
                <a:spcPts val="4692"/>
              </a:lnSpc>
              <a:buFont typeface="Arial"/>
              <a:buChar char="•"/>
            </a:pPr>
            <a:r>
              <a:rPr lang="en-US" sz="3351" b="1">
                <a:solidFill>
                  <a:srgbClr val="000000"/>
                </a:solidFill>
                <a:latin typeface="Open Sans Bold"/>
                <a:ea typeface="Open Sans Bold"/>
                <a:cs typeface="Open Sans Bold"/>
                <a:sym typeface="Open Sans Bold"/>
              </a:rPr>
              <a:t>Allergic reaction possibly or likely resulting from use of PrEP</a:t>
            </a:r>
          </a:p>
          <a:p>
            <a:pPr marL="1099207" lvl="2" indent="-366402" algn="l">
              <a:lnSpc>
                <a:spcPts val="3563"/>
              </a:lnSpc>
              <a:buFont typeface="Arial"/>
              <a:buChar char="⚬"/>
            </a:pPr>
            <a:r>
              <a:rPr lang="en-US" sz="2545">
                <a:solidFill>
                  <a:srgbClr val="000000"/>
                </a:solidFill>
                <a:latin typeface="Open Sans"/>
                <a:ea typeface="Open Sans"/>
                <a:cs typeface="Open Sans"/>
                <a:sym typeface="Open Sans"/>
              </a:rPr>
              <a:t>Do not continue providing a PrEP product to a client who experienced an allergic reaction possibly or likely related to the medicine(s) in that particular PrEP product. An alternative PrEP product or HIV prevention strategy may be suitable instead.  </a:t>
            </a:r>
          </a:p>
          <a:p>
            <a:pPr algn="l">
              <a:lnSpc>
                <a:spcPts val="3563"/>
              </a:lnSpc>
            </a:pPr>
            <a:endParaRPr lang="en-US" sz="2545">
              <a:solidFill>
                <a:srgbClr val="000000"/>
              </a:solidFill>
              <a:latin typeface="Open Sans"/>
              <a:ea typeface="Open Sans"/>
              <a:cs typeface="Open Sans"/>
              <a:sym typeface="Open San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rgbClr val="A93291"/>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3253140"/>
            <a:ext cx="15158960" cy="5628005"/>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We’ll now review the LEN-specific contraindications and considerations to continued use. </a:t>
            </a:r>
          </a:p>
          <a:p>
            <a:pPr algn="l">
              <a:lnSpc>
                <a:spcPts val="6020"/>
              </a:lnSpc>
            </a:pPr>
            <a:r>
              <a:rPr lang="en-US" sz="4300">
                <a:solidFill>
                  <a:srgbClr val="FFFFFF"/>
                </a:solidFill>
                <a:latin typeface="Open Sans"/>
                <a:ea typeface="Open Sans"/>
                <a:cs typeface="Open Sans"/>
                <a:sym typeface="Open Sans"/>
              </a:rPr>
              <a:t>When a contraindication or special consideration exists, clinical management options and alternatives are suggested</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38785" y="763343"/>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Contraindications &amp; Considerations: LEN </a:t>
            </a:r>
          </a:p>
        </p:txBody>
      </p:sp>
      <p:sp>
        <p:nvSpPr>
          <p:cNvPr id="3" name="Freeform 3"/>
          <p:cNvSpPr/>
          <p:nvPr/>
        </p:nvSpPr>
        <p:spPr>
          <a:xfrm rot="-8984890">
            <a:off x="272916" y="297055"/>
            <a:ext cx="1588149" cy="1512712"/>
          </a:xfrm>
          <a:custGeom>
            <a:avLst/>
            <a:gdLst/>
            <a:ahLst/>
            <a:cxnLst/>
            <a:rect l="l" t="t" r="r" b="b"/>
            <a:pathLst>
              <a:path w="1588149" h="1512712">
                <a:moveTo>
                  <a:pt x="0" y="0"/>
                </a:moveTo>
                <a:lnTo>
                  <a:pt x="1588149" y="0"/>
                </a:lnTo>
                <a:lnTo>
                  <a:pt x="1588149" y="1512712"/>
                </a:lnTo>
                <a:lnTo>
                  <a:pt x="0" y="1512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71625" y="371965"/>
            <a:ext cx="1205672" cy="1349301"/>
            <a:chOff x="0" y="0"/>
            <a:chExt cx="1607563" cy="1799068"/>
          </a:xfrm>
        </p:grpSpPr>
        <p:sp>
          <p:nvSpPr>
            <p:cNvPr id="5" name="Freeform 5"/>
            <p:cNvSpPr/>
            <p:nvPr/>
          </p:nvSpPr>
          <p:spPr>
            <a:xfrm rot="-10800000" flipH="1">
              <a:off x="0" y="485375"/>
              <a:ext cx="1303840" cy="1313692"/>
            </a:xfrm>
            <a:custGeom>
              <a:avLst/>
              <a:gdLst/>
              <a:ahLst/>
              <a:cxnLst/>
              <a:rect l="l" t="t" r="r" b="b"/>
              <a:pathLst>
                <a:path w="1303840" h="1313692">
                  <a:moveTo>
                    <a:pt x="1303840" y="0"/>
                  </a:moveTo>
                  <a:lnTo>
                    <a:pt x="0" y="0"/>
                  </a:lnTo>
                  <a:lnTo>
                    <a:pt x="0" y="1313693"/>
                  </a:lnTo>
                  <a:lnTo>
                    <a:pt x="1303840" y="1313693"/>
                  </a:lnTo>
                  <a:lnTo>
                    <a:pt x="130384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62077" y="911114"/>
              <a:ext cx="413644" cy="231108"/>
            </a:xfrm>
            <a:prstGeom prst="rect">
              <a:avLst/>
            </a:prstGeom>
          </p:spPr>
          <p:txBody>
            <a:bodyPr lIns="0" tIns="0" rIns="0" bIns="0" rtlCol="0" anchor="t">
              <a:spAutoFit/>
            </a:bodyPr>
            <a:lstStyle/>
            <a:p>
              <a:pPr algn="ctr">
                <a:lnSpc>
                  <a:spcPts val="1470"/>
                </a:lnSpc>
              </a:pPr>
              <a:r>
                <a:rPr lang="en-US" sz="1050">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90547" y="160669"/>
              <a:ext cx="746559" cy="882197"/>
            </a:xfrm>
            <a:custGeom>
              <a:avLst/>
              <a:gdLst/>
              <a:ahLst/>
              <a:cxnLst/>
              <a:rect l="l" t="t" r="r" b="b"/>
              <a:pathLst>
                <a:path w="746559" h="882197">
                  <a:moveTo>
                    <a:pt x="0" y="0"/>
                  </a:moveTo>
                  <a:lnTo>
                    <a:pt x="746559" y="0"/>
                  </a:lnTo>
                  <a:lnTo>
                    <a:pt x="746559" y="882197"/>
                  </a:lnTo>
                  <a:lnTo>
                    <a:pt x="0" y="882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42066" y="54164"/>
              <a:ext cx="330142" cy="447337"/>
            </a:xfrm>
            <a:custGeom>
              <a:avLst/>
              <a:gdLst/>
              <a:ahLst/>
              <a:cxnLst/>
              <a:rect l="l" t="t" r="r" b="b"/>
              <a:pathLst>
                <a:path w="330142" h="447337">
                  <a:moveTo>
                    <a:pt x="0" y="0"/>
                  </a:moveTo>
                  <a:lnTo>
                    <a:pt x="330141" y="0"/>
                  </a:lnTo>
                  <a:lnTo>
                    <a:pt x="330141" y="447337"/>
                  </a:lnTo>
                  <a:lnTo>
                    <a:pt x="0" y="447337"/>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1195835" y="2379129"/>
            <a:ext cx="15896329" cy="5957824"/>
          </a:xfrm>
          <a:prstGeom prst="rect">
            <a:avLst/>
          </a:prstGeom>
        </p:spPr>
        <p:txBody>
          <a:bodyPr lIns="0" tIns="0" rIns="0" bIns="0" rtlCol="0" anchor="t">
            <a:spAutoFit/>
          </a:bodyPr>
          <a:lstStyle/>
          <a:p>
            <a:pPr marL="738503" lvl="1" indent="-369251" algn="l">
              <a:lnSpc>
                <a:spcPts val="5267"/>
              </a:lnSpc>
              <a:buFont typeface="Arial"/>
              <a:buChar char="•"/>
            </a:pPr>
            <a:r>
              <a:rPr lang="en-US" sz="3420">
                <a:solidFill>
                  <a:srgbClr val="000000"/>
                </a:solidFill>
                <a:latin typeface="Open Sans"/>
                <a:ea typeface="Open Sans"/>
                <a:cs typeface="Open Sans"/>
                <a:sym typeface="Open Sans"/>
              </a:rPr>
              <a:t>In addition to the contraindications listed above for all PrEP products (positive or inconclusive HIV status, high indication for PEP, allergy to PrEP medication), the following contraindications and considerations to continued use of LEN apply:</a:t>
            </a:r>
          </a:p>
          <a:p>
            <a:pPr marL="1477005" lvl="2" indent="-492335" algn="l">
              <a:lnSpc>
                <a:spcPts val="5267"/>
              </a:lnSpc>
              <a:buFont typeface="Arial"/>
              <a:buChar char="⚬"/>
            </a:pPr>
            <a:r>
              <a:rPr lang="en-US" sz="3420" b="1">
                <a:solidFill>
                  <a:srgbClr val="000000"/>
                </a:solidFill>
                <a:latin typeface="Open Sans Bold"/>
                <a:ea typeface="Open Sans Bold"/>
                <a:cs typeface="Open Sans Bold"/>
                <a:sym typeface="Open Sans Bold"/>
              </a:rPr>
              <a:t>High suspicion of AHI, </a:t>
            </a:r>
            <a:r>
              <a:rPr lang="en-US" sz="3420">
                <a:solidFill>
                  <a:srgbClr val="000000"/>
                </a:solidFill>
                <a:latin typeface="Open Sans"/>
                <a:ea typeface="Open Sans"/>
                <a:cs typeface="Open Sans"/>
                <a:sym typeface="Open Sans"/>
              </a:rPr>
              <a:t>based on signs/symptoms/exposure history and significance of use deviations.</a:t>
            </a:r>
          </a:p>
          <a:p>
            <a:pPr marL="1477005" lvl="2" indent="-492335" algn="l">
              <a:lnSpc>
                <a:spcPts val="5267"/>
              </a:lnSpc>
              <a:buFont typeface="Arial"/>
              <a:buChar char="⚬"/>
            </a:pPr>
            <a:r>
              <a:rPr lang="en-US" sz="3420" b="1">
                <a:solidFill>
                  <a:srgbClr val="000000"/>
                </a:solidFill>
                <a:latin typeface="Open Sans Bold"/>
                <a:ea typeface="Open Sans Bold"/>
                <a:cs typeface="Open Sans Bold"/>
                <a:sym typeface="Open Sans Bold"/>
              </a:rPr>
              <a:t>Medication interactions: </a:t>
            </a:r>
            <a:r>
              <a:rPr lang="en-US" sz="3420">
                <a:solidFill>
                  <a:srgbClr val="000000"/>
                </a:solidFill>
                <a:latin typeface="Open Sans"/>
                <a:ea typeface="Open Sans"/>
                <a:cs typeface="Open Sans"/>
                <a:sym typeface="Open Sans"/>
              </a:rPr>
              <a:t>Use of medications with lenacapavir drug-drug interaction , with contraindications and considerations varying by medication</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38785" y="763343"/>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Contraindications &amp; Considerations: LEN </a:t>
            </a:r>
          </a:p>
        </p:txBody>
      </p:sp>
      <p:sp>
        <p:nvSpPr>
          <p:cNvPr id="3" name="Freeform 3"/>
          <p:cNvSpPr/>
          <p:nvPr/>
        </p:nvSpPr>
        <p:spPr>
          <a:xfrm rot="-8984890">
            <a:off x="272916" y="297055"/>
            <a:ext cx="1588149" cy="1512712"/>
          </a:xfrm>
          <a:custGeom>
            <a:avLst/>
            <a:gdLst/>
            <a:ahLst/>
            <a:cxnLst/>
            <a:rect l="l" t="t" r="r" b="b"/>
            <a:pathLst>
              <a:path w="1588149" h="1512712">
                <a:moveTo>
                  <a:pt x="0" y="0"/>
                </a:moveTo>
                <a:lnTo>
                  <a:pt x="1588149" y="0"/>
                </a:lnTo>
                <a:lnTo>
                  <a:pt x="1588149" y="1512712"/>
                </a:lnTo>
                <a:lnTo>
                  <a:pt x="0" y="1512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71625" y="371965"/>
            <a:ext cx="1205672" cy="1349301"/>
            <a:chOff x="0" y="0"/>
            <a:chExt cx="1607563" cy="1799068"/>
          </a:xfrm>
        </p:grpSpPr>
        <p:sp>
          <p:nvSpPr>
            <p:cNvPr id="5" name="Freeform 5"/>
            <p:cNvSpPr/>
            <p:nvPr/>
          </p:nvSpPr>
          <p:spPr>
            <a:xfrm rot="-10800000" flipH="1">
              <a:off x="0" y="485375"/>
              <a:ext cx="1303840" cy="1313692"/>
            </a:xfrm>
            <a:custGeom>
              <a:avLst/>
              <a:gdLst/>
              <a:ahLst/>
              <a:cxnLst/>
              <a:rect l="l" t="t" r="r" b="b"/>
              <a:pathLst>
                <a:path w="1303840" h="1313692">
                  <a:moveTo>
                    <a:pt x="1303840" y="0"/>
                  </a:moveTo>
                  <a:lnTo>
                    <a:pt x="0" y="0"/>
                  </a:lnTo>
                  <a:lnTo>
                    <a:pt x="0" y="1313693"/>
                  </a:lnTo>
                  <a:lnTo>
                    <a:pt x="1303840" y="1313693"/>
                  </a:lnTo>
                  <a:lnTo>
                    <a:pt x="130384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62077" y="911114"/>
              <a:ext cx="413644" cy="231108"/>
            </a:xfrm>
            <a:prstGeom prst="rect">
              <a:avLst/>
            </a:prstGeom>
          </p:spPr>
          <p:txBody>
            <a:bodyPr lIns="0" tIns="0" rIns="0" bIns="0" rtlCol="0" anchor="t">
              <a:spAutoFit/>
            </a:bodyPr>
            <a:lstStyle/>
            <a:p>
              <a:pPr algn="ctr">
                <a:lnSpc>
                  <a:spcPts val="1470"/>
                </a:lnSpc>
              </a:pPr>
              <a:r>
                <a:rPr lang="en-US" sz="1050">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90547" y="160669"/>
              <a:ext cx="746559" cy="882197"/>
            </a:xfrm>
            <a:custGeom>
              <a:avLst/>
              <a:gdLst/>
              <a:ahLst/>
              <a:cxnLst/>
              <a:rect l="l" t="t" r="r" b="b"/>
              <a:pathLst>
                <a:path w="746559" h="882197">
                  <a:moveTo>
                    <a:pt x="0" y="0"/>
                  </a:moveTo>
                  <a:lnTo>
                    <a:pt x="746559" y="0"/>
                  </a:lnTo>
                  <a:lnTo>
                    <a:pt x="746559" y="882197"/>
                  </a:lnTo>
                  <a:lnTo>
                    <a:pt x="0" y="882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42066" y="54164"/>
              <a:ext cx="330142" cy="447337"/>
            </a:xfrm>
            <a:custGeom>
              <a:avLst/>
              <a:gdLst/>
              <a:ahLst/>
              <a:cxnLst/>
              <a:rect l="l" t="t" r="r" b="b"/>
              <a:pathLst>
                <a:path w="330142" h="447337">
                  <a:moveTo>
                    <a:pt x="0" y="0"/>
                  </a:moveTo>
                  <a:lnTo>
                    <a:pt x="330141" y="0"/>
                  </a:lnTo>
                  <a:lnTo>
                    <a:pt x="330141" y="447337"/>
                  </a:lnTo>
                  <a:lnTo>
                    <a:pt x="0" y="447337"/>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469992" y="2897230"/>
            <a:ext cx="11979129" cy="6455053"/>
          </a:xfrm>
          <a:prstGeom prst="rect">
            <a:avLst/>
          </a:prstGeom>
        </p:spPr>
        <p:txBody>
          <a:bodyPr lIns="0" tIns="0" rIns="0" bIns="0" rtlCol="0" anchor="t">
            <a:spAutoFit/>
          </a:bodyPr>
          <a:lstStyle/>
          <a:p>
            <a:pPr marL="718222" lvl="1" indent="-359111" algn="l">
              <a:lnSpc>
                <a:spcPts val="5123"/>
              </a:lnSpc>
              <a:buFont typeface="Arial"/>
              <a:buChar char="•"/>
            </a:pPr>
            <a:r>
              <a:rPr lang="en-US" sz="3326">
                <a:solidFill>
                  <a:srgbClr val="000000"/>
                </a:solidFill>
                <a:latin typeface="Open Sans"/>
                <a:ea typeface="Open Sans"/>
                <a:cs typeface="Open Sans"/>
                <a:sym typeface="Open Sans"/>
              </a:rPr>
              <a:t>Consider pausing the use of LEN and advise the client to return for HIV retesting in 1 month. Clients may restart LEN if results of HIV retesting in 1 month are negative. Alternative HIV prevention strategies should be chosen during the period when LEN use is paused.</a:t>
            </a:r>
          </a:p>
          <a:p>
            <a:pPr marL="718222" lvl="1" indent="-359111" algn="l">
              <a:lnSpc>
                <a:spcPts val="5123"/>
              </a:lnSpc>
              <a:buFont typeface="Arial"/>
              <a:buChar char="•"/>
            </a:pPr>
            <a:r>
              <a:rPr lang="en-US" sz="3326">
                <a:solidFill>
                  <a:srgbClr val="000000"/>
                </a:solidFill>
                <a:latin typeface="Open Sans"/>
                <a:ea typeface="Open Sans"/>
                <a:cs typeface="Open Sans"/>
                <a:sym typeface="Open Sans"/>
              </a:rPr>
              <a:t>The potential risks and benefits of pausing vs. continuing LEN should be made on a case-by-case basis, with a pause chosen only when the risks of potentially continuing LEN during AHI are deemed to outweigh the possible benefits of continued use to prevent HIV.</a:t>
            </a:r>
          </a:p>
        </p:txBody>
      </p:sp>
      <p:sp>
        <p:nvSpPr>
          <p:cNvPr id="10" name="Freeform 10"/>
          <p:cNvSpPr/>
          <p:nvPr/>
        </p:nvSpPr>
        <p:spPr>
          <a:xfrm>
            <a:off x="12611808" y="4214029"/>
            <a:ext cx="5242560" cy="4114800"/>
          </a:xfrm>
          <a:custGeom>
            <a:avLst/>
            <a:gdLst/>
            <a:ahLst/>
            <a:cxnLst/>
            <a:rect l="l" t="t" r="r" b="b"/>
            <a:pathLst>
              <a:path w="5242560" h="4114800">
                <a:moveTo>
                  <a:pt x="0" y="0"/>
                </a:moveTo>
                <a:lnTo>
                  <a:pt x="5242560" y="0"/>
                </a:lnTo>
                <a:lnTo>
                  <a:pt x="5242560"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2338785" y="1835566"/>
            <a:ext cx="10956971" cy="608839"/>
          </a:xfrm>
          <a:prstGeom prst="rect">
            <a:avLst/>
          </a:prstGeom>
        </p:spPr>
        <p:txBody>
          <a:bodyPr lIns="0" tIns="0" rIns="0" bIns="0" rtlCol="0" anchor="t">
            <a:spAutoFit/>
          </a:bodyPr>
          <a:lstStyle/>
          <a:p>
            <a:pPr algn="l">
              <a:lnSpc>
                <a:spcPts val="4416"/>
              </a:lnSpc>
            </a:pPr>
            <a:r>
              <a:rPr lang="en-US" sz="4800" b="1">
                <a:solidFill>
                  <a:srgbClr val="231F20"/>
                </a:solidFill>
                <a:latin typeface="Roboto Condensed Bold"/>
                <a:ea typeface="Roboto Condensed Bold"/>
                <a:cs typeface="Roboto Condensed Bold"/>
                <a:sym typeface="Roboto Condensed Bold"/>
              </a:rPr>
              <a:t>High Suspicion of AHI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338785" y="763343"/>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Contraindications &amp; Considerations: LEN </a:t>
            </a:r>
          </a:p>
        </p:txBody>
      </p:sp>
      <p:sp>
        <p:nvSpPr>
          <p:cNvPr id="3" name="Freeform 3"/>
          <p:cNvSpPr/>
          <p:nvPr/>
        </p:nvSpPr>
        <p:spPr>
          <a:xfrm rot="-8984890">
            <a:off x="272916" y="297055"/>
            <a:ext cx="1588149" cy="1512712"/>
          </a:xfrm>
          <a:custGeom>
            <a:avLst/>
            <a:gdLst/>
            <a:ahLst/>
            <a:cxnLst/>
            <a:rect l="l" t="t" r="r" b="b"/>
            <a:pathLst>
              <a:path w="1588149" h="1512712">
                <a:moveTo>
                  <a:pt x="0" y="0"/>
                </a:moveTo>
                <a:lnTo>
                  <a:pt x="1588149" y="0"/>
                </a:lnTo>
                <a:lnTo>
                  <a:pt x="1588149" y="1512712"/>
                </a:lnTo>
                <a:lnTo>
                  <a:pt x="0" y="15127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471625" y="371965"/>
            <a:ext cx="1205672" cy="1349301"/>
            <a:chOff x="0" y="0"/>
            <a:chExt cx="1607563" cy="1799068"/>
          </a:xfrm>
        </p:grpSpPr>
        <p:sp>
          <p:nvSpPr>
            <p:cNvPr id="5" name="Freeform 5"/>
            <p:cNvSpPr/>
            <p:nvPr/>
          </p:nvSpPr>
          <p:spPr>
            <a:xfrm rot="-10800000" flipH="1">
              <a:off x="0" y="485375"/>
              <a:ext cx="1303840" cy="1313692"/>
            </a:xfrm>
            <a:custGeom>
              <a:avLst/>
              <a:gdLst/>
              <a:ahLst/>
              <a:cxnLst/>
              <a:rect l="l" t="t" r="r" b="b"/>
              <a:pathLst>
                <a:path w="1303840" h="1313692">
                  <a:moveTo>
                    <a:pt x="1303840" y="0"/>
                  </a:moveTo>
                  <a:lnTo>
                    <a:pt x="0" y="0"/>
                  </a:lnTo>
                  <a:lnTo>
                    <a:pt x="0" y="1313693"/>
                  </a:lnTo>
                  <a:lnTo>
                    <a:pt x="1303840" y="1313693"/>
                  </a:lnTo>
                  <a:lnTo>
                    <a:pt x="130384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62077" y="911114"/>
              <a:ext cx="413644" cy="231108"/>
            </a:xfrm>
            <a:prstGeom prst="rect">
              <a:avLst/>
            </a:prstGeom>
          </p:spPr>
          <p:txBody>
            <a:bodyPr lIns="0" tIns="0" rIns="0" bIns="0" rtlCol="0" anchor="t">
              <a:spAutoFit/>
            </a:bodyPr>
            <a:lstStyle/>
            <a:p>
              <a:pPr algn="ctr">
                <a:lnSpc>
                  <a:spcPts val="1470"/>
                </a:lnSpc>
              </a:pPr>
              <a:r>
                <a:rPr lang="en-US" sz="1050">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90547" y="160669"/>
              <a:ext cx="746559" cy="882197"/>
            </a:xfrm>
            <a:custGeom>
              <a:avLst/>
              <a:gdLst/>
              <a:ahLst/>
              <a:cxnLst/>
              <a:rect l="l" t="t" r="r" b="b"/>
              <a:pathLst>
                <a:path w="746559" h="882197">
                  <a:moveTo>
                    <a:pt x="0" y="0"/>
                  </a:moveTo>
                  <a:lnTo>
                    <a:pt x="746559" y="0"/>
                  </a:lnTo>
                  <a:lnTo>
                    <a:pt x="746559" y="882197"/>
                  </a:lnTo>
                  <a:lnTo>
                    <a:pt x="0" y="8821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42066" y="54164"/>
              <a:ext cx="330142" cy="447337"/>
            </a:xfrm>
            <a:custGeom>
              <a:avLst/>
              <a:gdLst/>
              <a:ahLst/>
              <a:cxnLst/>
              <a:rect l="l" t="t" r="r" b="b"/>
              <a:pathLst>
                <a:path w="330142" h="447337">
                  <a:moveTo>
                    <a:pt x="0" y="0"/>
                  </a:moveTo>
                  <a:lnTo>
                    <a:pt x="330141" y="0"/>
                  </a:lnTo>
                  <a:lnTo>
                    <a:pt x="330141" y="447337"/>
                  </a:lnTo>
                  <a:lnTo>
                    <a:pt x="0" y="447337"/>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2338785" y="1809141"/>
            <a:ext cx="10956971" cy="608839"/>
          </a:xfrm>
          <a:prstGeom prst="rect">
            <a:avLst/>
          </a:prstGeom>
        </p:spPr>
        <p:txBody>
          <a:bodyPr lIns="0" tIns="0" rIns="0" bIns="0" rtlCol="0" anchor="t">
            <a:spAutoFit/>
          </a:bodyPr>
          <a:lstStyle/>
          <a:p>
            <a:pPr algn="l">
              <a:lnSpc>
                <a:spcPts val="4416"/>
              </a:lnSpc>
            </a:pPr>
            <a:r>
              <a:rPr lang="en-US" sz="4800" b="1">
                <a:solidFill>
                  <a:srgbClr val="231F20"/>
                </a:solidFill>
                <a:latin typeface="Roboto Condensed Bold"/>
                <a:ea typeface="Roboto Condensed Bold"/>
                <a:cs typeface="Roboto Condensed Bold"/>
                <a:sym typeface="Roboto Condensed Bold"/>
              </a:rPr>
              <a:t>Medication Interactions </a:t>
            </a:r>
          </a:p>
        </p:txBody>
      </p:sp>
      <p:grpSp>
        <p:nvGrpSpPr>
          <p:cNvPr id="10" name="Group 10"/>
          <p:cNvGrpSpPr/>
          <p:nvPr/>
        </p:nvGrpSpPr>
        <p:grpSpPr>
          <a:xfrm>
            <a:off x="659666" y="2635992"/>
            <a:ext cx="16968667" cy="7411431"/>
            <a:chOff x="0" y="0"/>
            <a:chExt cx="22624890" cy="9881908"/>
          </a:xfrm>
        </p:grpSpPr>
        <p:sp>
          <p:nvSpPr>
            <p:cNvPr id="11" name="TextBox 11"/>
            <p:cNvSpPr txBox="1"/>
            <p:nvPr/>
          </p:nvSpPr>
          <p:spPr>
            <a:xfrm>
              <a:off x="0" y="-85725"/>
              <a:ext cx="22624890" cy="9967633"/>
            </a:xfrm>
            <a:prstGeom prst="rect">
              <a:avLst/>
            </a:prstGeom>
          </p:spPr>
          <p:txBody>
            <a:bodyPr lIns="0" tIns="0" rIns="0" bIns="0" rtlCol="0" anchor="t">
              <a:spAutoFit/>
            </a:bodyPr>
            <a:lstStyle/>
            <a:p>
              <a:pPr marL="555471" lvl="1" indent="-277736" algn="l">
                <a:lnSpc>
                  <a:spcPts val="3962"/>
                </a:lnSpc>
                <a:buFont typeface="Arial"/>
                <a:buChar char="•"/>
              </a:pPr>
              <a:r>
                <a:rPr lang="en-US" sz="2572">
                  <a:solidFill>
                    <a:srgbClr val="000000"/>
                  </a:solidFill>
                  <a:latin typeface="Open Sans"/>
                  <a:ea typeface="Open Sans"/>
                  <a:cs typeface="Open Sans"/>
                  <a:sym typeface="Open Sans"/>
                </a:rPr>
                <a:t>There are no contraindications to using LEN due to use of other medications</a:t>
              </a:r>
            </a:p>
            <a:p>
              <a:pPr marL="555471" lvl="1" indent="-277736" algn="l">
                <a:lnSpc>
                  <a:spcPts val="3962"/>
                </a:lnSpc>
                <a:buFont typeface="Arial"/>
                <a:buChar char="•"/>
              </a:pPr>
              <a:r>
                <a:rPr lang="en-US" sz="2572">
                  <a:solidFill>
                    <a:srgbClr val="000000"/>
                  </a:solidFill>
                  <a:latin typeface="Open Sans"/>
                  <a:ea typeface="Open Sans"/>
                  <a:cs typeface="Open Sans"/>
                  <a:sym typeface="Open Sans"/>
                </a:rPr>
                <a:t>Use of any of the following medications concomitantly with LEN or in the months after LEN discontinuation may require a dose adjustment (to the dose of either LEN or the other medication</a:t>
              </a:r>
            </a:p>
            <a:p>
              <a:pPr marL="1110942" lvl="2" indent="-370314" algn="l">
                <a:lnSpc>
                  <a:spcPts val="3962"/>
                </a:lnSpc>
                <a:buFont typeface="Arial"/>
                <a:buChar char="⚬"/>
              </a:pPr>
              <a:r>
                <a:rPr lang="en-US" sz="2572">
                  <a:solidFill>
                    <a:srgbClr val="000000"/>
                  </a:solidFill>
                  <a:latin typeface="Open Sans"/>
                  <a:ea typeface="Open Sans"/>
                  <a:cs typeface="Open Sans"/>
                  <a:sym typeface="Open Sans"/>
                </a:rPr>
                <a:t>Rifabutin</a:t>
              </a:r>
            </a:p>
            <a:p>
              <a:pPr marL="1110942" lvl="2" indent="-370314" algn="l">
                <a:lnSpc>
                  <a:spcPts val="3962"/>
                </a:lnSpc>
                <a:buFont typeface="Arial"/>
                <a:buChar char="⚬"/>
              </a:pPr>
              <a:r>
                <a:rPr lang="en-US" sz="2572">
                  <a:solidFill>
                    <a:srgbClr val="000000"/>
                  </a:solidFill>
                  <a:latin typeface="Open Sans"/>
                  <a:ea typeface="Open Sans"/>
                  <a:cs typeface="Open Sans"/>
                  <a:sym typeface="Open Sans"/>
                </a:rPr>
                <a:t>Rifampicin</a:t>
              </a:r>
            </a:p>
            <a:p>
              <a:pPr marL="1110942" lvl="2" indent="-370314" algn="l">
                <a:lnSpc>
                  <a:spcPts val="3962"/>
                </a:lnSpc>
                <a:buFont typeface="Arial"/>
                <a:buChar char="⚬"/>
              </a:pPr>
              <a:r>
                <a:rPr lang="en-US" sz="2572">
                  <a:solidFill>
                    <a:srgbClr val="000000"/>
                  </a:solidFill>
                  <a:latin typeface="Open Sans"/>
                  <a:ea typeface="Open Sans"/>
                  <a:cs typeface="Open Sans"/>
                  <a:sym typeface="Open Sans"/>
                </a:rPr>
                <a:t>Rifapentine </a:t>
              </a:r>
            </a:p>
            <a:p>
              <a:pPr marL="1110942" lvl="2" indent="-370314" algn="l">
                <a:lnSpc>
                  <a:spcPts val="3962"/>
                </a:lnSpc>
                <a:buFont typeface="Arial"/>
                <a:buChar char="⚬"/>
              </a:pPr>
              <a:r>
                <a:rPr lang="en-US" sz="2572">
                  <a:solidFill>
                    <a:srgbClr val="000000"/>
                  </a:solidFill>
                  <a:latin typeface="Open Sans"/>
                  <a:ea typeface="Open Sans"/>
                  <a:cs typeface="Open Sans"/>
                  <a:sym typeface="Open Sans"/>
                </a:rPr>
                <a:t>Carbamazepine</a:t>
              </a:r>
            </a:p>
            <a:p>
              <a:pPr marL="1110942" lvl="2" indent="-370314" algn="l">
                <a:lnSpc>
                  <a:spcPts val="3962"/>
                </a:lnSpc>
                <a:buFont typeface="Arial"/>
                <a:buChar char="⚬"/>
              </a:pPr>
              <a:r>
                <a:rPr lang="en-US" sz="2572">
                  <a:solidFill>
                    <a:srgbClr val="000000"/>
                  </a:solidFill>
                  <a:latin typeface="Open Sans"/>
                  <a:ea typeface="Open Sans"/>
                  <a:cs typeface="Open Sans"/>
                  <a:sym typeface="Open Sans"/>
                </a:rPr>
                <a:t>Phenobarbital</a:t>
              </a:r>
            </a:p>
            <a:p>
              <a:pPr marL="555471" lvl="1" indent="-277736" algn="l">
                <a:lnSpc>
                  <a:spcPts val="3962"/>
                </a:lnSpc>
                <a:buFont typeface="Arial"/>
                <a:buChar char="•"/>
              </a:pPr>
              <a:r>
                <a:rPr lang="en-US" sz="2572">
                  <a:solidFill>
                    <a:srgbClr val="000000"/>
                  </a:solidFill>
                  <a:latin typeface="Open Sans"/>
                  <a:ea typeface="Open Sans"/>
                  <a:cs typeface="Open Sans"/>
                  <a:sym typeface="Open Sans"/>
                </a:rPr>
                <a:t>Prescribers should review the regulatory labels of both medications when being prescribed for concomitant use or when the other medication is used after LEN has been discontinued.</a:t>
              </a:r>
            </a:p>
            <a:p>
              <a:pPr marL="555471" lvl="1" indent="-277736" algn="l">
                <a:lnSpc>
                  <a:spcPts val="3962"/>
                </a:lnSpc>
                <a:buFont typeface="Arial"/>
                <a:buChar char="•"/>
              </a:pPr>
              <a:r>
                <a:rPr lang="en-US" sz="2572">
                  <a:solidFill>
                    <a:srgbClr val="000000"/>
                  </a:solidFill>
                  <a:latin typeface="Open Sans"/>
                  <a:ea typeface="Open Sans"/>
                  <a:cs typeface="Open Sans"/>
                  <a:sym typeface="Open Sans"/>
                </a:rPr>
                <a:t>Different PrEP or HIV prevention options may be possible alternatives if LEN injections are discontinued.</a:t>
              </a:r>
            </a:p>
            <a:p>
              <a:pPr marL="555471" lvl="1" indent="-277736" algn="l">
                <a:lnSpc>
                  <a:spcPts val="3962"/>
                </a:lnSpc>
                <a:buFont typeface="Arial"/>
                <a:buChar char="•"/>
              </a:pPr>
              <a:r>
                <a:rPr lang="en-US" sz="2572">
                  <a:solidFill>
                    <a:srgbClr val="000000"/>
                  </a:solidFill>
                  <a:latin typeface="Open Sans"/>
                  <a:ea typeface="Open Sans"/>
                  <a:cs typeface="Open Sans"/>
                  <a:sym typeface="Open Sans"/>
                </a:rPr>
                <a:t>LEN is not expected to interact with gender-affirming hormones based on the limited evidence available.</a:t>
              </a:r>
            </a:p>
            <a:p>
              <a:pPr marL="555471" lvl="1" indent="-277736" algn="l">
                <a:lnSpc>
                  <a:spcPts val="3962"/>
                </a:lnSpc>
                <a:buFont typeface="Arial"/>
                <a:buChar char="•"/>
              </a:pPr>
              <a:r>
                <a:rPr lang="en-US" sz="2572">
                  <a:solidFill>
                    <a:srgbClr val="000000"/>
                  </a:solidFill>
                  <a:latin typeface="Open Sans"/>
                  <a:ea typeface="Open Sans"/>
                  <a:cs typeface="Open Sans"/>
                  <a:sym typeface="Open Sans"/>
                </a:rPr>
                <a:t>A note about medication use during pregnancy: LEN is not known to interact with medications or dietary supplements commonly used during pregnancy and the postnatal period, including iron and folic acid tablets, antibiotics, antimalarials, antihelminthics, oxytocin, and contraception.</a:t>
              </a:r>
            </a:p>
          </p:txBody>
        </p:sp>
        <p:sp>
          <p:nvSpPr>
            <p:cNvPr id="12" name="TextBox 12"/>
            <p:cNvSpPr txBox="1"/>
            <p:nvPr/>
          </p:nvSpPr>
          <p:spPr>
            <a:xfrm>
              <a:off x="4807604" y="1868184"/>
              <a:ext cx="4388911" cy="3280944"/>
            </a:xfrm>
            <a:prstGeom prst="rect">
              <a:avLst/>
            </a:prstGeom>
          </p:spPr>
          <p:txBody>
            <a:bodyPr lIns="0" tIns="0" rIns="0" bIns="0" rtlCol="0" anchor="t">
              <a:spAutoFit/>
            </a:bodyPr>
            <a:lstStyle/>
            <a:p>
              <a:pPr marL="1110942" lvl="2" indent="-370314" algn="l">
                <a:lnSpc>
                  <a:spcPts val="3962"/>
                </a:lnSpc>
                <a:buFont typeface="Arial"/>
                <a:buChar char="⚬"/>
              </a:pPr>
              <a:r>
                <a:rPr lang="en-US" sz="2572">
                  <a:solidFill>
                    <a:srgbClr val="000000"/>
                  </a:solidFill>
                  <a:latin typeface="Open Sans"/>
                  <a:ea typeface="Open Sans"/>
                  <a:cs typeface="Open Sans"/>
                  <a:sym typeface="Open Sans"/>
                </a:rPr>
                <a:t>Phenytoin</a:t>
              </a:r>
            </a:p>
            <a:p>
              <a:pPr marL="1110942" lvl="2" indent="-370314" algn="l">
                <a:lnSpc>
                  <a:spcPts val="3962"/>
                </a:lnSpc>
                <a:buFont typeface="Arial"/>
                <a:buChar char="⚬"/>
              </a:pPr>
              <a:r>
                <a:rPr lang="en-US" sz="2572">
                  <a:solidFill>
                    <a:srgbClr val="000000"/>
                  </a:solidFill>
                  <a:latin typeface="Open Sans"/>
                  <a:ea typeface="Open Sans"/>
                  <a:cs typeface="Open Sans"/>
                  <a:sym typeface="Open Sans"/>
                </a:rPr>
                <a:t>Ketamine</a:t>
              </a:r>
            </a:p>
            <a:p>
              <a:pPr marL="1110942" lvl="2" indent="-370314" algn="l">
                <a:lnSpc>
                  <a:spcPts val="3962"/>
                </a:lnSpc>
                <a:buFont typeface="Arial"/>
                <a:buChar char="⚬"/>
              </a:pPr>
              <a:r>
                <a:rPr lang="en-US" sz="2572">
                  <a:solidFill>
                    <a:srgbClr val="000000"/>
                  </a:solidFill>
                  <a:latin typeface="Open Sans"/>
                  <a:ea typeface="Open Sans"/>
                  <a:cs typeface="Open Sans"/>
                  <a:sym typeface="Open Sans"/>
                </a:rPr>
                <a:t>Avanafil</a:t>
              </a:r>
            </a:p>
            <a:p>
              <a:pPr marL="1110942" lvl="2" indent="-370314" algn="l">
                <a:lnSpc>
                  <a:spcPts val="3962"/>
                </a:lnSpc>
                <a:buFont typeface="Arial"/>
                <a:buChar char="⚬"/>
              </a:pPr>
              <a:r>
                <a:rPr lang="en-US" sz="2572">
                  <a:solidFill>
                    <a:srgbClr val="000000"/>
                  </a:solidFill>
                  <a:latin typeface="Open Sans"/>
                  <a:ea typeface="Open Sans"/>
                  <a:cs typeface="Open Sans"/>
                  <a:sym typeface="Open Sans"/>
                </a:rPr>
                <a:t>Sildenafil</a:t>
              </a:r>
            </a:p>
            <a:p>
              <a:pPr marL="1110942" lvl="2" indent="-370314" algn="l">
                <a:lnSpc>
                  <a:spcPts val="3962"/>
                </a:lnSpc>
                <a:buFont typeface="Arial"/>
                <a:buChar char="⚬"/>
              </a:pPr>
              <a:r>
                <a:rPr lang="en-US" sz="2572">
                  <a:solidFill>
                    <a:srgbClr val="000000"/>
                  </a:solidFill>
                  <a:latin typeface="Open Sans"/>
                  <a:ea typeface="Open Sans"/>
                  <a:cs typeface="Open Sans"/>
                  <a:sym typeface="Open Sans"/>
                </a:rPr>
                <a:t>Tadalafil</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Long-acting Injectable Lenacapavir (LEN)</a:t>
            </a:r>
          </a:p>
        </p:txBody>
      </p:sp>
      <p:sp>
        <p:nvSpPr>
          <p:cNvPr id="3" name="TextBox 3"/>
          <p:cNvSpPr txBox="1"/>
          <p:nvPr/>
        </p:nvSpPr>
        <p:spPr>
          <a:xfrm>
            <a:off x="7759866" y="3036421"/>
            <a:ext cx="10039573" cy="5773546"/>
          </a:xfrm>
          <a:prstGeom prst="rect">
            <a:avLst/>
          </a:prstGeom>
        </p:spPr>
        <p:txBody>
          <a:bodyPr lIns="0" tIns="0" rIns="0" bIns="0" rtlCol="0" anchor="t">
            <a:spAutoFit/>
          </a:bodyPr>
          <a:lstStyle/>
          <a:p>
            <a:pPr algn="l">
              <a:lnSpc>
                <a:spcPts val="4148"/>
              </a:lnSpc>
            </a:pPr>
            <a:r>
              <a:rPr lang="en-US" sz="3841">
                <a:solidFill>
                  <a:srgbClr val="000000"/>
                </a:solidFill>
                <a:latin typeface="Open Sans"/>
                <a:ea typeface="Open Sans"/>
                <a:cs typeface="Open Sans"/>
                <a:sym typeface="Open Sans"/>
              </a:rPr>
              <a:t>LEN is manufactured and packaged in two different formulations.</a:t>
            </a:r>
          </a:p>
          <a:p>
            <a:pPr algn="l">
              <a:lnSpc>
                <a:spcPts val="4148"/>
              </a:lnSpc>
            </a:pPr>
            <a:endParaRPr lang="en-US" sz="3841">
              <a:solidFill>
                <a:srgbClr val="000000"/>
              </a:solidFill>
              <a:latin typeface="Open Sans"/>
              <a:ea typeface="Open Sans"/>
              <a:cs typeface="Open Sans"/>
              <a:sym typeface="Open Sans"/>
            </a:endParaRPr>
          </a:p>
          <a:p>
            <a:pPr marL="829403" lvl="1" indent="-414701" algn="l">
              <a:lnSpc>
                <a:spcPts val="4148"/>
              </a:lnSpc>
              <a:buFont typeface="Arial"/>
              <a:buChar char="•"/>
            </a:pPr>
            <a:r>
              <a:rPr lang="en-US" sz="3841">
                <a:solidFill>
                  <a:srgbClr val="000000"/>
                </a:solidFill>
                <a:latin typeface="Open Sans"/>
                <a:ea typeface="Open Sans"/>
                <a:cs typeface="Open Sans"/>
                <a:sym typeface="Open Sans"/>
              </a:rPr>
              <a:t>Lenacapavir (LEN) is a liquid solution in a vial that is injected subcutaneously. Each vial contains 1.5 ml of a liquid suspension equating to 463.5 mg of lenacapavir.</a:t>
            </a:r>
          </a:p>
          <a:p>
            <a:pPr marL="829403" lvl="1" indent="-414701" algn="l">
              <a:lnSpc>
                <a:spcPts val="4148"/>
              </a:lnSpc>
              <a:buFont typeface="Arial"/>
              <a:buChar char="•"/>
            </a:pPr>
            <a:r>
              <a:rPr lang="en-US" sz="3841">
                <a:solidFill>
                  <a:srgbClr val="000000"/>
                </a:solidFill>
                <a:latin typeface="Open Sans"/>
                <a:ea typeface="Open Sans"/>
                <a:cs typeface="Open Sans"/>
                <a:sym typeface="Open Sans"/>
              </a:rPr>
              <a:t>Oral LEN is a pill that is taken by mouth. Each pill contains 300 mg of lenacapavir. </a:t>
            </a:r>
          </a:p>
          <a:p>
            <a:pPr algn="l">
              <a:lnSpc>
                <a:spcPts val="4148"/>
              </a:lnSpc>
            </a:pPr>
            <a:endParaRPr lang="en-US" sz="3841">
              <a:solidFill>
                <a:srgbClr val="000000"/>
              </a:solidFill>
              <a:latin typeface="Open Sans"/>
              <a:ea typeface="Open Sans"/>
              <a:cs typeface="Open Sans"/>
              <a:sym typeface="Open Sans"/>
            </a:endParaRPr>
          </a:p>
        </p:txBody>
      </p:sp>
      <p:sp>
        <p:nvSpPr>
          <p:cNvPr id="4" name="Freeform 4"/>
          <p:cNvSpPr/>
          <p:nvPr/>
        </p:nvSpPr>
        <p:spPr>
          <a:xfrm rot="-8984890">
            <a:off x="1196208" y="2863351"/>
            <a:ext cx="6137860" cy="5846312"/>
          </a:xfrm>
          <a:custGeom>
            <a:avLst/>
            <a:gdLst/>
            <a:ahLst/>
            <a:cxnLst/>
            <a:rect l="l" t="t" r="r" b="b"/>
            <a:pathLst>
              <a:path w="6137860" h="5846312">
                <a:moveTo>
                  <a:pt x="0" y="0"/>
                </a:moveTo>
                <a:lnTo>
                  <a:pt x="6137860" y="0"/>
                </a:lnTo>
                <a:lnTo>
                  <a:pt x="6137860" y="5846312"/>
                </a:lnTo>
                <a:lnTo>
                  <a:pt x="0" y="584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 name="Group 5"/>
          <p:cNvGrpSpPr/>
          <p:nvPr/>
        </p:nvGrpSpPr>
        <p:grpSpPr>
          <a:xfrm>
            <a:off x="1964175" y="3152863"/>
            <a:ext cx="4659667" cy="5214761"/>
            <a:chOff x="0" y="0"/>
            <a:chExt cx="6212889" cy="6953014"/>
          </a:xfrm>
        </p:grpSpPr>
        <p:sp>
          <p:nvSpPr>
            <p:cNvPr id="6" name="Freeform 6"/>
            <p:cNvSpPr/>
            <p:nvPr/>
          </p:nvSpPr>
          <p:spPr>
            <a:xfrm rot="-10800000" flipH="1">
              <a:off x="0" y="1875872"/>
              <a:ext cx="5039064" cy="5077143"/>
            </a:xfrm>
            <a:custGeom>
              <a:avLst/>
              <a:gdLst/>
              <a:ahLst/>
              <a:cxnLst/>
              <a:rect l="l" t="t" r="r" b="b"/>
              <a:pathLst>
                <a:path w="5039064" h="5077143">
                  <a:moveTo>
                    <a:pt x="5039064" y="0"/>
                  </a:moveTo>
                  <a:lnTo>
                    <a:pt x="0" y="0"/>
                  </a:lnTo>
                  <a:lnTo>
                    <a:pt x="0" y="5077142"/>
                  </a:lnTo>
                  <a:lnTo>
                    <a:pt x="5039064" y="5077142"/>
                  </a:lnTo>
                  <a:lnTo>
                    <a:pt x="503906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399351" y="3509160"/>
              <a:ext cx="1598647" cy="905283"/>
            </a:xfrm>
            <a:prstGeom prst="rect">
              <a:avLst/>
            </a:prstGeom>
          </p:spPr>
          <p:txBody>
            <a:bodyPr lIns="0" tIns="0" rIns="0" bIns="0" rtlCol="0" anchor="t">
              <a:spAutoFit/>
            </a:bodyPr>
            <a:lstStyle/>
            <a:p>
              <a:pPr algn="ctr">
                <a:lnSpc>
                  <a:spcPts val="5683"/>
                </a:lnSpc>
              </a:pPr>
              <a:r>
                <a:rPr lang="en-US" sz="4059">
                  <a:solidFill>
                    <a:srgbClr val="F36B2B"/>
                  </a:solidFill>
                  <a:latin typeface="Bobby Jones Condensed Soft"/>
                  <a:ea typeface="Bobby Jones Condensed Soft"/>
                  <a:cs typeface="Bobby Jones Condensed Soft"/>
                  <a:sym typeface="Bobby Jones Condensed Soft"/>
                </a:rPr>
                <a:t>L</a:t>
              </a:r>
            </a:p>
          </p:txBody>
        </p:sp>
        <p:sp>
          <p:nvSpPr>
            <p:cNvPr id="8" name="Freeform 8"/>
            <p:cNvSpPr/>
            <p:nvPr/>
          </p:nvSpPr>
          <p:spPr>
            <a:xfrm rot="9001455">
              <a:off x="2668818" y="620952"/>
              <a:ext cx="2885293" cy="3409504"/>
            </a:xfrm>
            <a:custGeom>
              <a:avLst/>
              <a:gdLst/>
              <a:ahLst/>
              <a:cxnLst/>
              <a:rect l="l" t="t" r="r" b="b"/>
              <a:pathLst>
                <a:path w="2885293" h="3409504">
                  <a:moveTo>
                    <a:pt x="0" y="0"/>
                  </a:moveTo>
                  <a:lnTo>
                    <a:pt x="2885293" y="0"/>
                  </a:lnTo>
                  <a:lnTo>
                    <a:pt x="2885293" y="3409504"/>
                  </a:lnTo>
                  <a:lnTo>
                    <a:pt x="0" y="3409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8500143">
              <a:off x="3254405" y="209331"/>
              <a:ext cx="1275927" cy="1728863"/>
            </a:xfrm>
            <a:custGeom>
              <a:avLst/>
              <a:gdLst/>
              <a:ahLst/>
              <a:cxnLst/>
              <a:rect l="l" t="t" r="r" b="b"/>
              <a:pathLst>
                <a:path w="1275927" h="1728863">
                  <a:moveTo>
                    <a:pt x="0" y="0"/>
                  </a:moveTo>
                  <a:lnTo>
                    <a:pt x="1275927" y="0"/>
                  </a:lnTo>
                  <a:lnTo>
                    <a:pt x="1275927" y="1728864"/>
                  </a:lnTo>
                  <a:lnTo>
                    <a:pt x="0" y="1728864"/>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1D9EDE"/>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72964"/>
            <a:ext cx="15497243" cy="1087756"/>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Side Effects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60042" y="3216209"/>
            <a:ext cx="7248689" cy="5690221"/>
          </a:xfrm>
          <a:custGeom>
            <a:avLst/>
            <a:gdLst/>
            <a:ahLst/>
            <a:cxnLst/>
            <a:rect l="l" t="t" r="r" b="b"/>
            <a:pathLst>
              <a:path w="7248689" h="5690221">
                <a:moveTo>
                  <a:pt x="0" y="0"/>
                </a:moveTo>
                <a:lnTo>
                  <a:pt x="7248689" y="0"/>
                </a:lnTo>
                <a:lnTo>
                  <a:pt x="7248689" y="5690220"/>
                </a:lnTo>
                <a:lnTo>
                  <a:pt x="0" y="56902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708731" y="3883549"/>
            <a:ext cx="9550569" cy="5022880"/>
          </a:xfrm>
          <a:prstGeom prst="rect">
            <a:avLst/>
          </a:prstGeom>
        </p:spPr>
        <p:txBody>
          <a:bodyPr lIns="0" tIns="0" rIns="0" bIns="0" rtlCol="0" anchor="t">
            <a:spAutoFit/>
          </a:bodyPr>
          <a:lstStyle/>
          <a:p>
            <a:pPr marL="885570" lvl="1" indent="-442785" algn="l">
              <a:lnSpc>
                <a:spcPts val="4429"/>
              </a:lnSpc>
              <a:buFont typeface="Arial"/>
              <a:buChar char="•"/>
            </a:pPr>
            <a:r>
              <a:rPr lang="en-US" sz="4101">
                <a:solidFill>
                  <a:srgbClr val="000000"/>
                </a:solidFill>
                <a:latin typeface="Open Sans"/>
                <a:ea typeface="Open Sans"/>
                <a:cs typeface="Open Sans"/>
                <a:sym typeface="Open Sans"/>
              </a:rPr>
              <a:t>All PrEP products may cause side effects.</a:t>
            </a:r>
          </a:p>
          <a:p>
            <a:pPr marL="885570" lvl="1" indent="-442785" algn="l">
              <a:lnSpc>
                <a:spcPts val="4429"/>
              </a:lnSpc>
              <a:buFont typeface="Arial"/>
              <a:buChar char="•"/>
            </a:pPr>
            <a:r>
              <a:rPr lang="en-US" sz="4101">
                <a:solidFill>
                  <a:srgbClr val="000000"/>
                </a:solidFill>
                <a:latin typeface="Open Sans"/>
                <a:ea typeface="Open Sans"/>
                <a:cs typeface="Open Sans"/>
                <a:sym typeface="Open Sans"/>
              </a:rPr>
              <a:t>These vary by product.</a:t>
            </a:r>
          </a:p>
          <a:p>
            <a:pPr marL="885570" lvl="1" indent="-442785" algn="l">
              <a:lnSpc>
                <a:spcPts val="4429"/>
              </a:lnSpc>
              <a:buFont typeface="Arial"/>
              <a:buChar char="•"/>
            </a:pPr>
            <a:r>
              <a:rPr lang="en-US" sz="4101">
                <a:solidFill>
                  <a:srgbClr val="000000"/>
                </a:solidFill>
                <a:latin typeface="Open Sans"/>
                <a:ea typeface="Open Sans"/>
                <a:cs typeface="Open Sans"/>
                <a:sym typeface="Open Sans"/>
              </a:rPr>
              <a:t>Providers should assess clients at follow-up visits for new side effects since the prior visits, including for side effects that may have resolved.</a:t>
            </a:r>
          </a:p>
          <a:p>
            <a:pPr algn="l">
              <a:lnSpc>
                <a:spcPts val="4429"/>
              </a:lnSpc>
            </a:pPr>
            <a:endParaRPr lang="en-US" sz="4101">
              <a:solidFill>
                <a:srgbClr val="000000"/>
              </a:solidFill>
              <a:latin typeface="Open Sans"/>
              <a:ea typeface="Open Sans"/>
              <a:cs typeface="Open Sans"/>
              <a:sym typeface="Open Sans"/>
            </a:endParaRPr>
          </a:p>
        </p:txBody>
      </p:sp>
      <p:sp>
        <p:nvSpPr>
          <p:cNvPr id="4" name="TextBox 4"/>
          <p:cNvSpPr txBox="1"/>
          <p:nvPr/>
        </p:nvSpPr>
        <p:spPr>
          <a:xfrm>
            <a:off x="1028700" y="1162050"/>
            <a:ext cx="16447559" cy="7134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How should side effects be assessed and managed?</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2553949"/>
            <a:ext cx="10115490" cy="4217662"/>
          </a:xfrm>
          <a:prstGeom prst="rect">
            <a:avLst/>
          </a:prstGeom>
        </p:spPr>
        <p:txBody>
          <a:bodyPr lIns="0" tIns="0" rIns="0" bIns="0" rtlCol="0" anchor="t">
            <a:spAutoFit/>
          </a:bodyPr>
          <a:lstStyle/>
          <a:p>
            <a:pPr algn="l">
              <a:lnSpc>
                <a:spcPts val="5565"/>
              </a:lnSpc>
            </a:pPr>
            <a:r>
              <a:rPr lang="en-US" sz="5153" b="1">
                <a:solidFill>
                  <a:srgbClr val="000000"/>
                </a:solidFill>
                <a:latin typeface="Roboto Condensed Bold"/>
                <a:ea typeface="Roboto Condensed Bold"/>
                <a:cs typeface="Roboto Condensed Bold"/>
                <a:sym typeface="Roboto Condensed Bold"/>
              </a:rPr>
              <a:t>It should be noted that clients who are pregnant may experience headaches, dizziness, nausea and/or fatigue related to their pregnancy, and these symptoms are similar to side effects from use of some PrEP products. </a:t>
            </a:r>
          </a:p>
        </p:txBody>
      </p:sp>
      <p:sp>
        <p:nvSpPr>
          <p:cNvPr id="3" name="Freeform 3"/>
          <p:cNvSpPr/>
          <p:nvPr/>
        </p:nvSpPr>
        <p:spPr>
          <a:xfrm>
            <a:off x="12184264" y="1923627"/>
            <a:ext cx="4624221" cy="5066377"/>
          </a:xfrm>
          <a:custGeom>
            <a:avLst/>
            <a:gdLst/>
            <a:ahLst/>
            <a:cxnLst/>
            <a:rect l="l" t="t" r="r" b="b"/>
            <a:pathLst>
              <a:path w="4624221" h="5066377">
                <a:moveTo>
                  <a:pt x="0" y="0"/>
                </a:moveTo>
                <a:lnTo>
                  <a:pt x="4624221" y="0"/>
                </a:lnTo>
                <a:lnTo>
                  <a:pt x="4624221" y="5066377"/>
                </a:lnTo>
                <a:lnTo>
                  <a:pt x="0" y="50663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28700" y="8009810"/>
            <a:ext cx="16962573" cy="1248490"/>
          </a:xfrm>
          <a:prstGeom prst="rect">
            <a:avLst/>
          </a:prstGeom>
        </p:spPr>
        <p:txBody>
          <a:bodyPr lIns="0" tIns="0" rIns="0" bIns="0" rtlCol="0" anchor="t">
            <a:spAutoFit/>
          </a:bodyPr>
          <a:lstStyle/>
          <a:p>
            <a:pPr algn="l">
              <a:lnSpc>
                <a:spcPts val="5063"/>
              </a:lnSpc>
            </a:pPr>
            <a:r>
              <a:rPr lang="en-US" sz="3616">
                <a:solidFill>
                  <a:srgbClr val="000000"/>
                </a:solidFill>
                <a:latin typeface="Open Sans"/>
                <a:ea typeface="Open Sans"/>
                <a:cs typeface="Open Sans"/>
                <a:sym typeface="Open Sans"/>
              </a:rPr>
              <a:t>Determining whether such symptoms are related to PrEP, pregnancy or both may be challenging.</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4707421"/>
            <a:ext cx="5501076" cy="4318345"/>
          </a:xfrm>
          <a:custGeom>
            <a:avLst/>
            <a:gdLst/>
            <a:ahLst/>
            <a:cxnLst/>
            <a:rect l="l" t="t" r="r" b="b"/>
            <a:pathLst>
              <a:path w="5501076" h="4318345">
                <a:moveTo>
                  <a:pt x="0" y="0"/>
                </a:moveTo>
                <a:lnTo>
                  <a:pt x="5501076" y="0"/>
                </a:lnTo>
                <a:lnTo>
                  <a:pt x="5501076" y="4318345"/>
                </a:lnTo>
                <a:lnTo>
                  <a:pt x="0" y="43183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38374" y="758449"/>
            <a:ext cx="16817394" cy="2676286"/>
          </a:xfrm>
          <a:prstGeom prst="rect">
            <a:avLst/>
          </a:prstGeom>
        </p:spPr>
        <p:txBody>
          <a:bodyPr lIns="0" tIns="0" rIns="0" bIns="0" rtlCol="0" anchor="t">
            <a:spAutoFit/>
          </a:bodyPr>
          <a:lstStyle/>
          <a:p>
            <a:pPr algn="l">
              <a:lnSpc>
                <a:spcPts val="5282"/>
              </a:lnSpc>
            </a:pPr>
            <a:r>
              <a:rPr lang="en-US" sz="4891" b="1">
                <a:solidFill>
                  <a:srgbClr val="000000"/>
                </a:solidFill>
                <a:latin typeface="Roboto Condensed Bold"/>
                <a:ea typeface="Roboto Condensed Bold"/>
                <a:cs typeface="Roboto Condensed Bold"/>
                <a:sym typeface="Roboto Condensed Bold"/>
              </a:rPr>
              <a:t>Most side effects resulting from use of any PrEP product are rare, are mild-moderate, resolve on their own or with symptomatic management with non-prescription medications, and stopping PrEP use is usually not required.</a:t>
            </a:r>
          </a:p>
        </p:txBody>
      </p:sp>
      <p:sp>
        <p:nvSpPr>
          <p:cNvPr id="4" name="TextBox 4"/>
          <p:cNvSpPr txBox="1"/>
          <p:nvPr/>
        </p:nvSpPr>
        <p:spPr>
          <a:xfrm>
            <a:off x="5697544" y="4188762"/>
            <a:ext cx="11758224" cy="5069538"/>
          </a:xfrm>
          <a:prstGeom prst="rect">
            <a:avLst/>
          </a:prstGeom>
        </p:spPr>
        <p:txBody>
          <a:bodyPr lIns="0" tIns="0" rIns="0" bIns="0" rtlCol="0" anchor="t">
            <a:spAutoFit/>
          </a:bodyPr>
          <a:lstStyle/>
          <a:p>
            <a:pPr algn="l">
              <a:lnSpc>
                <a:spcPts val="5063"/>
              </a:lnSpc>
            </a:pPr>
            <a:r>
              <a:rPr lang="en-US" sz="3616">
                <a:solidFill>
                  <a:srgbClr val="000000"/>
                </a:solidFill>
                <a:latin typeface="Open Sans"/>
                <a:ea typeface="Open Sans"/>
                <a:cs typeface="Open Sans"/>
                <a:sym typeface="Open Sans"/>
              </a:rPr>
              <a:t>Clients should be advised to seek immediate medical attention for signs or symptoms of an allergic reaction with the use of any of the PrEP products. These are non-specific and may include: rash, itching, swelling, or shortness of breath, among others. </a:t>
            </a:r>
          </a:p>
          <a:p>
            <a:pPr algn="l">
              <a:lnSpc>
                <a:spcPts val="5063"/>
              </a:lnSpc>
            </a:pPr>
            <a:r>
              <a:rPr lang="en-US" sz="3616">
                <a:solidFill>
                  <a:srgbClr val="000000"/>
                </a:solidFill>
                <a:latin typeface="Open Sans"/>
                <a:ea typeface="Open Sans"/>
                <a:cs typeface="Open Sans"/>
                <a:sym typeface="Open Sans"/>
              </a:rPr>
              <a:t>Clients should also be advised to seek advice if they are concerned about any side effects they are experiencing.</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27046" y="738632"/>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Side Effects: LEN</a:t>
            </a:r>
          </a:p>
        </p:txBody>
      </p:sp>
      <p:sp>
        <p:nvSpPr>
          <p:cNvPr id="3" name="Freeform 3"/>
          <p:cNvSpPr/>
          <p:nvPr/>
        </p:nvSpPr>
        <p:spPr>
          <a:xfrm rot="-8984890">
            <a:off x="136868" y="179230"/>
            <a:ext cx="1783664" cy="1698940"/>
          </a:xfrm>
          <a:custGeom>
            <a:avLst/>
            <a:gdLst/>
            <a:ahLst/>
            <a:cxnLst/>
            <a:rect l="l" t="t" r="r" b="b"/>
            <a:pathLst>
              <a:path w="1783664" h="1698940">
                <a:moveTo>
                  <a:pt x="0" y="0"/>
                </a:moveTo>
                <a:lnTo>
                  <a:pt x="1783664" y="0"/>
                </a:lnTo>
                <a:lnTo>
                  <a:pt x="1783664" y="1698940"/>
                </a:lnTo>
                <a:lnTo>
                  <a:pt x="0" y="169894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360040" y="263362"/>
            <a:ext cx="1354101" cy="1515411"/>
            <a:chOff x="0" y="0"/>
            <a:chExt cx="1805468" cy="2020548"/>
          </a:xfrm>
        </p:grpSpPr>
        <p:sp>
          <p:nvSpPr>
            <p:cNvPr id="5" name="Freeform 5"/>
            <p:cNvSpPr/>
            <p:nvPr/>
          </p:nvSpPr>
          <p:spPr>
            <a:xfrm rot="-10800000" flipH="1">
              <a:off x="0" y="545129"/>
              <a:ext cx="1464354" cy="1475419"/>
            </a:xfrm>
            <a:custGeom>
              <a:avLst/>
              <a:gdLst/>
              <a:ahLst/>
              <a:cxnLst/>
              <a:rect l="l" t="t" r="r" b="b"/>
              <a:pathLst>
                <a:path w="1464354" h="1475419">
                  <a:moveTo>
                    <a:pt x="1464354" y="0"/>
                  </a:moveTo>
                  <a:lnTo>
                    <a:pt x="0" y="0"/>
                  </a:lnTo>
                  <a:lnTo>
                    <a:pt x="0" y="1475419"/>
                  </a:lnTo>
                  <a:lnTo>
                    <a:pt x="1464354" y="1475419"/>
                  </a:lnTo>
                  <a:lnTo>
                    <a:pt x="146435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406652" y="1016100"/>
              <a:ext cx="464567" cy="266739"/>
            </a:xfrm>
            <a:prstGeom prst="rect">
              <a:avLst/>
            </a:prstGeom>
          </p:spPr>
          <p:txBody>
            <a:bodyPr lIns="0" tIns="0" rIns="0" bIns="0" rtlCol="0" anchor="t">
              <a:spAutoFit/>
            </a:bodyPr>
            <a:lstStyle/>
            <a:p>
              <a:pPr algn="ctr">
                <a:lnSpc>
                  <a:spcPts val="1651"/>
                </a:lnSpc>
              </a:pPr>
              <a:r>
                <a:rPr lang="en-US" sz="1179">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775559" y="180449"/>
              <a:ext cx="838467" cy="990803"/>
            </a:xfrm>
            <a:custGeom>
              <a:avLst/>
              <a:gdLst/>
              <a:ahLst/>
              <a:cxnLst/>
              <a:rect l="l" t="t" r="r" b="b"/>
              <a:pathLst>
                <a:path w="838467" h="990803">
                  <a:moveTo>
                    <a:pt x="0" y="0"/>
                  </a:moveTo>
                  <a:lnTo>
                    <a:pt x="838467" y="0"/>
                  </a:lnTo>
                  <a:lnTo>
                    <a:pt x="838467" y="990803"/>
                  </a:lnTo>
                  <a:lnTo>
                    <a:pt x="0" y="990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945731" y="60832"/>
              <a:ext cx="370785" cy="502408"/>
            </a:xfrm>
            <a:custGeom>
              <a:avLst/>
              <a:gdLst/>
              <a:ahLst/>
              <a:cxnLst/>
              <a:rect l="l" t="t" r="r" b="b"/>
              <a:pathLst>
                <a:path w="370785" h="502408">
                  <a:moveTo>
                    <a:pt x="0" y="0"/>
                  </a:moveTo>
                  <a:lnTo>
                    <a:pt x="370785" y="0"/>
                  </a:lnTo>
                  <a:lnTo>
                    <a:pt x="370785" y="502408"/>
                  </a:lnTo>
                  <a:lnTo>
                    <a:pt x="0" y="502408"/>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800372" y="2069767"/>
            <a:ext cx="16687257" cy="7942158"/>
          </a:xfrm>
          <a:prstGeom prst="rect">
            <a:avLst/>
          </a:prstGeom>
        </p:spPr>
        <p:txBody>
          <a:bodyPr lIns="0" tIns="0" rIns="0" bIns="0" rtlCol="0" anchor="t">
            <a:spAutoFit/>
          </a:bodyPr>
          <a:lstStyle/>
          <a:p>
            <a:pPr marL="631249" lvl="1" indent="-315624" algn="l">
              <a:lnSpc>
                <a:spcPts val="3157"/>
              </a:lnSpc>
              <a:buFont typeface="Arial"/>
              <a:buChar char="•"/>
            </a:pPr>
            <a:r>
              <a:rPr lang="en-US" sz="2923">
                <a:solidFill>
                  <a:srgbClr val="000000"/>
                </a:solidFill>
                <a:latin typeface="Open Sans"/>
                <a:ea typeface="Open Sans"/>
                <a:cs typeface="Open Sans"/>
                <a:sym typeface="Open Sans"/>
              </a:rPr>
              <a:t>The following side effects, typically mild to moderate in severity, may occur among those receiving LEN injections:</a:t>
            </a:r>
          </a:p>
          <a:p>
            <a:pPr marL="1262498" lvl="2" indent="-420833" algn="l">
              <a:lnSpc>
                <a:spcPts val="3157"/>
              </a:lnSpc>
              <a:buFont typeface="Arial"/>
              <a:buChar char="⚬"/>
            </a:pPr>
            <a:r>
              <a:rPr lang="en-US" sz="2923">
                <a:solidFill>
                  <a:srgbClr val="000000"/>
                </a:solidFill>
                <a:latin typeface="Open Sans"/>
                <a:ea typeface="Open Sans"/>
                <a:cs typeface="Open Sans"/>
                <a:sym typeface="Open Sans"/>
              </a:rPr>
              <a:t>Injection site reactions (Pain, Swelling, Nodules, Induration (thickening/hardening of tissue at injection site), Redness/bruising, Itching)</a:t>
            </a:r>
          </a:p>
          <a:p>
            <a:pPr marL="1262498" lvl="2" indent="-420833" algn="l">
              <a:lnSpc>
                <a:spcPts val="3157"/>
              </a:lnSpc>
              <a:buFont typeface="Arial"/>
              <a:buChar char="⚬"/>
            </a:pPr>
            <a:r>
              <a:rPr lang="en-US" sz="2923">
                <a:solidFill>
                  <a:srgbClr val="000000"/>
                </a:solidFill>
                <a:latin typeface="Open Sans"/>
                <a:ea typeface="Open Sans"/>
                <a:cs typeface="Open Sans"/>
                <a:sym typeface="Open Sans"/>
              </a:rPr>
              <a:t>Headache</a:t>
            </a:r>
          </a:p>
          <a:p>
            <a:pPr marL="1262498" lvl="2" indent="-420833" algn="l">
              <a:lnSpc>
                <a:spcPts val="3157"/>
              </a:lnSpc>
              <a:buFont typeface="Arial"/>
              <a:buChar char="⚬"/>
            </a:pPr>
            <a:r>
              <a:rPr lang="en-US" sz="2923">
                <a:solidFill>
                  <a:srgbClr val="000000"/>
                </a:solidFill>
                <a:latin typeface="Open Sans"/>
                <a:ea typeface="Open Sans"/>
                <a:cs typeface="Open Sans"/>
                <a:sym typeface="Open Sans"/>
              </a:rPr>
              <a:t>Diarrhea</a:t>
            </a:r>
          </a:p>
          <a:p>
            <a:pPr marL="1262498" lvl="2" indent="-420833" algn="l">
              <a:lnSpc>
                <a:spcPts val="3157"/>
              </a:lnSpc>
              <a:buFont typeface="Arial"/>
              <a:buChar char="⚬"/>
            </a:pPr>
            <a:r>
              <a:rPr lang="en-US" sz="2923">
                <a:solidFill>
                  <a:srgbClr val="000000"/>
                </a:solidFill>
                <a:latin typeface="Open Sans"/>
                <a:ea typeface="Open Sans"/>
                <a:cs typeface="Open Sans"/>
                <a:sym typeface="Open Sans"/>
              </a:rPr>
              <a:t>Nausea</a:t>
            </a:r>
          </a:p>
          <a:p>
            <a:pPr marL="1262498" lvl="2" indent="-420833" algn="l">
              <a:lnSpc>
                <a:spcPts val="3157"/>
              </a:lnSpc>
              <a:buFont typeface="Arial"/>
              <a:buChar char="⚬"/>
            </a:pPr>
            <a:r>
              <a:rPr lang="en-US" sz="2923">
                <a:solidFill>
                  <a:srgbClr val="000000"/>
                </a:solidFill>
                <a:latin typeface="Open Sans"/>
                <a:ea typeface="Open Sans"/>
                <a:cs typeface="Open Sans"/>
                <a:sym typeface="Open Sans"/>
              </a:rPr>
              <a:t>Tiredness</a:t>
            </a:r>
          </a:p>
          <a:p>
            <a:pPr marL="631249" lvl="1" indent="-315624" algn="l">
              <a:lnSpc>
                <a:spcPts val="3157"/>
              </a:lnSpc>
              <a:buFont typeface="Arial"/>
              <a:buChar char="•"/>
            </a:pPr>
            <a:r>
              <a:rPr lang="en-US" sz="2923">
                <a:solidFill>
                  <a:srgbClr val="000000"/>
                </a:solidFill>
                <a:latin typeface="Open Sans"/>
                <a:ea typeface="Open Sans"/>
                <a:cs typeface="Open Sans"/>
                <a:sym typeface="Open Sans"/>
              </a:rPr>
              <a:t>Of those listed, the most common side effects are injection site reactions, including nodules, which may have resulted from the subcutaneous LEN depot formed at the injection site. Both nodules and indurations may resolve more slowly than other injection site reactions (e.g. from several months to more than a year). Nodules may not be visible but may be easily felt.</a:t>
            </a:r>
          </a:p>
          <a:p>
            <a:pPr marL="631249" lvl="1" indent="-315624" algn="l">
              <a:lnSpc>
                <a:spcPts val="3157"/>
              </a:lnSpc>
              <a:buFont typeface="Arial"/>
              <a:buChar char="•"/>
            </a:pPr>
            <a:r>
              <a:rPr lang="en-US" sz="2923">
                <a:solidFill>
                  <a:srgbClr val="000000"/>
                </a:solidFill>
                <a:latin typeface="Open Sans"/>
                <a:ea typeface="Open Sans"/>
                <a:cs typeface="Open Sans"/>
                <a:sym typeface="Open Sans"/>
              </a:rPr>
              <a:t>Injection site reactions may be minimized by use of ice/cold compresses applied to both injection sites and use of NSAIDs before and/or after each injection. Application of topical analgesics to both injection sites 30 minutes prior to injection may also reduce symptoms.</a:t>
            </a:r>
          </a:p>
          <a:p>
            <a:pPr marL="631249" lvl="1" indent="-315624" algn="l">
              <a:lnSpc>
                <a:spcPts val="3157"/>
              </a:lnSpc>
              <a:buFont typeface="Arial"/>
              <a:buChar char="•"/>
            </a:pPr>
            <a:r>
              <a:rPr lang="en-US" sz="2923">
                <a:solidFill>
                  <a:srgbClr val="000000"/>
                </a:solidFill>
                <a:latin typeface="Open Sans"/>
                <a:ea typeface="Open Sans"/>
                <a:cs typeface="Open Sans"/>
                <a:sym typeface="Open Sans"/>
              </a:rPr>
              <a:t>Other side effects can often be managed symptomatically, usually with non-prescription medicines when indicated, and typically resolve without the need to discontinue LEN.</a:t>
            </a:r>
          </a:p>
          <a:p>
            <a:pPr marL="631249" lvl="1" indent="-315624" algn="l">
              <a:lnSpc>
                <a:spcPts val="3157"/>
              </a:lnSpc>
              <a:buFont typeface="Arial"/>
              <a:buChar char="•"/>
            </a:pPr>
            <a:r>
              <a:rPr lang="en-US" sz="2923">
                <a:solidFill>
                  <a:srgbClr val="000000"/>
                </a:solidFill>
                <a:latin typeface="Open Sans"/>
                <a:ea typeface="Open Sans"/>
                <a:cs typeface="Open Sans"/>
                <a:sym typeface="Open Sans"/>
              </a:rPr>
              <a:t>Clients should be advised to contact their provider if symptoms are severe or prolonged, or if they’re concerned.</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42461" y="1076325"/>
            <a:ext cx="15189730" cy="728700"/>
          </a:xfrm>
          <a:prstGeom prst="rect">
            <a:avLst/>
          </a:prstGeom>
        </p:spPr>
        <p:txBody>
          <a:bodyPr lIns="0" tIns="0" rIns="0" bIns="0" rtlCol="0" anchor="t">
            <a:spAutoFit/>
          </a:bodyPr>
          <a:lstStyle/>
          <a:p>
            <a:pPr algn="l">
              <a:lnSpc>
                <a:spcPts val="5565"/>
              </a:lnSpc>
            </a:pPr>
            <a:r>
              <a:rPr lang="en-US" sz="5153" b="1">
                <a:solidFill>
                  <a:srgbClr val="000000"/>
                </a:solidFill>
                <a:latin typeface="Roboto Condensed Bold"/>
                <a:ea typeface="Roboto Condensed Bold"/>
                <a:cs typeface="Roboto Condensed Bold"/>
                <a:sym typeface="Roboto Condensed Bold"/>
              </a:rPr>
              <a:t>A final note about safety of HIV PrEP in pregnancy</a:t>
            </a:r>
          </a:p>
        </p:txBody>
      </p:sp>
      <p:sp>
        <p:nvSpPr>
          <p:cNvPr id="3" name="Freeform 3"/>
          <p:cNvSpPr/>
          <p:nvPr/>
        </p:nvSpPr>
        <p:spPr>
          <a:xfrm>
            <a:off x="12635079" y="3340952"/>
            <a:ext cx="4624221" cy="5066377"/>
          </a:xfrm>
          <a:custGeom>
            <a:avLst/>
            <a:gdLst/>
            <a:ahLst/>
            <a:cxnLst/>
            <a:rect l="l" t="t" r="r" b="b"/>
            <a:pathLst>
              <a:path w="4624221" h="5066377">
                <a:moveTo>
                  <a:pt x="0" y="0"/>
                </a:moveTo>
                <a:lnTo>
                  <a:pt x="4624221" y="0"/>
                </a:lnTo>
                <a:lnTo>
                  <a:pt x="4624221" y="5066377"/>
                </a:lnTo>
                <a:lnTo>
                  <a:pt x="0" y="50663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662714" y="2987613"/>
            <a:ext cx="11521551" cy="5706379"/>
          </a:xfrm>
          <a:prstGeom prst="rect">
            <a:avLst/>
          </a:prstGeom>
        </p:spPr>
        <p:txBody>
          <a:bodyPr lIns="0" tIns="0" rIns="0" bIns="0" rtlCol="0" anchor="t">
            <a:spAutoFit/>
          </a:bodyPr>
          <a:lstStyle/>
          <a:p>
            <a:pPr algn="l">
              <a:lnSpc>
                <a:spcPts val="5063"/>
              </a:lnSpc>
            </a:pPr>
            <a:r>
              <a:rPr lang="en-US" sz="3616">
                <a:solidFill>
                  <a:srgbClr val="000000"/>
                </a:solidFill>
                <a:latin typeface="Open Sans"/>
                <a:ea typeface="Open Sans"/>
                <a:cs typeface="Open Sans"/>
                <a:sym typeface="Open Sans"/>
              </a:rPr>
              <a:t>While all PrEP products are considered safe for use in pregnancy by WHO, it remains important for programs and providers to collect and share information on any concerning pregnancy and birth outcomes arising, as the number of pregnant users of these products increases. This is especially the case for long-acting products like LEN, since it is relatively newer and have thus been used by fewer people to date.</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65744" y="2138421"/>
            <a:ext cx="10515834" cy="7159924"/>
          </a:xfrm>
          <a:prstGeom prst="rect">
            <a:avLst/>
          </a:prstGeom>
        </p:spPr>
        <p:txBody>
          <a:bodyPr lIns="0" tIns="0" rIns="0" bIns="0" rtlCol="0" anchor="t">
            <a:spAutoFit/>
          </a:bodyPr>
          <a:lstStyle/>
          <a:p>
            <a:pPr algn="l">
              <a:lnSpc>
                <a:spcPts val="4358"/>
              </a:lnSpc>
            </a:pPr>
            <a:r>
              <a:rPr lang="en-US" sz="3113">
                <a:solidFill>
                  <a:srgbClr val="000000"/>
                </a:solidFill>
                <a:latin typeface="Open Sans"/>
                <a:ea typeface="Open Sans"/>
                <a:cs typeface="Open Sans"/>
                <a:sym typeface="Open Sans"/>
              </a:rPr>
              <a:t>Providers prescribing LEN to clients who are or become pregnant are encouraged to actively report pregnancy and birth outcomes in clients who have used these products prior to or during pregnancy, through the </a:t>
            </a:r>
            <a:r>
              <a:rPr lang="en-US" sz="3113" b="1" u="sng">
                <a:solidFill>
                  <a:srgbClr val="FE6C39"/>
                </a:solidFill>
                <a:latin typeface="Open Sans Bold"/>
                <a:ea typeface="Open Sans Bold"/>
                <a:cs typeface="Open Sans Bold"/>
                <a:sym typeface="Open Sans Bold"/>
                <a:hlinkClick r:id="rId2" tooltip="https://www.apregistry.com"/>
              </a:rPr>
              <a:t>Antiretroviral Pregnancy Registry (APR)</a:t>
            </a:r>
            <a:r>
              <a:rPr lang="en-US" sz="3113" b="1">
                <a:solidFill>
                  <a:srgbClr val="FE6C39"/>
                </a:solidFill>
                <a:latin typeface="Open Sans Bold"/>
                <a:ea typeface="Open Sans Bold"/>
                <a:cs typeface="Open Sans Bold"/>
                <a:sym typeface="Open Sans Bold"/>
              </a:rPr>
              <a:t>.</a:t>
            </a:r>
          </a:p>
          <a:p>
            <a:pPr algn="l">
              <a:lnSpc>
                <a:spcPts val="4358"/>
              </a:lnSpc>
            </a:pPr>
            <a:endParaRPr lang="en-US" sz="3113" b="1">
              <a:solidFill>
                <a:srgbClr val="FE6C39"/>
              </a:solidFill>
              <a:latin typeface="Open Sans Bold"/>
              <a:ea typeface="Open Sans Bold"/>
              <a:cs typeface="Open Sans Bold"/>
              <a:sym typeface="Open Sans Bold"/>
            </a:endParaRPr>
          </a:p>
          <a:p>
            <a:pPr algn="l">
              <a:lnSpc>
                <a:spcPts val="4358"/>
              </a:lnSpc>
            </a:pPr>
            <a:r>
              <a:rPr lang="en-US" sz="3113">
                <a:solidFill>
                  <a:srgbClr val="000000"/>
                </a:solidFill>
                <a:latin typeface="Open Sans"/>
                <a:ea typeface="Open Sans"/>
                <a:cs typeface="Open Sans"/>
                <a:sym typeface="Open Sans"/>
              </a:rPr>
              <a:t>The </a:t>
            </a:r>
            <a:r>
              <a:rPr lang="en-US" sz="3113" b="1" u="sng">
                <a:solidFill>
                  <a:srgbClr val="FE6C39"/>
                </a:solidFill>
                <a:latin typeface="Open Sans Bold"/>
                <a:ea typeface="Open Sans Bold"/>
                <a:cs typeface="Open Sans Bold"/>
                <a:sym typeface="Open Sans Bold"/>
                <a:hlinkClick r:id="rId3" tooltip="https://www.who.int/tools/antiretrovirals-in-pregnancy-research-toolkit/data-harmonization"/>
              </a:rPr>
              <a:t>WHO APR Toolkit</a:t>
            </a:r>
            <a:r>
              <a:rPr lang="en-US" sz="3113" b="1">
                <a:solidFill>
                  <a:srgbClr val="FE6C39"/>
                </a:solidFill>
                <a:latin typeface="Open Sans Bold"/>
                <a:ea typeface="Open Sans Bold"/>
                <a:cs typeface="Open Sans Bold"/>
                <a:sym typeface="Open Sans Bold"/>
              </a:rPr>
              <a:t> </a:t>
            </a:r>
            <a:r>
              <a:rPr lang="en-US" sz="3113">
                <a:solidFill>
                  <a:srgbClr val="000000"/>
                </a:solidFill>
                <a:latin typeface="Open Sans"/>
                <a:ea typeface="Open Sans"/>
                <a:cs typeface="Open Sans"/>
                <a:sym typeface="Open Sans"/>
              </a:rPr>
              <a:t>provides guidance for key maternal and birth/infant outcomes for reporting purposes, focusing on standardization, data quality and harmonization of outcomes to allow collaboration and linkage between surveillance networks. The toolkit also provides</a:t>
            </a:r>
            <a:r>
              <a:rPr lang="en-US" sz="3113" b="1">
                <a:solidFill>
                  <a:srgbClr val="FE6C39"/>
                </a:solidFill>
                <a:latin typeface="Open Sans Bold"/>
                <a:ea typeface="Open Sans Bold"/>
                <a:cs typeface="Open Sans Bold"/>
                <a:sym typeface="Open Sans Bold"/>
              </a:rPr>
              <a:t> </a:t>
            </a:r>
            <a:r>
              <a:rPr lang="en-US" sz="3113" b="1" u="sng">
                <a:solidFill>
                  <a:srgbClr val="FE6C39"/>
                </a:solidFill>
                <a:latin typeface="Open Sans Bold"/>
                <a:ea typeface="Open Sans Bold"/>
                <a:cs typeface="Open Sans Bold"/>
                <a:sym typeface="Open Sans Bold"/>
                <a:hlinkClick r:id="rId4" tooltip="https://www.who.int/tools/antiretrovirals-in-pregnancy-research-toolkit/surveillance-studies-and-registries"/>
              </a:rPr>
              <a:t>links to study materials from key pregnancy and birth surveillance studies and registries</a:t>
            </a:r>
            <a:r>
              <a:rPr lang="en-US" sz="3113">
                <a:solidFill>
                  <a:srgbClr val="000000"/>
                </a:solidFill>
                <a:latin typeface="Open Sans"/>
                <a:ea typeface="Open Sans"/>
                <a:cs typeface="Open Sans"/>
                <a:sym typeface="Open Sans"/>
              </a:rPr>
              <a:t>.</a:t>
            </a:r>
          </a:p>
        </p:txBody>
      </p:sp>
      <p:sp>
        <p:nvSpPr>
          <p:cNvPr id="3" name="Freeform 3"/>
          <p:cNvSpPr/>
          <p:nvPr/>
        </p:nvSpPr>
        <p:spPr>
          <a:xfrm>
            <a:off x="236822" y="3247724"/>
            <a:ext cx="6368417" cy="4998467"/>
          </a:xfrm>
          <a:custGeom>
            <a:avLst/>
            <a:gdLst/>
            <a:ahLst/>
            <a:cxnLst/>
            <a:rect l="l" t="t" r="r" b="b"/>
            <a:pathLst>
              <a:path w="6368417" h="4998467">
                <a:moveTo>
                  <a:pt x="0" y="0"/>
                </a:moveTo>
                <a:lnTo>
                  <a:pt x="6368417" y="0"/>
                </a:lnTo>
                <a:lnTo>
                  <a:pt x="6368417" y="4998467"/>
                </a:lnTo>
                <a:lnTo>
                  <a:pt x="0" y="499846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TextBox 4"/>
          <p:cNvSpPr txBox="1"/>
          <p:nvPr/>
        </p:nvSpPr>
        <p:spPr>
          <a:xfrm>
            <a:off x="742461" y="868151"/>
            <a:ext cx="15189730" cy="728700"/>
          </a:xfrm>
          <a:prstGeom prst="rect">
            <a:avLst/>
          </a:prstGeom>
        </p:spPr>
        <p:txBody>
          <a:bodyPr lIns="0" tIns="0" rIns="0" bIns="0" rtlCol="0" anchor="t">
            <a:spAutoFit/>
          </a:bodyPr>
          <a:lstStyle/>
          <a:p>
            <a:pPr algn="l">
              <a:lnSpc>
                <a:spcPts val="5565"/>
              </a:lnSpc>
            </a:pPr>
            <a:r>
              <a:rPr lang="en-US" sz="5153" b="1">
                <a:solidFill>
                  <a:srgbClr val="000000"/>
                </a:solidFill>
                <a:latin typeface="Roboto Condensed Bold"/>
                <a:ea typeface="Roboto Condensed Bold"/>
                <a:cs typeface="Roboto Condensed Bold"/>
                <a:sym typeface="Roboto Condensed Bold"/>
              </a:rPr>
              <a:t>A final note about safety of HIV PrEP in pregnancy</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47685" y="-1299271"/>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71150" y="418147"/>
            <a:ext cx="15497243" cy="1087756"/>
          </a:xfrm>
          <a:prstGeom prst="rect">
            <a:avLst/>
          </a:prstGeom>
        </p:spPr>
        <p:txBody>
          <a:bodyPr lIns="0" tIns="0" rIns="0" bIns="0" rtlCol="0" anchor="t">
            <a:spAutoFit/>
          </a:bodyPr>
          <a:lstStyle/>
          <a:p>
            <a:pPr algn="l">
              <a:lnSpc>
                <a:spcPts val="8819"/>
              </a:lnSpc>
            </a:pPr>
            <a:r>
              <a:rPr lang="en-US" sz="6299" b="1">
                <a:solidFill>
                  <a:srgbClr val="1D9EDE"/>
                </a:solidFill>
                <a:latin typeface="Roboto Condensed Bold"/>
                <a:ea typeface="Roboto Condensed Bold"/>
                <a:cs typeface="Roboto Condensed Bold"/>
                <a:sym typeface="Roboto Condensed Bold"/>
              </a:rPr>
              <a:t>Summary of Key Points in Lesson 4</a:t>
            </a:r>
          </a:p>
        </p:txBody>
      </p:sp>
      <p:sp>
        <p:nvSpPr>
          <p:cNvPr id="4" name="TextBox 4"/>
          <p:cNvSpPr txBox="1"/>
          <p:nvPr/>
        </p:nvSpPr>
        <p:spPr>
          <a:xfrm>
            <a:off x="785506" y="1883464"/>
            <a:ext cx="15844755" cy="142858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Returning PrEP clients should be reassessed to determine any new contraindications arising. To determine whether a client is clinically eligible to continue using PrEP, providers should conduct the following assessments:</a:t>
            </a:r>
          </a:p>
        </p:txBody>
      </p:sp>
      <p:grpSp>
        <p:nvGrpSpPr>
          <p:cNvPr id="5" name="Group 5"/>
          <p:cNvGrpSpPr/>
          <p:nvPr/>
        </p:nvGrpSpPr>
        <p:grpSpPr>
          <a:xfrm>
            <a:off x="1875592" y="3469873"/>
            <a:ext cx="13769979" cy="6433583"/>
            <a:chOff x="0" y="0"/>
            <a:chExt cx="18359972" cy="8578111"/>
          </a:xfrm>
        </p:grpSpPr>
        <p:sp>
          <p:nvSpPr>
            <p:cNvPr id="6" name="Freeform 6"/>
            <p:cNvSpPr/>
            <p:nvPr/>
          </p:nvSpPr>
          <p:spPr>
            <a:xfrm>
              <a:off x="0" y="0"/>
              <a:ext cx="767147" cy="767147"/>
            </a:xfrm>
            <a:custGeom>
              <a:avLst/>
              <a:gdLst/>
              <a:ahLst/>
              <a:cxnLst/>
              <a:rect l="l" t="t" r="r" b="b"/>
              <a:pathLst>
                <a:path w="767147" h="767147">
                  <a:moveTo>
                    <a:pt x="0" y="0"/>
                  </a:moveTo>
                  <a:lnTo>
                    <a:pt x="767147" y="0"/>
                  </a:lnTo>
                  <a:lnTo>
                    <a:pt x="767147" y="767147"/>
                  </a:lnTo>
                  <a:lnTo>
                    <a:pt x="0" y="76714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006049" y="102090"/>
              <a:ext cx="10887390" cy="457030"/>
            </a:xfrm>
            <a:prstGeom prst="rect">
              <a:avLst/>
            </a:prstGeom>
          </p:spPr>
          <p:txBody>
            <a:bodyPr lIns="0" tIns="0" rIns="0" bIns="0" rtlCol="0" anchor="t">
              <a:spAutoFit/>
            </a:bodyPr>
            <a:lstStyle/>
            <a:p>
              <a:pPr algn="l">
                <a:lnSpc>
                  <a:spcPts val="2844"/>
                </a:lnSpc>
              </a:pPr>
              <a:r>
                <a:rPr lang="en-US" sz="2031">
                  <a:solidFill>
                    <a:srgbClr val="000000"/>
                  </a:solidFill>
                  <a:latin typeface="Open Sans"/>
                  <a:ea typeface="Open Sans"/>
                  <a:cs typeface="Open Sans"/>
                  <a:sym typeface="Open Sans"/>
                </a:rPr>
                <a:t>HIV Testing</a:t>
              </a:r>
            </a:p>
          </p:txBody>
        </p:sp>
        <p:sp>
          <p:nvSpPr>
            <p:cNvPr id="8" name="Freeform 8"/>
            <p:cNvSpPr/>
            <p:nvPr/>
          </p:nvSpPr>
          <p:spPr>
            <a:xfrm>
              <a:off x="0" y="1284884"/>
              <a:ext cx="767147" cy="767147"/>
            </a:xfrm>
            <a:custGeom>
              <a:avLst/>
              <a:gdLst/>
              <a:ahLst/>
              <a:cxnLst/>
              <a:rect l="l" t="t" r="r" b="b"/>
              <a:pathLst>
                <a:path w="767147" h="767147">
                  <a:moveTo>
                    <a:pt x="0" y="0"/>
                  </a:moveTo>
                  <a:lnTo>
                    <a:pt x="767147" y="0"/>
                  </a:lnTo>
                  <a:lnTo>
                    <a:pt x="767147" y="767147"/>
                  </a:lnTo>
                  <a:lnTo>
                    <a:pt x="0" y="76714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0" y="2608376"/>
              <a:ext cx="767147" cy="767147"/>
            </a:xfrm>
            <a:custGeom>
              <a:avLst/>
              <a:gdLst/>
              <a:ahLst/>
              <a:cxnLst/>
              <a:rect l="l" t="t" r="r" b="b"/>
              <a:pathLst>
                <a:path w="767147" h="767147">
                  <a:moveTo>
                    <a:pt x="0" y="0"/>
                  </a:moveTo>
                  <a:lnTo>
                    <a:pt x="767147" y="0"/>
                  </a:lnTo>
                  <a:lnTo>
                    <a:pt x="767147" y="767147"/>
                  </a:lnTo>
                  <a:lnTo>
                    <a:pt x="0" y="767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0" y="3975122"/>
              <a:ext cx="767147" cy="767147"/>
            </a:xfrm>
            <a:custGeom>
              <a:avLst/>
              <a:gdLst/>
              <a:ahLst/>
              <a:cxnLst/>
              <a:rect l="l" t="t" r="r" b="b"/>
              <a:pathLst>
                <a:path w="767147" h="767147">
                  <a:moveTo>
                    <a:pt x="0" y="0"/>
                  </a:moveTo>
                  <a:lnTo>
                    <a:pt x="767147" y="0"/>
                  </a:lnTo>
                  <a:lnTo>
                    <a:pt x="767147" y="767147"/>
                  </a:lnTo>
                  <a:lnTo>
                    <a:pt x="0" y="76714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TextBox 11"/>
            <p:cNvSpPr txBox="1"/>
            <p:nvPr/>
          </p:nvSpPr>
          <p:spPr>
            <a:xfrm>
              <a:off x="1017728" y="4116422"/>
              <a:ext cx="14885934" cy="457030"/>
            </a:xfrm>
            <a:prstGeom prst="rect">
              <a:avLst/>
            </a:prstGeom>
          </p:spPr>
          <p:txBody>
            <a:bodyPr lIns="0" tIns="0" rIns="0" bIns="0" rtlCol="0" anchor="t">
              <a:spAutoFit/>
            </a:bodyPr>
            <a:lstStyle/>
            <a:p>
              <a:pPr algn="l">
                <a:lnSpc>
                  <a:spcPts val="2844"/>
                </a:lnSpc>
              </a:pPr>
              <a:r>
                <a:rPr lang="en-US" sz="2031">
                  <a:solidFill>
                    <a:srgbClr val="000000"/>
                  </a:solidFill>
                  <a:latin typeface="Open Sans"/>
                  <a:ea typeface="Open Sans"/>
                  <a:cs typeface="Open Sans"/>
                  <a:sym typeface="Open Sans"/>
                </a:rPr>
                <a:t>Use of other medications or products that may interact with PrEP</a:t>
              </a:r>
            </a:p>
          </p:txBody>
        </p:sp>
        <p:sp>
          <p:nvSpPr>
            <p:cNvPr id="12" name="Freeform 12"/>
            <p:cNvSpPr/>
            <p:nvPr/>
          </p:nvSpPr>
          <p:spPr>
            <a:xfrm>
              <a:off x="0" y="5260006"/>
              <a:ext cx="757803" cy="757803"/>
            </a:xfrm>
            <a:custGeom>
              <a:avLst/>
              <a:gdLst/>
              <a:ahLst/>
              <a:cxnLst/>
              <a:rect l="l" t="t" r="r" b="b"/>
              <a:pathLst>
                <a:path w="757803" h="757803">
                  <a:moveTo>
                    <a:pt x="0" y="0"/>
                  </a:moveTo>
                  <a:lnTo>
                    <a:pt x="757803" y="0"/>
                  </a:lnTo>
                  <a:lnTo>
                    <a:pt x="757803" y="757803"/>
                  </a:lnTo>
                  <a:lnTo>
                    <a:pt x="0" y="75780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1027073" y="5396634"/>
              <a:ext cx="14909292" cy="457030"/>
            </a:xfrm>
            <a:prstGeom prst="rect">
              <a:avLst/>
            </a:prstGeom>
          </p:spPr>
          <p:txBody>
            <a:bodyPr lIns="0" tIns="0" rIns="0" bIns="0" rtlCol="0" anchor="t">
              <a:spAutoFit/>
            </a:bodyPr>
            <a:lstStyle/>
            <a:p>
              <a:pPr algn="l">
                <a:lnSpc>
                  <a:spcPts val="2844"/>
                </a:lnSpc>
              </a:pPr>
              <a:r>
                <a:rPr lang="en-US" sz="2031" b="1" i="1">
                  <a:solidFill>
                    <a:srgbClr val="000000"/>
                  </a:solidFill>
                  <a:latin typeface="Open Sans Bold Italics"/>
                  <a:ea typeface="Open Sans Bold Italics"/>
                  <a:cs typeface="Open Sans Bold Italics"/>
                  <a:sym typeface="Open Sans Bold Italics"/>
                </a:rPr>
                <a:t>New</a:t>
              </a:r>
              <a:r>
                <a:rPr lang="en-US" sz="2031">
                  <a:solidFill>
                    <a:srgbClr val="000000"/>
                  </a:solidFill>
                  <a:latin typeface="Open Sans"/>
                  <a:ea typeface="Open Sans"/>
                  <a:cs typeface="Open Sans"/>
                  <a:sym typeface="Open Sans"/>
                </a:rPr>
                <a:t> medication allergies/hypersensitivities</a:t>
              </a:r>
            </a:p>
          </p:txBody>
        </p:sp>
        <p:sp>
          <p:nvSpPr>
            <p:cNvPr id="14" name="Freeform 14"/>
            <p:cNvSpPr/>
            <p:nvPr/>
          </p:nvSpPr>
          <p:spPr>
            <a:xfrm>
              <a:off x="0" y="6535546"/>
              <a:ext cx="748459" cy="748459"/>
            </a:xfrm>
            <a:custGeom>
              <a:avLst/>
              <a:gdLst/>
              <a:ahLst/>
              <a:cxnLst/>
              <a:rect l="l" t="t" r="r" b="b"/>
              <a:pathLst>
                <a:path w="748459" h="748459">
                  <a:moveTo>
                    <a:pt x="0" y="0"/>
                  </a:moveTo>
                  <a:lnTo>
                    <a:pt x="748459" y="0"/>
                  </a:lnTo>
                  <a:lnTo>
                    <a:pt x="748459" y="748458"/>
                  </a:lnTo>
                  <a:lnTo>
                    <a:pt x="0" y="74845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5" name="TextBox 15"/>
            <p:cNvSpPr txBox="1"/>
            <p:nvPr/>
          </p:nvSpPr>
          <p:spPr>
            <a:xfrm>
              <a:off x="1041503" y="6667502"/>
              <a:ext cx="14909292" cy="457030"/>
            </a:xfrm>
            <a:prstGeom prst="rect">
              <a:avLst/>
            </a:prstGeom>
          </p:spPr>
          <p:txBody>
            <a:bodyPr lIns="0" tIns="0" rIns="0" bIns="0" rtlCol="0" anchor="t">
              <a:spAutoFit/>
            </a:bodyPr>
            <a:lstStyle/>
            <a:p>
              <a:pPr algn="l">
                <a:lnSpc>
                  <a:spcPts val="2844"/>
                </a:lnSpc>
              </a:pPr>
              <a:r>
                <a:rPr lang="en-US" sz="2031" b="1" i="1">
                  <a:solidFill>
                    <a:srgbClr val="000000"/>
                  </a:solidFill>
                  <a:latin typeface="Open Sans Bold Italics"/>
                  <a:ea typeface="Open Sans Bold Italics"/>
                  <a:cs typeface="Open Sans Bold Italics"/>
                  <a:sym typeface="Open Sans Bold Italics"/>
                </a:rPr>
                <a:t>New or changes in </a:t>
              </a:r>
              <a:r>
                <a:rPr lang="en-US" sz="2031">
                  <a:solidFill>
                    <a:srgbClr val="000000"/>
                  </a:solidFill>
                  <a:latin typeface="Open Sans"/>
                  <a:ea typeface="Open Sans"/>
                  <a:cs typeface="Open Sans"/>
                  <a:sym typeface="Open Sans"/>
                </a:rPr>
                <a:t>comorbidities</a:t>
              </a:r>
            </a:p>
          </p:txBody>
        </p:sp>
        <p:sp>
          <p:nvSpPr>
            <p:cNvPr id="16" name="Freeform 16"/>
            <p:cNvSpPr/>
            <p:nvPr/>
          </p:nvSpPr>
          <p:spPr>
            <a:xfrm>
              <a:off x="0" y="7841918"/>
              <a:ext cx="736193" cy="736193"/>
            </a:xfrm>
            <a:custGeom>
              <a:avLst/>
              <a:gdLst/>
              <a:ahLst/>
              <a:cxnLst/>
              <a:rect l="l" t="t" r="r" b="b"/>
              <a:pathLst>
                <a:path w="736193" h="736193">
                  <a:moveTo>
                    <a:pt x="0" y="0"/>
                  </a:moveTo>
                  <a:lnTo>
                    <a:pt x="736193" y="0"/>
                  </a:lnTo>
                  <a:lnTo>
                    <a:pt x="736193" y="736193"/>
                  </a:lnTo>
                  <a:lnTo>
                    <a:pt x="0" y="73619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7" name="TextBox 17"/>
            <p:cNvSpPr txBox="1"/>
            <p:nvPr/>
          </p:nvSpPr>
          <p:spPr>
            <a:xfrm>
              <a:off x="1015394" y="1237259"/>
              <a:ext cx="17344578" cy="935242"/>
            </a:xfrm>
            <a:prstGeom prst="rect">
              <a:avLst/>
            </a:prstGeom>
          </p:spPr>
          <p:txBody>
            <a:bodyPr lIns="0" tIns="0" rIns="0" bIns="0" rtlCol="0" anchor="t">
              <a:spAutoFit/>
            </a:bodyPr>
            <a:lstStyle/>
            <a:p>
              <a:pPr algn="l">
                <a:lnSpc>
                  <a:spcPts val="2844"/>
                </a:lnSpc>
              </a:pPr>
              <a:r>
                <a:rPr lang="en-US" sz="2031">
                  <a:solidFill>
                    <a:srgbClr val="000000"/>
                  </a:solidFill>
                  <a:latin typeface="Open Sans"/>
                  <a:ea typeface="Open Sans"/>
                  <a:cs typeface="Open Sans"/>
                  <a:sym typeface="Open Sans"/>
                </a:rPr>
                <a:t>Possible exposure to HIV in the past 72 hours (“PEP Assessment”), </a:t>
              </a:r>
              <a:r>
                <a:rPr lang="en-US" sz="2031" b="1" i="1">
                  <a:solidFill>
                    <a:srgbClr val="000000"/>
                  </a:solidFill>
                  <a:latin typeface="Open Sans Bold Italics"/>
                  <a:ea typeface="Open Sans Bold Italics"/>
                  <a:cs typeface="Open Sans Bold Italics"/>
                  <a:sym typeface="Open Sans Bold Italics"/>
                </a:rPr>
                <a:t>including assessment for PrEP use deviations </a:t>
              </a:r>
            </a:p>
          </p:txBody>
        </p:sp>
        <p:sp>
          <p:nvSpPr>
            <p:cNvPr id="18" name="TextBox 18"/>
            <p:cNvSpPr txBox="1"/>
            <p:nvPr/>
          </p:nvSpPr>
          <p:spPr>
            <a:xfrm>
              <a:off x="1015394" y="2522143"/>
              <a:ext cx="16672557" cy="935242"/>
            </a:xfrm>
            <a:prstGeom prst="rect">
              <a:avLst/>
            </a:prstGeom>
          </p:spPr>
          <p:txBody>
            <a:bodyPr lIns="0" tIns="0" rIns="0" bIns="0" rtlCol="0" anchor="t">
              <a:spAutoFit/>
            </a:bodyPr>
            <a:lstStyle/>
            <a:p>
              <a:pPr algn="l">
                <a:lnSpc>
                  <a:spcPts val="2844"/>
                </a:lnSpc>
              </a:pPr>
              <a:r>
                <a:rPr lang="en-US" sz="2031">
                  <a:solidFill>
                    <a:srgbClr val="000000"/>
                  </a:solidFill>
                  <a:latin typeface="Open Sans"/>
                  <a:ea typeface="Open Sans"/>
                  <a:cs typeface="Open Sans"/>
                  <a:sym typeface="Open Sans"/>
                </a:rPr>
                <a:t>Signs/symptoms of acute HIV infection in past 2 weeks in the context of possible HIV exposure(s) in past 1 month ("AHI Assessment"),</a:t>
              </a:r>
              <a:r>
                <a:rPr lang="en-US" sz="2031" b="1" i="1">
                  <a:solidFill>
                    <a:srgbClr val="000000"/>
                  </a:solidFill>
                  <a:latin typeface="Open Sans Bold Italics"/>
                  <a:ea typeface="Open Sans Bold Italics"/>
                  <a:cs typeface="Open Sans Bold Italics"/>
                  <a:sym typeface="Open Sans Bold Italics"/>
                </a:rPr>
                <a:t> including assessment for PrEP use deviations </a:t>
              </a:r>
            </a:p>
          </p:txBody>
        </p:sp>
        <p:sp>
          <p:nvSpPr>
            <p:cNvPr id="19" name="TextBox 19"/>
            <p:cNvSpPr txBox="1"/>
            <p:nvPr/>
          </p:nvSpPr>
          <p:spPr>
            <a:xfrm>
              <a:off x="1015394" y="7957687"/>
              <a:ext cx="16672557" cy="457030"/>
            </a:xfrm>
            <a:prstGeom prst="rect">
              <a:avLst/>
            </a:prstGeom>
          </p:spPr>
          <p:txBody>
            <a:bodyPr lIns="0" tIns="0" rIns="0" bIns="0" rtlCol="0" anchor="t">
              <a:spAutoFit/>
            </a:bodyPr>
            <a:lstStyle/>
            <a:p>
              <a:pPr algn="l">
                <a:lnSpc>
                  <a:spcPts val="2844"/>
                </a:lnSpc>
              </a:pPr>
              <a:r>
                <a:rPr lang="en-US" sz="2031" b="1" i="1">
                  <a:solidFill>
                    <a:srgbClr val="000000"/>
                  </a:solidFill>
                  <a:latin typeface="Open Sans Bold Italics"/>
                  <a:ea typeface="Open Sans Bold Italics"/>
                  <a:cs typeface="Open Sans Bold Italics"/>
                  <a:sym typeface="Open Sans Bold Italics"/>
                </a:rPr>
                <a:t>Side effects from use of PrEP </a:t>
              </a:r>
            </a:p>
          </p:txBody>
        </p:sp>
      </p:gr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247685" y="-1299271"/>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71150" y="418147"/>
            <a:ext cx="15497243" cy="1087756"/>
          </a:xfrm>
          <a:prstGeom prst="rect">
            <a:avLst/>
          </a:prstGeom>
        </p:spPr>
        <p:txBody>
          <a:bodyPr lIns="0" tIns="0" rIns="0" bIns="0" rtlCol="0" anchor="t">
            <a:spAutoFit/>
          </a:bodyPr>
          <a:lstStyle/>
          <a:p>
            <a:pPr algn="l">
              <a:lnSpc>
                <a:spcPts val="8819"/>
              </a:lnSpc>
            </a:pPr>
            <a:r>
              <a:rPr lang="en-US" sz="6299" b="1">
                <a:solidFill>
                  <a:srgbClr val="1D9EDE"/>
                </a:solidFill>
                <a:latin typeface="Roboto Condensed Bold"/>
                <a:ea typeface="Roboto Condensed Bold"/>
                <a:cs typeface="Roboto Condensed Bold"/>
                <a:sym typeface="Roboto Condensed Bold"/>
              </a:rPr>
              <a:t>Summary of Key Points in Lesson 4</a:t>
            </a:r>
          </a:p>
        </p:txBody>
      </p:sp>
      <p:sp>
        <p:nvSpPr>
          <p:cNvPr id="4" name="TextBox 4"/>
          <p:cNvSpPr txBox="1"/>
          <p:nvPr/>
        </p:nvSpPr>
        <p:spPr>
          <a:xfrm>
            <a:off x="785506" y="2020544"/>
            <a:ext cx="15844755" cy="7015681"/>
          </a:xfrm>
          <a:prstGeom prst="rect">
            <a:avLst/>
          </a:prstGeom>
        </p:spPr>
        <p:txBody>
          <a:bodyPr lIns="0" tIns="0" rIns="0" bIns="0" rtlCol="0" anchor="t">
            <a:spAutoFit/>
          </a:bodyPr>
          <a:lstStyle/>
          <a:p>
            <a:pPr marL="716844" lvl="1" indent="-358422" algn="l">
              <a:lnSpc>
                <a:spcPts val="4648"/>
              </a:lnSpc>
              <a:buFont typeface="Arial"/>
              <a:buChar char="•"/>
            </a:pPr>
            <a:r>
              <a:rPr lang="en-US" sz="3320">
                <a:solidFill>
                  <a:srgbClr val="000000"/>
                </a:solidFill>
                <a:latin typeface="Open Sans"/>
                <a:ea typeface="Open Sans"/>
                <a:cs typeface="Open Sans"/>
                <a:sym typeface="Open Sans"/>
              </a:rPr>
              <a:t>As part of the PEP and AHI assessment steps, provider must assess whether clients missed PrEP doses/had periods of non-use (deviated from the dosing schedule) or used PrEP effectively/as instructed. PrEP use deviations may have resulted in the client being less protected against HIV.</a:t>
            </a:r>
          </a:p>
          <a:p>
            <a:pPr marL="716844" lvl="1" indent="-358422" algn="l">
              <a:lnSpc>
                <a:spcPts val="4648"/>
              </a:lnSpc>
              <a:buFont typeface="Arial"/>
              <a:buChar char="•"/>
            </a:pPr>
            <a:r>
              <a:rPr lang="en-US" sz="3320">
                <a:solidFill>
                  <a:srgbClr val="000000"/>
                </a:solidFill>
                <a:latin typeface="Open Sans"/>
                <a:ea typeface="Open Sans"/>
                <a:cs typeface="Open Sans"/>
                <a:sym typeface="Open Sans"/>
              </a:rPr>
              <a:t>Side effects due to the use of PrEP (regardless of the product) are typically of mild-moderate severity, often resolve on their own or with symptomatic management with non-prescription medications, and stopping PrEP use is usually not required. Clients should be advised to contact their provider if symptoms are severe, prolonged or if they’re concerned.</a:t>
            </a:r>
          </a:p>
          <a:p>
            <a:pPr marL="1433688" lvl="2" indent="-477896" algn="l">
              <a:lnSpc>
                <a:spcPts val="4648"/>
              </a:lnSpc>
              <a:buFont typeface="Arial"/>
              <a:buChar char="⚬"/>
            </a:pPr>
            <a:r>
              <a:rPr lang="en-US" sz="3320">
                <a:solidFill>
                  <a:srgbClr val="000000"/>
                </a:solidFill>
                <a:latin typeface="Open Sans"/>
                <a:ea typeface="Open Sans"/>
                <a:cs typeface="Open Sans"/>
                <a:sym typeface="Open Sans"/>
              </a:rPr>
              <a:t>Clients experiencing signs/symptoms of an allergic reaction—such as rash, itching, swelling or shortness of breath—should seek immediate medical attention.</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8364" y="198120"/>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Summary: Contraindications/Considerations to LEN use</a:t>
            </a:r>
          </a:p>
        </p:txBody>
      </p:sp>
      <p:grpSp>
        <p:nvGrpSpPr>
          <p:cNvPr id="3" name="Group 3"/>
          <p:cNvGrpSpPr/>
          <p:nvPr/>
        </p:nvGrpSpPr>
        <p:grpSpPr>
          <a:xfrm>
            <a:off x="-103277" y="1028700"/>
            <a:ext cx="18623458" cy="9414846"/>
            <a:chOff x="0" y="0"/>
            <a:chExt cx="4523762" cy="2286929"/>
          </a:xfrm>
        </p:grpSpPr>
        <p:sp>
          <p:nvSpPr>
            <p:cNvPr id="4" name="Freeform 4"/>
            <p:cNvSpPr/>
            <p:nvPr/>
          </p:nvSpPr>
          <p:spPr>
            <a:xfrm>
              <a:off x="0" y="0"/>
              <a:ext cx="4523762" cy="2286929"/>
            </a:xfrm>
            <a:custGeom>
              <a:avLst/>
              <a:gdLst/>
              <a:ahLst/>
              <a:cxnLst/>
              <a:rect l="l" t="t" r="r" b="b"/>
              <a:pathLst>
                <a:path w="4523762" h="2286929">
                  <a:moveTo>
                    <a:pt x="0" y="0"/>
                  </a:moveTo>
                  <a:lnTo>
                    <a:pt x="4523762" y="0"/>
                  </a:lnTo>
                  <a:lnTo>
                    <a:pt x="4523762" y="2286929"/>
                  </a:lnTo>
                  <a:lnTo>
                    <a:pt x="0" y="2286929"/>
                  </a:lnTo>
                  <a:close/>
                </a:path>
              </a:pathLst>
            </a:custGeom>
            <a:solidFill>
              <a:srgbClr val="FE6C39"/>
            </a:solidFill>
          </p:spPr>
          <p:txBody>
            <a:bodyPr/>
            <a:lstStyle/>
            <a:p>
              <a:endParaRPr lang="en-US"/>
            </a:p>
          </p:txBody>
        </p:sp>
        <p:sp>
          <p:nvSpPr>
            <p:cNvPr id="5" name="TextBox 5"/>
            <p:cNvSpPr txBox="1"/>
            <p:nvPr/>
          </p:nvSpPr>
          <p:spPr>
            <a:xfrm>
              <a:off x="0" y="66675"/>
              <a:ext cx="4523762" cy="2220254"/>
            </a:xfrm>
            <a:prstGeom prst="rect">
              <a:avLst/>
            </a:prstGeom>
          </p:spPr>
          <p:txBody>
            <a:bodyPr lIns="50800" tIns="50800" rIns="50800" bIns="50800" rtlCol="0" anchor="ctr"/>
            <a:lstStyle/>
            <a:p>
              <a:pPr algn="ctr">
                <a:lnSpc>
                  <a:spcPts val="1773"/>
                </a:lnSpc>
              </a:pPr>
              <a:endParaRPr/>
            </a:p>
          </p:txBody>
        </p:sp>
      </p:grpSp>
      <p:sp>
        <p:nvSpPr>
          <p:cNvPr id="6" name="TextBox 6"/>
          <p:cNvSpPr txBox="1"/>
          <p:nvPr/>
        </p:nvSpPr>
        <p:spPr>
          <a:xfrm>
            <a:off x="333165" y="2272995"/>
            <a:ext cx="17369724" cy="7402189"/>
          </a:xfrm>
          <a:prstGeom prst="rect">
            <a:avLst/>
          </a:prstGeom>
        </p:spPr>
        <p:txBody>
          <a:bodyPr lIns="0" tIns="0" rIns="0" bIns="0" rtlCol="0" anchor="t">
            <a:spAutoFit/>
          </a:bodyPr>
          <a:lstStyle/>
          <a:p>
            <a:pPr algn="l">
              <a:lnSpc>
                <a:spcPts val="3080"/>
              </a:lnSpc>
            </a:pPr>
            <a:r>
              <a:rPr lang="en-US" sz="2200">
                <a:solidFill>
                  <a:srgbClr val="FFFFFF"/>
                </a:solidFill>
                <a:latin typeface="Open Sans"/>
                <a:ea typeface="Open Sans"/>
                <a:cs typeface="Open Sans"/>
                <a:sym typeface="Open Sans"/>
              </a:rPr>
              <a:t>Contraindications/considerations to continued use of LEN are as follows:</a:t>
            </a:r>
          </a:p>
          <a:p>
            <a:pPr marL="475028" lvl="1" indent="-237514" algn="l">
              <a:lnSpc>
                <a:spcPts val="3080"/>
              </a:lnSpc>
              <a:buFont typeface="Arial"/>
              <a:buChar char="•"/>
            </a:pPr>
            <a:r>
              <a:rPr lang="en-US" sz="2200" b="1">
                <a:solidFill>
                  <a:srgbClr val="FFFFFF"/>
                </a:solidFill>
                <a:latin typeface="Open Sans Bold"/>
                <a:ea typeface="Open Sans Bold"/>
                <a:cs typeface="Open Sans Bold"/>
                <a:sym typeface="Open Sans Bold"/>
              </a:rPr>
              <a:t>HIV-positive or inconclusive results</a:t>
            </a:r>
          </a:p>
          <a:p>
            <a:pPr marL="950056" lvl="2" indent="-316685" algn="l">
              <a:lnSpc>
                <a:spcPts val="3080"/>
              </a:lnSpc>
              <a:buFont typeface="Arial"/>
              <a:buChar char="⚬"/>
            </a:pPr>
            <a:r>
              <a:rPr lang="en-US" sz="2200">
                <a:solidFill>
                  <a:srgbClr val="FFFFFF"/>
                </a:solidFill>
                <a:latin typeface="Open Sans"/>
                <a:ea typeface="Open Sans"/>
                <a:cs typeface="Open Sans"/>
                <a:sym typeface="Open Sans"/>
              </a:rPr>
              <a:t>Discontinue LEN; refer for ART</a:t>
            </a:r>
          </a:p>
          <a:p>
            <a:pPr marL="475028" lvl="1" indent="-237514" algn="l">
              <a:lnSpc>
                <a:spcPts val="3080"/>
              </a:lnSpc>
              <a:buFont typeface="Arial"/>
              <a:buChar char="•"/>
            </a:pPr>
            <a:r>
              <a:rPr lang="en-US" sz="2200" b="1" i="1">
                <a:solidFill>
                  <a:srgbClr val="FFFFFF"/>
                </a:solidFill>
                <a:latin typeface="Open Sans Bold Italics"/>
                <a:ea typeface="Open Sans Bold Italics"/>
                <a:cs typeface="Open Sans Bold Italics"/>
                <a:sym typeface="Open Sans Bold Italics"/>
              </a:rPr>
              <a:t>High indication for PEP </a:t>
            </a:r>
            <a:r>
              <a:rPr lang="en-US" sz="2200">
                <a:solidFill>
                  <a:srgbClr val="FFFFFF"/>
                </a:solidFill>
                <a:latin typeface="Open Sans"/>
                <a:ea typeface="Open Sans"/>
                <a:cs typeface="Open Sans"/>
                <a:sym typeface="Open Sans"/>
              </a:rPr>
              <a:t>(high-risk exposure and significant LEN use deviation/injection delay)</a:t>
            </a:r>
          </a:p>
          <a:p>
            <a:pPr marL="950056" lvl="2" indent="-316685" algn="l">
              <a:lnSpc>
                <a:spcPts val="3080"/>
              </a:lnSpc>
              <a:buFont typeface="Arial"/>
              <a:buChar char="⚬"/>
            </a:pPr>
            <a:r>
              <a:rPr lang="en-US" sz="2200">
                <a:solidFill>
                  <a:srgbClr val="FFFFFF"/>
                </a:solidFill>
                <a:latin typeface="Open Sans"/>
                <a:ea typeface="Open Sans"/>
                <a:cs typeface="Open Sans"/>
                <a:sym typeface="Open Sans"/>
              </a:rPr>
              <a:t>Consider discontinuing LEN and starting 1-month course of PEP, after assessing likelihood of PEP adherence/completion</a:t>
            </a:r>
          </a:p>
          <a:p>
            <a:pPr marL="475028" lvl="1" indent="-237514" algn="l">
              <a:lnSpc>
                <a:spcPts val="3080"/>
              </a:lnSpc>
              <a:buFont typeface="Arial"/>
              <a:buChar char="•"/>
            </a:pPr>
            <a:r>
              <a:rPr lang="en-US" sz="2200" b="1" i="1">
                <a:solidFill>
                  <a:srgbClr val="FFFFFF"/>
                </a:solidFill>
                <a:latin typeface="Open Sans Bold Italics"/>
                <a:ea typeface="Open Sans Bold Italics"/>
                <a:cs typeface="Open Sans Bold Italics"/>
                <a:sym typeface="Open Sans Bold Italics"/>
              </a:rPr>
              <a:t>High suspicion of AHI </a:t>
            </a:r>
            <a:r>
              <a:rPr lang="en-US" sz="2200">
                <a:solidFill>
                  <a:srgbClr val="FFFFFF"/>
                </a:solidFill>
                <a:latin typeface="Open Sans"/>
                <a:ea typeface="Open Sans"/>
                <a:cs typeface="Open Sans"/>
                <a:sym typeface="Open Sans"/>
              </a:rPr>
              <a:t>(signs/symptoms/exposure history and significant use deviation/ injection delay)</a:t>
            </a:r>
          </a:p>
          <a:p>
            <a:pPr marL="950056" lvl="2" indent="-316685" algn="l">
              <a:lnSpc>
                <a:spcPts val="3080"/>
              </a:lnSpc>
              <a:buFont typeface="Arial"/>
              <a:buChar char="⚬"/>
            </a:pPr>
            <a:r>
              <a:rPr lang="en-US" sz="2200">
                <a:solidFill>
                  <a:srgbClr val="FFFFFF"/>
                </a:solidFill>
                <a:latin typeface="Open Sans"/>
                <a:ea typeface="Open Sans"/>
                <a:cs typeface="Open Sans"/>
                <a:sym typeface="Open Sans"/>
              </a:rPr>
              <a:t>Consider pausing LEN pending retesting for HIV in 1 month, after weighing risks/benefits of pausing/continuing</a:t>
            </a:r>
          </a:p>
          <a:p>
            <a:pPr marL="475028" lvl="1" indent="-237514" algn="l">
              <a:lnSpc>
                <a:spcPts val="3080"/>
              </a:lnSpc>
              <a:buFont typeface="Arial"/>
              <a:buChar char="•"/>
            </a:pPr>
            <a:r>
              <a:rPr lang="en-US" sz="2200">
                <a:solidFill>
                  <a:srgbClr val="FFFFFF"/>
                </a:solidFill>
                <a:latin typeface="Open Sans"/>
                <a:ea typeface="Open Sans"/>
                <a:cs typeface="Open Sans"/>
                <a:sym typeface="Open Sans"/>
              </a:rPr>
              <a:t>Medication interactions</a:t>
            </a:r>
          </a:p>
          <a:p>
            <a:pPr marL="950056" lvl="2" indent="-316685" algn="l">
              <a:lnSpc>
                <a:spcPts val="3080"/>
              </a:lnSpc>
              <a:buFont typeface="Arial"/>
              <a:buChar char="⚬"/>
            </a:pPr>
            <a:r>
              <a:rPr lang="en-US" sz="2200">
                <a:solidFill>
                  <a:srgbClr val="FFFFFF"/>
                </a:solidFill>
                <a:latin typeface="Open Sans"/>
                <a:ea typeface="Open Sans"/>
                <a:cs typeface="Open Sans"/>
                <a:sym typeface="Open Sans"/>
              </a:rPr>
              <a:t>There are no contraindications to using LEN due to use of other medications. </a:t>
            </a:r>
          </a:p>
          <a:p>
            <a:pPr marL="950056" lvl="2" indent="-316685" algn="l">
              <a:lnSpc>
                <a:spcPts val="3080"/>
              </a:lnSpc>
              <a:buFont typeface="Arial"/>
              <a:buChar char="⚬"/>
            </a:pPr>
            <a:r>
              <a:rPr lang="en-US" sz="2200">
                <a:solidFill>
                  <a:srgbClr val="FFFFFF"/>
                </a:solidFill>
                <a:latin typeface="Open Sans"/>
                <a:ea typeface="Open Sans"/>
                <a:cs typeface="Open Sans"/>
                <a:sym typeface="Open Sans"/>
              </a:rPr>
              <a:t>Use of any of the following medications concomitantly with LEN or in the months after LEN discontinuation may require a dose adjustment (to the dose of either LEN or the other medication):</a:t>
            </a:r>
          </a:p>
          <a:p>
            <a:pPr marL="1425084" lvl="3" indent="-356271" algn="l">
              <a:lnSpc>
                <a:spcPts val="3080"/>
              </a:lnSpc>
              <a:buFont typeface="Arial"/>
              <a:buChar char="￭"/>
            </a:pPr>
            <a:r>
              <a:rPr lang="en-US" sz="2200">
                <a:solidFill>
                  <a:srgbClr val="FFFFFF"/>
                </a:solidFill>
                <a:latin typeface="Open Sans"/>
                <a:ea typeface="Open Sans"/>
                <a:cs typeface="Open Sans"/>
                <a:sym typeface="Open Sans"/>
              </a:rPr>
              <a:t>Rifabutin</a:t>
            </a:r>
          </a:p>
          <a:p>
            <a:pPr marL="1425084" lvl="3" indent="-356271" algn="l">
              <a:lnSpc>
                <a:spcPts val="3080"/>
              </a:lnSpc>
              <a:buFont typeface="Arial"/>
              <a:buChar char="￭"/>
            </a:pPr>
            <a:r>
              <a:rPr lang="en-US" sz="2200">
                <a:solidFill>
                  <a:srgbClr val="FFFFFF"/>
                </a:solidFill>
                <a:latin typeface="Open Sans"/>
                <a:ea typeface="Open Sans"/>
                <a:cs typeface="Open Sans"/>
                <a:sym typeface="Open Sans"/>
              </a:rPr>
              <a:t>Rifampicin</a:t>
            </a:r>
          </a:p>
          <a:p>
            <a:pPr marL="1425084" lvl="3" indent="-356271" algn="l">
              <a:lnSpc>
                <a:spcPts val="3080"/>
              </a:lnSpc>
              <a:buFont typeface="Arial"/>
              <a:buChar char="￭"/>
            </a:pPr>
            <a:r>
              <a:rPr lang="en-US" sz="2200">
                <a:solidFill>
                  <a:srgbClr val="FFFFFF"/>
                </a:solidFill>
                <a:latin typeface="Open Sans"/>
                <a:ea typeface="Open Sans"/>
                <a:cs typeface="Open Sans"/>
                <a:sym typeface="Open Sans"/>
              </a:rPr>
              <a:t>Rifapentine</a:t>
            </a:r>
          </a:p>
          <a:p>
            <a:pPr marL="1425084" lvl="3" indent="-356271" algn="l">
              <a:lnSpc>
                <a:spcPts val="3080"/>
              </a:lnSpc>
              <a:buFont typeface="Arial"/>
              <a:buChar char="￭"/>
            </a:pPr>
            <a:r>
              <a:rPr lang="en-US" sz="2200">
                <a:solidFill>
                  <a:srgbClr val="FFFFFF"/>
                </a:solidFill>
                <a:latin typeface="Open Sans"/>
                <a:ea typeface="Open Sans"/>
                <a:cs typeface="Open Sans"/>
                <a:sym typeface="Open Sans"/>
              </a:rPr>
              <a:t>Carbamazepine</a:t>
            </a:r>
          </a:p>
          <a:p>
            <a:pPr marL="950056" lvl="2" indent="-316685" algn="l">
              <a:lnSpc>
                <a:spcPts val="3080"/>
              </a:lnSpc>
              <a:buFont typeface="Arial"/>
              <a:buChar char="⚬"/>
            </a:pPr>
            <a:r>
              <a:rPr lang="en-US" sz="2200">
                <a:solidFill>
                  <a:srgbClr val="FFFFFF"/>
                </a:solidFill>
                <a:latin typeface="Open Sans"/>
                <a:ea typeface="Open Sans"/>
                <a:cs typeface="Open Sans"/>
                <a:sym typeface="Open Sans"/>
              </a:rPr>
              <a:t>Prescribers should review the regulatory labels of both medications when being prescribed for concomitant use or when the other medication is used after LEN has been discontinued.</a:t>
            </a:r>
          </a:p>
          <a:p>
            <a:pPr marL="475028" lvl="1" indent="-237514" algn="l">
              <a:lnSpc>
                <a:spcPts val="3080"/>
              </a:lnSpc>
              <a:buFont typeface="Arial"/>
              <a:buChar char="•"/>
            </a:pPr>
            <a:r>
              <a:rPr lang="en-US" sz="2200" b="1">
                <a:solidFill>
                  <a:srgbClr val="FFFFFF"/>
                </a:solidFill>
                <a:latin typeface="Open Sans Bold"/>
                <a:ea typeface="Open Sans Bold"/>
                <a:cs typeface="Open Sans Bold"/>
                <a:sym typeface="Open Sans Bold"/>
              </a:rPr>
              <a:t>Allergic reaction to lenacapavir/LEN injection</a:t>
            </a:r>
          </a:p>
          <a:p>
            <a:pPr marL="950056" lvl="2" indent="-316685" algn="l">
              <a:lnSpc>
                <a:spcPts val="3080"/>
              </a:lnSpc>
              <a:buFont typeface="Arial"/>
              <a:buChar char="⚬"/>
            </a:pPr>
            <a:r>
              <a:rPr lang="en-US" sz="2200">
                <a:solidFill>
                  <a:srgbClr val="FFFFFF"/>
                </a:solidFill>
                <a:latin typeface="Open Sans"/>
                <a:ea typeface="Open Sans"/>
                <a:cs typeface="Open Sans"/>
                <a:sym typeface="Open Sans"/>
              </a:rPr>
              <a:t>Discontinue LEN; an alternative PrEP product may be suitable</a:t>
            </a:r>
          </a:p>
        </p:txBody>
      </p:sp>
      <p:sp>
        <p:nvSpPr>
          <p:cNvPr id="7" name="TextBox 7"/>
          <p:cNvSpPr txBox="1"/>
          <p:nvPr/>
        </p:nvSpPr>
        <p:spPr>
          <a:xfrm>
            <a:off x="448364" y="1278585"/>
            <a:ext cx="17839636" cy="772795"/>
          </a:xfrm>
          <a:prstGeom prst="rect">
            <a:avLst/>
          </a:prstGeom>
        </p:spPr>
        <p:txBody>
          <a:bodyPr lIns="0" tIns="0" rIns="0" bIns="0" rtlCol="0" anchor="t">
            <a:spAutoFit/>
          </a:bodyPr>
          <a:lstStyle/>
          <a:p>
            <a:pPr algn="l">
              <a:lnSpc>
                <a:spcPts val="3079"/>
              </a:lnSpc>
              <a:spcBef>
                <a:spcPct val="0"/>
              </a:spcBef>
            </a:pPr>
            <a:r>
              <a:rPr lang="en-US" sz="2199" b="1">
                <a:solidFill>
                  <a:srgbClr val="FFFFFF"/>
                </a:solidFill>
                <a:latin typeface="Roboto Condensed Bold"/>
                <a:ea typeface="Roboto Condensed Bold"/>
                <a:cs typeface="Roboto Condensed Bold"/>
                <a:sym typeface="Roboto Condensed Bold"/>
              </a:rPr>
              <a:t>Some contraindications only pertain to LEN clients with deviations in use (delays between injections), which are noted in italicized text below, while others apply to all LEN users. </a:t>
            </a:r>
          </a:p>
        </p:txBody>
      </p:sp>
      <p:sp>
        <p:nvSpPr>
          <p:cNvPr id="8" name="TextBox 8"/>
          <p:cNvSpPr txBox="1"/>
          <p:nvPr/>
        </p:nvSpPr>
        <p:spPr>
          <a:xfrm>
            <a:off x="3243811" y="6566282"/>
            <a:ext cx="4121921" cy="1544320"/>
          </a:xfrm>
          <a:prstGeom prst="rect">
            <a:avLst/>
          </a:prstGeom>
        </p:spPr>
        <p:txBody>
          <a:bodyPr lIns="0" tIns="0" rIns="0" bIns="0" rtlCol="0" anchor="t">
            <a:spAutoFit/>
          </a:bodyPr>
          <a:lstStyle/>
          <a:p>
            <a:pPr marL="1424938" lvl="3" indent="-356235" algn="l">
              <a:lnSpc>
                <a:spcPts val="3079"/>
              </a:lnSpc>
              <a:buFont typeface="Arial"/>
              <a:buChar char="￭"/>
            </a:pPr>
            <a:r>
              <a:rPr lang="en-US" sz="2199">
                <a:solidFill>
                  <a:srgbClr val="FFFFFF"/>
                </a:solidFill>
                <a:latin typeface="Open Sans"/>
                <a:ea typeface="Open Sans"/>
                <a:cs typeface="Open Sans"/>
                <a:sym typeface="Open Sans"/>
              </a:rPr>
              <a:t>Phenobarbital</a:t>
            </a:r>
          </a:p>
          <a:p>
            <a:pPr marL="1424938" lvl="3" indent="-356235" algn="l">
              <a:lnSpc>
                <a:spcPts val="3079"/>
              </a:lnSpc>
              <a:buFont typeface="Arial"/>
              <a:buChar char="￭"/>
            </a:pPr>
            <a:r>
              <a:rPr lang="en-US" sz="2199">
                <a:solidFill>
                  <a:srgbClr val="FFFFFF"/>
                </a:solidFill>
                <a:latin typeface="Open Sans"/>
                <a:ea typeface="Open Sans"/>
                <a:cs typeface="Open Sans"/>
                <a:sym typeface="Open Sans"/>
              </a:rPr>
              <a:t>Phenytoin</a:t>
            </a:r>
          </a:p>
          <a:p>
            <a:pPr marL="1424938" lvl="3" indent="-356235" algn="l">
              <a:lnSpc>
                <a:spcPts val="3079"/>
              </a:lnSpc>
              <a:buFont typeface="Arial"/>
              <a:buChar char="￭"/>
            </a:pPr>
            <a:r>
              <a:rPr lang="en-US" sz="2199">
                <a:solidFill>
                  <a:srgbClr val="FFFFFF"/>
                </a:solidFill>
                <a:latin typeface="Open Sans"/>
                <a:ea typeface="Open Sans"/>
                <a:cs typeface="Open Sans"/>
                <a:sym typeface="Open Sans"/>
              </a:rPr>
              <a:t>Ketamine</a:t>
            </a:r>
          </a:p>
          <a:p>
            <a:pPr marL="1424938" lvl="3" indent="-356235" algn="l">
              <a:lnSpc>
                <a:spcPts val="3079"/>
              </a:lnSpc>
              <a:buFont typeface="Arial"/>
              <a:buChar char="￭"/>
            </a:pPr>
            <a:r>
              <a:rPr lang="en-US" sz="2199">
                <a:solidFill>
                  <a:srgbClr val="FFFFFF"/>
                </a:solidFill>
                <a:latin typeface="Open Sans"/>
                <a:ea typeface="Open Sans"/>
                <a:cs typeface="Open Sans"/>
                <a:sym typeface="Open Sans"/>
              </a:rPr>
              <a:t>Avanafil</a:t>
            </a:r>
          </a:p>
        </p:txBody>
      </p:sp>
      <p:sp>
        <p:nvSpPr>
          <p:cNvPr id="9" name="TextBox 9"/>
          <p:cNvSpPr txBox="1"/>
          <p:nvPr/>
        </p:nvSpPr>
        <p:spPr>
          <a:xfrm>
            <a:off x="6468142" y="6566282"/>
            <a:ext cx="3088448" cy="1544320"/>
          </a:xfrm>
          <a:prstGeom prst="rect">
            <a:avLst/>
          </a:prstGeom>
        </p:spPr>
        <p:txBody>
          <a:bodyPr lIns="0" tIns="0" rIns="0" bIns="0" rtlCol="0" anchor="t">
            <a:spAutoFit/>
          </a:bodyPr>
          <a:lstStyle/>
          <a:p>
            <a:pPr marL="1424938" lvl="3" indent="-356235" algn="l">
              <a:lnSpc>
                <a:spcPts val="3079"/>
              </a:lnSpc>
              <a:buFont typeface="Arial"/>
              <a:buChar char="￭"/>
            </a:pPr>
            <a:r>
              <a:rPr lang="en-US" sz="2199">
                <a:solidFill>
                  <a:srgbClr val="FFFFFF"/>
                </a:solidFill>
                <a:latin typeface="Open Sans"/>
                <a:ea typeface="Open Sans"/>
                <a:cs typeface="Open Sans"/>
                <a:sym typeface="Open Sans"/>
              </a:rPr>
              <a:t>Sildenafil</a:t>
            </a:r>
          </a:p>
          <a:p>
            <a:pPr marL="1424938" lvl="3" indent="-356235" algn="l">
              <a:lnSpc>
                <a:spcPts val="3079"/>
              </a:lnSpc>
              <a:buFont typeface="Arial"/>
              <a:buChar char="￭"/>
            </a:pPr>
            <a:r>
              <a:rPr lang="en-US" sz="2199">
                <a:solidFill>
                  <a:srgbClr val="FFFFFF"/>
                </a:solidFill>
                <a:latin typeface="Open Sans"/>
                <a:ea typeface="Open Sans"/>
                <a:cs typeface="Open Sans"/>
                <a:sym typeface="Open Sans"/>
              </a:rPr>
              <a:t>Tadalafil</a:t>
            </a:r>
          </a:p>
          <a:p>
            <a:pPr marL="1424938" lvl="3" indent="-356235" algn="l">
              <a:lnSpc>
                <a:spcPts val="3079"/>
              </a:lnSpc>
              <a:buFont typeface="Arial"/>
              <a:buChar char="￭"/>
            </a:pPr>
            <a:r>
              <a:rPr lang="en-US" sz="2199">
                <a:solidFill>
                  <a:srgbClr val="FFFFFF"/>
                </a:solidFill>
                <a:latin typeface="Open Sans"/>
                <a:ea typeface="Open Sans"/>
                <a:cs typeface="Open Sans"/>
                <a:sym typeface="Open Sans"/>
              </a:rPr>
              <a:t>Vardenafil</a:t>
            </a:r>
          </a:p>
          <a:p>
            <a:pPr algn="l">
              <a:lnSpc>
                <a:spcPts val="3079"/>
              </a:lnSpc>
            </a:pPr>
            <a:endParaRPr lang="en-US" sz="2199">
              <a:solidFill>
                <a:srgbClr val="FFFFFF"/>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4815372" y="1028700"/>
            <a:ext cx="8657256" cy="6853538"/>
            <a:chOff x="0" y="0"/>
            <a:chExt cx="11543009" cy="9138051"/>
          </a:xfrm>
        </p:grpSpPr>
        <p:sp>
          <p:nvSpPr>
            <p:cNvPr id="3" name="Freeform 3"/>
            <p:cNvSpPr/>
            <p:nvPr/>
          </p:nvSpPr>
          <p:spPr>
            <a:xfrm>
              <a:off x="1545693" y="0"/>
              <a:ext cx="8429440" cy="9100610"/>
            </a:xfrm>
            <a:custGeom>
              <a:avLst/>
              <a:gdLst/>
              <a:ahLst/>
              <a:cxnLst/>
              <a:rect l="l" t="t" r="r" b="b"/>
              <a:pathLst>
                <a:path w="8429440" h="9100610">
                  <a:moveTo>
                    <a:pt x="0" y="0"/>
                  </a:moveTo>
                  <a:lnTo>
                    <a:pt x="8429441" y="0"/>
                  </a:lnTo>
                  <a:lnTo>
                    <a:pt x="8429441" y="9100610"/>
                  </a:lnTo>
                  <a:lnTo>
                    <a:pt x="0" y="910061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Freeform 4"/>
            <p:cNvSpPr/>
            <p:nvPr/>
          </p:nvSpPr>
          <p:spPr>
            <a:xfrm>
              <a:off x="2328888" y="6167194"/>
              <a:ext cx="2491356" cy="2287518"/>
            </a:xfrm>
            <a:custGeom>
              <a:avLst/>
              <a:gdLst/>
              <a:ahLst/>
              <a:cxnLst/>
              <a:rect l="l" t="t" r="r" b="b"/>
              <a:pathLst>
                <a:path w="2491356" h="2287518">
                  <a:moveTo>
                    <a:pt x="0" y="0"/>
                  </a:moveTo>
                  <a:lnTo>
                    <a:pt x="2491355" y="0"/>
                  </a:lnTo>
                  <a:lnTo>
                    <a:pt x="2491355" y="2287518"/>
                  </a:lnTo>
                  <a:lnTo>
                    <a:pt x="0" y="2287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rot="3544265">
              <a:off x="4643559" y="5330971"/>
              <a:ext cx="2491356" cy="2287518"/>
            </a:xfrm>
            <a:custGeom>
              <a:avLst/>
              <a:gdLst/>
              <a:ahLst/>
              <a:cxnLst/>
              <a:rect l="l" t="t" r="r" b="b"/>
              <a:pathLst>
                <a:path w="2491356" h="2287518">
                  <a:moveTo>
                    <a:pt x="0" y="0"/>
                  </a:moveTo>
                  <a:lnTo>
                    <a:pt x="2491356" y="0"/>
                  </a:lnTo>
                  <a:lnTo>
                    <a:pt x="2491356" y="2287518"/>
                  </a:lnTo>
                  <a:lnTo>
                    <a:pt x="0" y="2287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Freeform 6"/>
            <p:cNvSpPr/>
            <p:nvPr/>
          </p:nvSpPr>
          <p:spPr>
            <a:xfrm rot="5936175">
              <a:off x="6539810" y="4298551"/>
              <a:ext cx="2491356" cy="2287518"/>
            </a:xfrm>
            <a:custGeom>
              <a:avLst/>
              <a:gdLst/>
              <a:ahLst/>
              <a:cxnLst/>
              <a:rect l="l" t="t" r="r" b="b"/>
              <a:pathLst>
                <a:path w="2491356" h="2287518">
                  <a:moveTo>
                    <a:pt x="0" y="0"/>
                  </a:moveTo>
                  <a:lnTo>
                    <a:pt x="2491356" y="0"/>
                  </a:lnTo>
                  <a:lnTo>
                    <a:pt x="2491356" y="2287517"/>
                  </a:lnTo>
                  <a:lnTo>
                    <a:pt x="0" y="2287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8729456" y="3674559"/>
              <a:ext cx="2491356" cy="2287518"/>
            </a:xfrm>
            <a:custGeom>
              <a:avLst/>
              <a:gdLst/>
              <a:ahLst/>
              <a:cxnLst/>
              <a:rect l="l" t="t" r="r" b="b"/>
              <a:pathLst>
                <a:path w="2491356" h="2287518">
                  <a:moveTo>
                    <a:pt x="0" y="0"/>
                  </a:moveTo>
                  <a:lnTo>
                    <a:pt x="2491356" y="0"/>
                  </a:lnTo>
                  <a:lnTo>
                    <a:pt x="2491356" y="2287518"/>
                  </a:lnTo>
                  <a:lnTo>
                    <a:pt x="0" y="22875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Freeform 8"/>
            <p:cNvSpPr/>
            <p:nvPr/>
          </p:nvSpPr>
          <p:spPr>
            <a:xfrm>
              <a:off x="9708349" y="4921258"/>
              <a:ext cx="1294243" cy="1207175"/>
            </a:xfrm>
            <a:custGeom>
              <a:avLst/>
              <a:gdLst/>
              <a:ahLst/>
              <a:cxnLst/>
              <a:rect l="l" t="t" r="r" b="b"/>
              <a:pathLst>
                <a:path w="1294243" h="1207175">
                  <a:moveTo>
                    <a:pt x="0" y="0"/>
                  </a:moveTo>
                  <a:lnTo>
                    <a:pt x="1294243" y="0"/>
                  </a:lnTo>
                  <a:lnTo>
                    <a:pt x="1294243" y="1207176"/>
                  </a:lnTo>
                  <a:lnTo>
                    <a:pt x="0" y="120717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a:off x="9766693" y="4975678"/>
              <a:ext cx="1177554" cy="1098337"/>
            </a:xfrm>
            <a:custGeom>
              <a:avLst/>
              <a:gdLst/>
              <a:ahLst/>
              <a:cxnLst/>
              <a:rect l="l" t="t" r="r" b="b"/>
              <a:pathLst>
                <a:path w="1177554" h="1098337">
                  <a:moveTo>
                    <a:pt x="0" y="0"/>
                  </a:moveTo>
                  <a:lnTo>
                    <a:pt x="1177554" y="0"/>
                  </a:lnTo>
                  <a:lnTo>
                    <a:pt x="1177554" y="1098336"/>
                  </a:lnTo>
                  <a:lnTo>
                    <a:pt x="0" y="10983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a:off x="9939423" y="5136787"/>
              <a:ext cx="832094" cy="776117"/>
            </a:xfrm>
            <a:custGeom>
              <a:avLst/>
              <a:gdLst/>
              <a:ahLst/>
              <a:cxnLst/>
              <a:rect l="l" t="t" r="r" b="b"/>
              <a:pathLst>
                <a:path w="832094" h="776117">
                  <a:moveTo>
                    <a:pt x="0" y="0"/>
                  </a:moveTo>
                  <a:lnTo>
                    <a:pt x="832095" y="0"/>
                  </a:lnTo>
                  <a:lnTo>
                    <a:pt x="832095" y="776118"/>
                  </a:lnTo>
                  <a:lnTo>
                    <a:pt x="0" y="77611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1" name="Freeform 11"/>
            <p:cNvSpPr/>
            <p:nvPr/>
          </p:nvSpPr>
          <p:spPr>
            <a:xfrm>
              <a:off x="10174353" y="5305879"/>
              <a:ext cx="362234" cy="362234"/>
            </a:xfrm>
            <a:custGeom>
              <a:avLst/>
              <a:gdLst/>
              <a:ahLst/>
              <a:cxnLst/>
              <a:rect l="l" t="t" r="r" b="b"/>
              <a:pathLst>
                <a:path w="362234" h="362234">
                  <a:moveTo>
                    <a:pt x="0" y="0"/>
                  </a:moveTo>
                  <a:lnTo>
                    <a:pt x="362235" y="0"/>
                  </a:lnTo>
                  <a:lnTo>
                    <a:pt x="362235" y="362235"/>
                  </a:lnTo>
                  <a:lnTo>
                    <a:pt x="0" y="36223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2" name="Freeform 12"/>
            <p:cNvSpPr/>
            <p:nvPr/>
          </p:nvSpPr>
          <p:spPr>
            <a:xfrm>
              <a:off x="5261466" y="5442310"/>
              <a:ext cx="997896" cy="930764"/>
            </a:xfrm>
            <a:custGeom>
              <a:avLst/>
              <a:gdLst/>
              <a:ahLst/>
              <a:cxnLst/>
              <a:rect l="l" t="t" r="r" b="b"/>
              <a:pathLst>
                <a:path w="997896" h="930764">
                  <a:moveTo>
                    <a:pt x="0" y="0"/>
                  </a:moveTo>
                  <a:lnTo>
                    <a:pt x="997895" y="0"/>
                  </a:lnTo>
                  <a:lnTo>
                    <a:pt x="997895" y="930764"/>
                  </a:lnTo>
                  <a:lnTo>
                    <a:pt x="0" y="9307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3" name="Freeform 13"/>
            <p:cNvSpPr/>
            <p:nvPr/>
          </p:nvSpPr>
          <p:spPr>
            <a:xfrm>
              <a:off x="5306451" y="5484268"/>
              <a:ext cx="907925" cy="846847"/>
            </a:xfrm>
            <a:custGeom>
              <a:avLst/>
              <a:gdLst/>
              <a:ahLst/>
              <a:cxnLst/>
              <a:rect l="l" t="t" r="r" b="b"/>
              <a:pathLst>
                <a:path w="907925" h="846847">
                  <a:moveTo>
                    <a:pt x="0" y="0"/>
                  </a:moveTo>
                  <a:lnTo>
                    <a:pt x="907925" y="0"/>
                  </a:lnTo>
                  <a:lnTo>
                    <a:pt x="907925" y="846847"/>
                  </a:lnTo>
                  <a:lnTo>
                    <a:pt x="0" y="8468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a:off x="5439630" y="5608488"/>
              <a:ext cx="641567" cy="598407"/>
            </a:xfrm>
            <a:custGeom>
              <a:avLst/>
              <a:gdLst/>
              <a:ahLst/>
              <a:cxnLst/>
              <a:rect l="l" t="t" r="r" b="b"/>
              <a:pathLst>
                <a:path w="641567" h="598407">
                  <a:moveTo>
                    <a:pt x="0" y="0"/>
                  </a:moveTo>
                  <a:lnTo>
                    <a:pt x="641567" y="0"/>
                  </a:lnTo>
                  <a:lnTo>
                    <a:pt x="641567" y="598407"/>
                  </a:lnTo>
                  <a:lnTo>
                    <a:pt x="0" y="5984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5620767" y="5738862"/>
              <a:ext cx="279292" cy="279292"/>
            </a:xfrm>
            <a:custGeom>
              <a:avLst/>
              <a:gdLst/>
              <a:ahLst/>
              <a:cxnLst/>
              <a:rect l="l" t="t" r="r" b="b"/>
              <a:pathLst>
                <a:path w="279292" h="279292">
                  <a:moveTo>
                    <a:pt x="0" y="0"/>
                  </a:moveTo>
                  <a:lnTo>
                    <a:pt x="279293" y="0"/>
                  </a:lnTo>
                  <a:lnTo>
                    <a:pt x="279293" y="279293"/>
                  </a:lnTo>
                  <a:lnTo>
                    <a:pt x="0" y="279293"/>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6" name="Freeform 16"/>
            <p:cNvSpPr/>
            <p:nvPr/>
          </p:nvSpPr>
          <p:spPr>
            <a:xfrm>
              <a:off x="5192912" y="6850534"/>
              <a:ext cx="896535" cy="836222"/>
            </a:xfrm>
            <a:custGeom>
              <a:avLst/>
              <a:gdLst/>
              <a:ahLst/>
              <a:cxnLst/>
              <a:rect l="l" t="t" r="r" b="b"/>
              <a:pathLst>
                <a:path w="896535" h="836222">
                  <a:moveTo>
                    <a:pt x="0" y="0"/>
                  </a:moveTo>
                  <a:lnTo>
                    <a:pt x="896534" y="0"/>
                  </a:lnTo>
                  <a:lnTo>
                    <a:pt x="896534" y="836222"/>
                  </a:lnTo>
                  <a:lnTo>
                    <a:pt x="0" y="836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7" name="Freeform 17"/>
            <p:cNvSpPr/>
            <p:nvPr/>
          </p:nvSpPr>
          <p:spPr>
            <a:xfrm>
              <a:off x="5233327" y="6888230"/>
              <a:ext cx="815703" cy="760829"/>
            </a:xfrm>
            <a:custGeom>
              <a:avLst/>
              <a:gdLst/>
              <a:ahLst/>
              <a:cxnLst/>
              <a:rect l="l" t="t" r="r" b="b"/>
              <a:pathLst>
                <a:path w="815703" h="760829">
                  <a:moveTo>
                    <a:pt x="0" y="0"/>
                  </a:moveTo>
                  <a:lnTo>
                    <a:pt x="815704" y="0"/>
                  </a:lnTo>
                  <a:lnTo>
                    <a:pt x="815704" y="760829"/>
                  </a:lnTo>
                  <a:lnTo>
                    <a:pt x="0" y="76082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18"/>
            <p:cNvSpPr/>
            <p:nvPr/>
          </p:nvSpPr>
          <p:spPr>
            <a:xfrm>
              <a:off x="5352979" y="6999833"/>
              <a:ext cx="576400" cy="537624"/>
            </a:xfrm>
            <a:custGeom>
              <a:avLst/>
              <a:gdLst/>
              <a:ahLst/>
              <a:cxnLst/>
              <a:rect l="l" t="t" r="r" b="b"/>
              <a:pathLst>
                <a:path w="576400" h="537624">
                  <a:moveTo>
                    <a:pt x="0" y="0"/>
                  </a:moveTo>
                  <a:lnTo>
                    <a:pt x="576400" y="0"/>
                  </a:lnTo>
                  <a:lnTo>
                    <a:pt x="576400" y="537624"/>
                  </a:lnTo>
                  <a:lnTo>
                    <a:pt x="0" y="537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9" name="Freeform 19"/>
            <p:cNvSpPr/>
            <p:nvPr/>
          </p:nvSpPr>
          <p:spPr>
            <a:xfrm>
              <a:off x="5515717" y="7116964"/>
              <a:ext cx="250923" cy="250923"/>
            </a:xfrm>
            <a:custGeom>
              <a:avLst/>
              <a:gdLst/>
              <a:ahLst/>
              <a:cxnLst/>
              <a:rect l="l" t="t" r="r" b="b"/>
              <a:pathLst>
                <a:path w="250923" h="250923">
                  <a:moveTo>
                    <a:pt x="0" y="0"/>
                  </a:moveTo>
                  <a:lnTo>
                    <a:pt x="250924" y="0"/>
                  </a:lnTo>
                  <a:lnTo>
                    <a:pt x="250924" y="250924"/>
                  </a:lnTo>
                  <a:lnTo>
                    <a:pt x="0" y="2509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a:off x="3652290" y="6167194"/>
              <a:ext cx="896535" cy="836222"/>
            </a:xfrm>
            <a:custGeom>
              <a:avLst/>
              <a:gdLst/>
              <a:ahLst/>
              <a:cxnLst/>
              <a:rect l="l" t="t" r="r" b="b"/>
              <a:pathLst>
                <a:path w="896535" h="836222">
                  <a:moveTo>
                    <a:pt x="0" y="0"/>
                  </a:moveTo>
                  <a:lnTo>
                    <a:pt x="896535" y="0"/>
                  </a:lnTo>
                  <a:lnTo>
                    <a:pt x="896535" y="836222"/>
                  </a:lnTo>
                  <a:lnTo>
                    <a:pt x="0" y="83622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a:off x="3692706" y="6204891"/>
              <a:ext cx="815703" cy="760829"/>
            </a:xfrm>
            <a:custGeom>
              <a:avLst/>
              <a:gdLst/>
              <a:ahLst/>
              <a:cxnLst/>
              <a:rect l="l" t="t" r="r" b="b"/>
              <a:pathLst>
                <a:path w="815703" h="760829">
                  <a:moveTo>
                    <a:pt x="0" y="0"/>
                  </a:moveTo>
                  <a:lnTo>
                    <a:pt x="815703" y="0"/>
                  </a:lnTo>
                  <a:lnTo>
                    <a:pt x="815703" y="760828"/>
                  </a:lnTo>
                  <a:lnTo>
                    <a:pt x="0" y="7608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a:off x="3812358" y="6316493"/>
              <a:ext cx="576400" cy="537624"/>
            </a:xfrm>
            <a:custGeom>
              <a:avLst/>
              <a:gdLst/>
              <a:ahLst/>
              <a:cxnLst/>
              <a:rect l="l" t="t" r="r" b="b"/>
              <a:pathLst>
                <a:path w="576400" h="537624">
                  <a:moveTo>
                    <a:pt x="0" y="0"/>
                  </a:moveTo>
                  <a:lnTo>
                    <a:pt x="576400" y="0"/>
                  </a:lnTo>
                  <a:lnTo>
                    <a:pt x="576400" y="537624"/>
                  </a:lnTo>
                  <a:lnTo>
                    <a:pt x="0" y="53762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a:off x="3975096" y="6433624"/>
              <a:ext cx="250923" cy="250923"/>
            </a:xfrm>
            <a:custGeom>
              <a:avLst/>
              <a:gdLst/>
              <a:ahLst/>
              <a:cxnLst/>
              <a:rect l="l" t="t" r="r" b="b"/>
              <a:pathLst>
                <a:path w="250923" h="250923">
                  <a:moveTo>
                    <a:pt x="0" y="0"/>
                  </a:moveTo>
                  <a:lnTo>
                    <a:pt x="250923" y="0"/>
                  </a:lnTo>
                  <a:lnTo>
                    <a:pt x="250923" y="250924"/>
                  </a:lnTo>
                  <a:lnTo>
                    <a:pt x="0" y="25092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4" name="Freeform 24"/>
            <p:cNvSpPr/>
            <p:nvPr/>
          </p:nvSpPr>
          <p:spPr>
            <a:xfrm>
              <a:off x="8759704" y="3458859"/>
              <a:ext cx="1275941" cy="1190105"/>
            </a:xfrm>
            <a:custGeom>
              <a:avLst/>
              <a:gdLst/>
              <a:ahLst/>
              <a:cxnLst/>
              <a:rect l="l" t="t" r="r" b="b"/>
              <a:pathLst>
                <a:path w="1275941" h="1190105">
                  <a:moveTo>
                    <a:pt x="0" y="0"/>
                  </a:moveTo>
                  <a:lnTo>
                    <a:pt x="1275941" y="0"/>
                  </a:lnTo>
                  <a:lnTo>
                    <a:pt x="1275941" y="1190104"/>
                  </a:lnTo>
                  <a:lnTo>
                    <a:pt x="0" y="11901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25"/>
            <p:cNvSpPr/>
            <p:nvPr/>
          </p:nvSpPr>
          <p:spPr>
            <a:xfrm>
              <a:off x="8817223" y="3512509"/>
              <a:ext cx="1160902" cy="1082805"/>
            </a:xfrm>
            <a:custGeom>
              <a:avLst/>
              <a:gdLst/>
              <a:ahLst/>
              <a:cxnLst/>
              <a:rect l="l" t="t" r="r" b="b"/>
              <a:pathLst>
                <a:path w="1160902" h="1082805">
                  <a:moveTo>
                    <a:pt x="0" y="0"/>
                  </a:moveTo>
                  <a:lnTo>
                    <a:pt x="1160902" y="0"/>
                  </a:lnTo>
                  <a:lnTo>
                    <a:pt x="1160902" y="1082805"/>
                  </a:lnTo>
                  <a:lnTo>
                    <a:pt x="0" y="108280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26"/>
            <p:cNvSpPr/>
            <p:nvPr/>
          </p:nvSpPr>
          <p:spPr>
            <a:xfrm>
              <a:off x="8987510" y="3671340"/>
              <a:ext cx="820328" cy="765142"/>
            </a:xfrm>
            <a:custGeom>
              <a:avLst/>
              <a:gdLst/>
              <a:ahLst/>
              <a:cxnLst/>
              <a:rect l="l" t="t" r="r" b="b"/>
              <a:pathLst>
                <a:path w="820328" h="765142">
                  <a:moveTo>
                    <a:pt x="0" y="0"/>
                  </a:moveTo>
                  <a:lnTo>
                    <a:pt x="820328" y="0"/>
                  </a:lnTo>
                  <a:lnTo>
                    <a:pt x="820328" y="765142"/>
                  </a:lnTo>
                  <a:lnTo>
                    <a:pt x="0" y="76514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7" name="Freeform 27"/>
            <p:cNvSpPr/>
            <p:nvPr/>
          </p:nvSpPr>
          <p:spPr>
            <a:xfrm>
              <a:off x="9219118" y="3838041"/>
              <a:ext cx="357112" cy="357112"/>
            </a:xfrm>
            <a:custGeom>
              <a:avLst/>
              <a:gdLst/>
              <a:ahLst/>
              <a:cxnLst/>
              <a:rect l="l" t="t" r="r" b="b"/>
              <a:pathLst>
                <a:path w="357112" h="357112">
                  <a:moveTo>
                    <a:pt x="0" y="0"/>
                  </a:moveTo>
                  <a:lnTo>
                    <a:pt x="357112" y="0"/>
                  </a:lnTo>
                  <a:lnTo>
                    <a:pt x="357112" y="357112"/>
                  </a:lnTo>
                  <a:lnTo>
                    <a:pt x="0" y="3571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8" name="Freeform 28"/>
            <p:cNvSpPr/>
            <p:nvPr/>
          </p:nvSpPr>
          <p:spPr>
            <a:xfrm>
              <a:off x="9975134" y="3458859"/>
              <a:ext cx="1567875" cy="1462400"/>
            </a:xfrm>
            <a:custGeom>
              <a:avLst/>
              <a:gdLst/>
              <a:ahLst/>
              <a:cxnLst/>
              <a:rect l="l" t="t" r="r" b="b"/>
              <a:pathLst>
                <a:path w="1567875" h="1462400">
                  <a:moveTo>
                    <a:pt x="0" y="0"/>
                  </a:moveTo>
                  <a:lnTo>
                    <a:pt x="1567875" y="0"/>
                  </a:lnTo>
                  <a:lnTo>
                    <a:pt x="1567875" y="1462399"/>
                  </a:lnTo>
                  <a:lnTo>
                    <a:pt x="0" y="146239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9" name="Freeform 29"/>
            <p:cNvSpPr/>
            <p:nvPr/>
          </p:nvSpPr>
          <p:spPr>
            <a:xfrm>
              <a:off x="10045814" y="3524784"/>
              <a:ext cx="1426515" cy="1330550"/>
            </a:xfrm>
            <a:custGeom>
              <a:avLst/>
              <a:gdLst/>
              <a:ahLst/>
              <a:cxnLst/>
              <a:rect l="l" t="t" r="r" b="b"/>
              <a:pathLst>
                <a:path w="1426515" h="1330550">
                  <a:moveTo>
                    <a:pt x="0" y="0"/>
                  </a:moveTo>
                  <a:lnTo>
                    <a:pt x="1426515" y="0"/>
                  </a:lnTo>
                  <a:lnTo>
                    <a:pt x="1426515" y="1330549"/>
                  </a:lnTo>
                  <a:lnTo>
                    <a:pt x="0" y="13305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0" name="Freeform 30"/>
            <p:cNvSpPr/>
            <p:nvPr/>
          </p:nvSpPr>
          <p:spPr>
            <a:xfrm>
              <a:off x="10255062" y="3719956"/>
              <a:ext cx="1008018" cy="940206"/>
            </a:xfrm>
            <a:custGeom>
              <a:avLst/>
              <a:gdLst/>
              <a:ahLst/>
              <a:cxnLst/>
              <a:rect l="l" t="t" r="r" b="b"/>
              <a:pathLst>
                <a:path w="1008018" h="940206">
                  <a:moveTo>
                    <a:pt x="0" y="0"/>
                  </a:moveTo>
                  <a:lnTo>
                    <a:pt x="1008018" y="0"/>
                  </a:lnTo>
                  <a:lnTo>
                    <a:pt x="1008018" y="940205"/>
                  </a:lnTo>
                  <a:lnTo>
                    <a:pt x="0" y="9402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1" name="Freeform 31"/>
            <p:cNvSpPr/>
            <p:nvPr/>
          </p:nvSpPr>
          <p:spPr>
            <a:xfrm>
              <a:off x="10539662" y="3924797"/>
              <a:ext cx="438819" cy="438819"/>
            </a:xfrm>
            <a:custGeom>
              <a:avLst/>
              <a:gdLst/>
              <a:ahLst/>
              <a:cxnLst/>
              <a:rect l="l" t="t" r="r" b="b"/>
              <a:pathLst>
                <a:path w="438819" h="438819">
                  <a:moveTo>
                    <a:pt x="0" y="0"/>
                  </a:moveTo>
                  <a:lnTo>
                    <a:pt x="438819" y="0"/>
                  </a:lnTo>
                  <a:lnTo>
                    <a:pt x="438819" y="438819"/>
                  </a:lnTo>
                  <a:lnTo>
                    <a:pt x="0" y="43881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2" name="Freeform 32"/>
            <p:cNvSpPr/>
            <p:nvPr/>
          </p:nvSpPr>
          <p:spPr>
            <a:xfrm>
              <a:off x="6951974" y="4604803"/>
              <a:ext cx="1117264" cy="1042103"/>
            </a:xfrm>
            <a:custGeom>
              <a:avLst/>
              <a:gdLst/>
              <a:ahLst/>
              <a:cxnLst/>
              <a:rect l="l" t="t" r="r" b="b"/>
              <a:pathLst>
                <a:path w="1117264" h="1042103">
                  <a:moveTo>
                    <a:pt x="0" y="0"/>
                  </a:moveTo>
                  <a:lnTo>
                    <a:pt x="1117264" y="0"/>
                  </a:lnTo>
                  <a:lnTo>
                    <a:pt x="1117264" y="1042103"/>
                  </a:lnTo>
                  <a:lnTo>
                    <a:pt x="0" y="10421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Freeform 33"/>
            <p:cNvSpPr/>
            <p:nvPr/>
          </p:nvSpPr>
          <p:spPr>
            <a:xfrm>
              <a:off x="7002340" y="4651781"/>
              <a:ext cx="1016531" cy="948147"/>
            </a:xfrm>
            <a:custGeom>
              <a:avLst/>
              <a:gdLst/>
              <a:ahLst/>
              <a:cxnLst/>
              <a:rect l="l" t="t" r="r" b="b"/>
              <a:pathLst>
                <a:path w="1016531" h="948147">
                  <a:moveTo>
                    <a:pt x="0" y="0"/>
                  </a:moveTo>
                  <a:lnTo>
                    <a:pt x="1016532" y="0"/>
                  </a:lnTo>
                  <a:lnTo>
                    <a:pt x="1016532" y="948147"/>
                  </a:lnTo>
                  <a:lnTo>
                    <a:pt x="0" y="94814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4" name="Freeform 34"/>
            <p:cNvSpPr/>
            <p:nvPr/>
          </p:nvSpPr>
          <p:spPr>
            <a:xfrm>
              <a:off x="7151450" y="4790860"/>
              <a:ext cx="718311" cy="669989"/>
            </a:xfrm>
            <a:custGeom>
              <a:avLst/>
              <a:gdLst/>
              <a:ahLst/>
              <a:cxnLst/>
              <a:rect l="l" t="t" r="r" b="b"/>
              <a:pathLst>
                <a:path w="718311" h="669989">
                  <a:moveTo>
                    <a:pt x="0" y="0"/>
                  </a:moveTo>
                  <a:lnTo>
                    <a:pt x="718311" y="0"/>
                  </a:lnTo>
                  <a:lnTo>
                    <a:pt x="718311" y="669989"/>
                  </a:lnTo>
                  <a:lnTo>
                    <a:pt x="0" y="66998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5" name="Freeform 35"/>
            <p:cNvSpPr/>
            <p:nvPr/>
          </p:nvSpPr>
          <p:spPr>
            <a:xfrm>
              <a:off x="7354255" y="4936830"/>
              <a:ext cx="312701" cy="312701"/>
            </a:xfrm>
            <a:custGeom>
              <a:avLst/>
              <a:gdLst/>
              <a:ahLst/>
              <a:cxnLst/>
              <a:rect l="l" t="t" r="r" b="b"/>
              <a:pathLst>
                <a:path w="312701" h="312701">
                  <a:moveTo>
                    <a:pt x="0" y="0"/>
                  </a:moveTo>
                  <a:lnTo>
                    <a:pt x="312701" y="0"/>
                  </a:lnTo>
                  <a:lnTo>
                    <a:pt x="312701" y="312701"/>
                  </a:lnTo>
                  <a:lnTo>
                    <a:pt x="0" y="31270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6" name="Freeform 36"/>
            <p:cNvSpPr/>
            <p:nvPr/>
          </p:nvSpPr>
          <p:spPr>
            <a:xfrm>
              <a:off x="6618071" y="5766236"/>
              <a:ext cx="1167417" cy="1088882"/>
            </a:xfrm>
            <a:custGeom>
              <a:avLst/>
              <a:gdLst/>
              <a:ahLst/>
              <a:cxnLst/>
              <a:rect l="l" t="t" r="r" b="b"/>
              <a:pathLst>
                <a:path w="1167417" h="1088882">
                  <a:moveTo>
                    <a:pt x="0" y="0"/>
                  </a:moveTo>
                  <a:lnTo>
                    <a:pt x="1167417" y="0"/>
                  </a:lnTo>
                  <a:lnTo>
                    <a:pt x="1167417" y="1088882"/>
                  </a:lnTo>
                  <a:lnTo>
                    <a:pt x="0" y="108888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7" name="Freeform 37"/>
            <p:cNvSpPr/>
            <p:nvPr/>
          </p:nvSpPr>
          <p:spPr>
            <a:xfrm>
              <a:off x="6670698" y="5815323"/>
              <a:ext cx="1062163" cy="990708"/>
            </a:xfrm>
            <a:custGeom>
              <a:avLst/>
              <a:gdLst/>
              <a:ahLst/>
              <a:cxnLst/>
              <a:rect l="l" t="t" r="r" b="b"/>
              <a:pathLst>
                <a:path w="1062163" h="990708">
                  <a:moveTo>
                    <a:pt x="0" y="0"/>
                  </a:moveTo>
                  <a:lnTo>
                    <a:pt x="1062163" y="0"/>
                  </a:lnTo>
                  <a:lnTo>
                    <a:pt x="1062163" y="990708"/>
                  </a:lnTo>
                  <a:lnTo>
                    <a:pt x="0" y="9907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8" name="Freeform 38"/>
            <p:cNvSpPr/>
            <p:nvPr/>
          </p:nvSpPr>
          <p:spPr>
            <a:xfrm>
              <a:off x="6826502" y="5960645"/>
              <a:ext cx="750556" cy="700064"/>
            </a:xfrm>
            <a:custGeom>
              <a:avLst/>
              <a:gdLst/>
              <a:ahLst/>
              <a:cxnLst/>
              <a:rect l="l" t="t" r="r" b="b"/>
              <a:pathLst>
                <a:path w="750556" h="700064">
                  <a:moveTo>
                    <a:pt x="0" y="0"/>
                  </a:moveTo>
                  <a:lnTo>
                    <a:pt x="750556" y="0"/>
                  </a:lnTo>
                  <a:lnTo>
                    <a:pt x="750556" y="700064"/>
                  </a:lnTo>
                  <a:lnTo>
                    <a:pt x="0" y="70006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9" name="Freeform 39"/>
            <p:cNvSpPr/>
            <p:nvPr/>
          </p:nvSpPr>
          <p:spPr>
            <a:xfrm>
              <a:off x="7038410" y="6113167"/>
              <a:ext cx="326738" cy="326738"/>
            </a:xfrm>
            <a:custGeom>
              <a:avLst/>
              <a:gdLst/>
              <a:ahLst/>
              <a:cxnLst/>
              <a:rect l="l" t="t" r="r" b="b"/>
              <a:pathLst>
                <a:path w="326738" h="326738">
                  <a:moveTo>
                    <a:pt x="0" y="0"/>
                  </a:moveTo>
                  <a:lnTo>
                    <a:pt x="326739" y="0"/>
                  </a:lnTo>
                  <a:lnTo>
                    <a:pt x="326739" y="326739"/>
                  </a:lnTo>
                  <a:lnTo>
                    <a:pt x="0" y="3267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0" name="Freeform 40"/>
            <p:cNvSpPr/>
            <p:nvPr/>
          </p:nvSpPr>
          <p:spPr>
            <a:xfrm>
              <a:off x="8426095" y="4711699"/>
              <a:ext cx="1282254" cy="1195993"/>
            </a:xfrm>
            <a:custGeom>
              <a:avLst/>
              <a:gdLst/>
              <a:ahLst/>
              <a:cxnLst/>
              <a:rect l="l" t="t" r="r" b="b"/>
              <a:pathLst>
                <a:path w="1282254" h="1195993">
                  <a:moveTo>
                    <a:pt x="0" y="0"/>
                  </a:moveTo>
                  <a:lnTo>
                    <a:pt x="1282254" y="0"/>
                  </a:lnTo>
                  <a:lnTo>
                    <a:pt x="1282254" y="1195993"/>
                  </a:lnTo>
                  <a:lnTo>
                    <a:pt x="0" y="11959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41" name="Freeform 41"/>
            <p:cNvSpPr/>
            <p:nvPr/>
          </p:nvSpPr>
          <p:spPr>
            <a:xfrm>
              <a:off x="8483899" y="4765614"/>
              <a:ext cx="1166646" cy="1088162"/>
            </a:xfrm>
            <a:custGeom>
              <a:avLst/>
              <a:gdLst/>
              <a:ahLst/>
              <a:cxnLst/>
              <a:rect l="l" t="t" r="r" b="b"/>
              <a:pathLst>
                <a:path w="1166646" h="1088162">
                  <a:moveTo>
                    <a:pt x="0" y="0"/>
                  </a:moveTo>
                  <a:lnTo>
                    <a:pt x="1166646" y="0"/>
                  </a:lnTo>
                  <a:lnTo>
                    <a:pt x="1166646" y="1088162"/>
                  </a:lnTo>
                  <a:lnTo>
                    <a:pt x="0" y="108816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2" name="Freeform 42"/>
            <p:cNvSpPr/>
            <p:nvPr/>
          </p:nvSpPr>
          <p:spPr>
            <a:xfrm>
              <a:off x="8655029" y="4925232"/>
              <a:ext cx="824386" cy="768928"/>
            </a:xfrm>
            <a:custGeom>
              <a:avLst/>
              <a:gdLst/>
              <a:ahLst/>
              <a:cxnLst/>
              <a:rect l="l" t="t" r="r" b="b"/>
              <a:pathLst>
                <a:path w="824386" h="768928">
                  <a:moveTo>
                    <a:pt x="0" y="0"/>
                  </a:moveTo>
                  <a:lnTo>
                    <a:pt x="824386" y="0"/>
                  </a:lnTo>
                  <a:lnTo>
                    <a:pt x="824386" y="768927"/>
                  </a:lnTo>
                  <a:lnTo>
                    <a:pt x="0" y="76892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3" name="Freeform 43"/>
            <p:cNvSpPr/>
            <p:nvPr/>
          </p:nvSpPr>
          <p:spPr>
            <a:xfrm>
              <a:off x="8887783" y="5092757"/>
              <a:ext cx="358879" cy="358879"/>
            </a:xfrm>
            <a:custGeom>
              <a:avLst/>
              <a:gdLst/>
              <a:ahLst/>
              <a:cxnLst/>
              <a:rect l="l" t="t" r="r" b="b"/>
              <a:pathLst>
                <a:path w="358879" h="358879">
                  <a:moveTo>
                    <a:pt x="0" y="0"/>
                  </a:moveTo>
                  <a:lnTo>
                    <a:pt x="358879" y="0"/>
                  </a:lnTo>
                  <a:lnTo>
                    <a:pt x="358879" y="358879"/>
                  </a:lnTo>
                  <a:lnTo>
                    <a:pt x="0" y="3588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4" name="Freeform 44"/>
            <p:cNvSpPr/>
            <p:nvPr/>
          </p:nvSpPr>
          <p:spPr>
            <a:xfrm rot="-10800000">
              <a:off x="0" y="6850534"/>
              <a:ext cx="2491356" cy="2287518"/>
            </a:xfrm>
            <a:custGeom>
              <a:avLst/>
              <a:gdLst/>
              <a:ahLst/>
              <a:cxnLst/>
              <a:rect l="l" t="t" r="r" b="b"/>
              <a:pathLst>
                <a:path w="2491356" h="2287518">
                  <a:moveTo>
                    <a:pt x="0" y="0"/>
                  </a:moveTo>
                  <a:lnTo>
                    <a:pt x="2491356" y="0"/>
                  </a:lnTo>
                  <a:lnTo>
                    <a:pt x="2491356" y="2287517"/>
                  </a:lnTo>
                  <a:lnTo>
                    <a:pt x="0" y="228751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sp>
        <p:nvSpPr>
          <p:cNvPr id="45" name="TextBox 45"/>
          <p:cNvSpPr txBox="1"/>
          <p:nvPr/>
        </p:nvSpPr>
        <p:spPr>
          <a:xfrm>
            <a:off x="811741" y="842242"/>
            <a:ext cx="16447559" cy="1361186"/>
          </a:xfrm>
          <a:prstGeom prst="rect">
            <a:avLst/>
          </a:prstGeom>
        </p:spPr>
        <p:txBody>
          <a:bodyPr lIns="0" tIns="0" rIns="0" bIns="0" rtlCol="0" anchor="t">
            <a:spAutoFit/>
          </a:bodyPr>
          <a:lstStyle/>
          <a:p>
            <a:pPr algn="l">
              <a:lnSpc>
                <a:spcPts val="5152"/>
              </a:lnSpc>
            </a:pPr>
            <a:r>
              <a:rPr lang="en-US" sz="5600">
                <a:solidFill>
                  <a:srgbClr val="FE6C39"/>
                </a:solidFill>
                <a:latin typeface="Roboto Condensed"/>
                <a:ea typeface="Roboto Condensed"/>
                <a:cs typeface="Roboto Condensed"/>
                <a:sym typeface="Roboto Condensed"/>
              </a:rPr>
              <a:t>As the lenacapavir concentration in the body increases after injection...</a:t>
            </a:r>
          </a:p>
        </p:txBody>
      </p:sp>
      <p:sp>
        <p:nvSpPr>
          <p:cNvPr id="46" name="TextBox 46"/>
          <p:cNvSpPr txBox="1"/>
          <p:nvPr/>
        </p:nvSpPr>
        <p:spPr>
          <a:xfrm>
            <a:off x="1028700" y="8644382"/>
            <a:ext cx="16447559" cy="2008886"/>
          </a:xfrm>
          <a:prstGeom prst="rect">
            <a:avLst/>
          </a:prstGeom>
        </p:spPr>
        <p:txBody>
          <a:bodyPr lIns="0" tIns="0" rIns="0" bIns="0" rtlCol="0" anchor="t">
            <a:spAutoFit/>
          </a:bodyPr>
          <a:lstStyle/>
          <a:p>
            <a:pPr algn="l">
              <a:lnSpc>
                <a:spcPts val="5152"/>
              </a:lnSpc>
            </a:pPr>
            <a:r>
              <a:rPr lang="en-US" sz="5600">
                <a:solidFill>
                  <a:srgbClr val="FE6C39"/>
                </a:solidFill>
                <a:latin typeface="Roboto Condensed"/>
                <a:ea typeface="Roboto Condensed"/>
                <a:cs typeface="Roboto Condensed"/>
                <a:sym typeface="Roboto Condensed"/>
              </a:rPr>
              <a:t>cells </a:t>
            </a:r>
            <a:r>
              <a:rPr lang="en-US" sz="5600" b="1" i="1">
                <a:solidFill>
                  <a:srgbClr val="FE6C39"/>
                </a:solidFill>
                <a:latin typeface="Roboto Condensed Bold Italics"/>
                <a:ea typeface="Roboto Condensed Bold Italics"/>
                <a:cs typeface="Roboto Condensed Bold Italics"/>
                <a:sym typeface="Roboto Condensed Bold Italics"/>
              </a:rPr>
              <a:t>throughout the body</a:t>
            </a:r>
            <a:r>
              <a:rPr lang="en-US" sz="5600">
                <a:solidFill>
                  <a:srgbClr val="FE6C39"/>
                </a:solidFill>
                <a:latin typeface="Roboto Condensed"/>
                <a:ea typeface="Roboto Condensed"/>
                <a:cs typeface="Roboto Condensed"/>
                <a:sym typeface="Roboto Condensed"/>
              </a:rPr>
              <a:t> become better protected against HIV</a:t>
            </a:r>
          </a:p>
          <a:p>
            <a:pPr algn="l">
              <a:lnSpc>
                <a:spcPts val="5152"/>
              </a:lnSpc>
            </a:pPr>
            <a:endParaRPr lang="en-US" sz="5600">
              <a:solidFill>
                <a:srgbClr val="FE6C39"/>
              </a:solidFill>
              <a:latin typeface="Roboto Condensed"/>
              <a:ea typeface="Roboto Condensed"/>
              <a:cs typeface="Roboto Condensed"/>
              <a:sym typeface="Roboto Condensed"/>
            </a:endParaRP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48364" y="198120"/>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Summary: LEN Side Effects</a:t>
            </a:r>
          </a:p>
        </p:txBody>
      </p:sp>
      <p:grpSp>
        <p:nvGrpSpPr>
          <p:cNvPr id="3" name="Group 3"/>
          <p:cNvGrpSpPr/>
          <p:nvPr/>
        </p:nvGrpSpPr>
        <p:grpSpPr>
          <a:xfrm>
            <a:off x="-103277" y="1234947"/>
            <a:ext cx="18623458" cy="9414846"/>
            <a:chOff x="0" y="0"/>
            <a:chExt cx="4523762" cy="2286929"/>
          </a:xfrm>
        </p:grpSpPr>
        <p:sp>
          <p:nvSpPr>
            <p:cNvPr id="4" name="Freeform 4"/>
            <p:cNvSpPr/>
            <p:nvPr/>
          </p:nvSpPr>
          <p:spPr>
            <a:xfrm>
              <a:off x="0" y="0"/>
              <a:ext cx="4523762" cy="2286929"/>
            </a:xfrm>
            <a:custGeom>
              <a:avLst/>
              <a:gdLst/>
              <a:ahLst/>
              <a:cxnLst/>
              <a:rect l="l" t="t" r="r" b="b"/>
              <a:pathLst>
                <a:path w="4523762" h="2286929">
                  <a:moveTo>
                    <a:pt x="0" y="0"/>
                  </a:moveTo>
                  <a:lnTo>
                    <a:pt x="4523762" y="0"/>
                  </a:lnTo>
                  <a:lnTo>
                    <a:pt x="4523762" y="2286929"/>
                  </a:lnTo>
                  <a:lnTo>
                    <a:pt x="0" y="2286929"/>
                  </a:lnTo>
                  <a:close/>
                </a:path>
              </a:pathLst>
            </a:custGeom>
            <a:solidFill>
              <a:srgbClr val="FE6C39"/>
            </a:solidFill>
          </p:spPr>
          <p:txBody>
            <a:bodyPr/>
            <a:lstStyle/>
            <a:p>
              <a:endParaRPr lang="en-US"/>
            </a:p>
          </p:txBody>
        </p:sp>
        <p:sp>
          <p:nvSpPr>
            <p:cNvPr id="5" name="TextBox 5"/>
            <p:cNvSpPr txBox="1"/>
            <p:nvPr/>
          </p:nvSpPr>
          <p:spPr>
            <a:xfrm>
              <a:off x="0" y="47625"/>
              <a:ext cx="4523762" cy="2239304"/>
            </a:xfrm>
            <a:prstGeom prst="rect">
              <a:avLst/>
            </a:prstGeom>
          </p:spPr>
          <p:txBody>
            <a:bodyPr lIns="50800" tIns="50800" rIns="50800" bIns="50800" rtlCol="0" anchor="ctr"/>
            <a:lstStyle/>
            <a:p>
              <a:pPr algn="ctr">
                <a:lnSpc>
                  <a:spcPts val="1602"/>
                </a:lnSpc>
              </a:pPr>
              <a:endParaRPr/>
            </a:p>
          </p:txBody>
        </p:sp>
      </p:grpSp>
      <p:sp>
        <p:nvSpPr>
          <p:cNvPr id="6" name="TextBox 6"/>
          <p:cNvSpPr txBox="1"/>
          <p:nvPr/>
        </p:nvSpPr>
        <p:spPr>
          <a:xfrm>
            <a:off x="735349" y="1650077"/>
            <a:ext cx="16817303" cy="7857401"/>
          </a:xfrm>
          <a:prstGeom prst="rect">
            <a:avLst/>
          </a:prstGeom>
        </p:spPr>
        <p:txBody>
          <a:bodyPr lIns="0" tIns="0" rIns="0" bIns="0" rtlCol="0" anchor="t">
            <a:spAutoFit/>
          </a:bodyPr>
          <a:lstStyle/>
          <a:p>
            <a:pPr algn="l">
              <a:lnSpc>
                <a:spcPts val="3314"/>
              </a:lnSpc>
            </a:pPr>
            <a:r>
              <a:rPr lang="en-US" sz="2367">
                <a:solidFill>
                  <a:srgbClr val="FFFFFF"/>
                </a:solidFill>
                <a:latin typeface="Open Sans"/>
                <a:ea typeface="Open Sans"/>
                <a:cs typeface="Open Sans"/>
                <a:sym typeface="Open Sans"/>
              </a:rPr>
              <a:t>The following side effects, typically mild to moderate in severity, may occur among those receiving LEN injections:</a:t>
            </a:r>
          </a:p>
          <a:p>
            <a:pPr marL="511118" lvl="1" indent="-255559" algn="l">
              <a:lnSpc>
                <a:spcPts val="3314"/>
              </a:lnSpc>
              <a:buFont typeface="Arial"/>
              <a:buChar char="•"/>
            </a:pPr>
            <a:r>
              <a:rPr lang="en-US" sz="2367">
                <a:solidFill>
                  <a:srgbClr val="FFFFFF"/>
                </a:solidFill>
                <a:latin typeface="Open Sans"/>
                <a:ea typeface="Open Sans"/>
                <a:cs typeface="Open Sans"/>
                <a:sym typeface="Open Sans"/>
              </a:rPr>
              <a:t>Injection site reactions</a:t>
            </a:r>
          </a:p>
          <a:p>
            <a:pPr marL="1022237" lvl="2" indent="-340746" algn="l">
              <a:lnSpc>
                <a:spcPts val="3314"/>
              </a:lnSpc>
              <a:buFont typeface="Arial"/>
              <a:buChar char="⚬"/>
            </a:pPr>
            <a:r>
              <a:rPr lang="en-US" sz="2367">
                <a:solidFill>
                  <a:srgbClr val="FFFFFF"/>
                </a:solidFill>
                <a:latin typeface="Open Sans"/>
                <a:ea typeface="Open Sans"/>
                <a:cs typeface="Open Sans"/>
                <a:sym typeface="Open Sans"/>
              </a:rPr>
              <a:t>Nodules</a:t>
            </a:r>
          </a:p>
          <a:p>
            <a:pPr marL="1022237" lvl="2" indent="-340746" algn="l">
              <a:lnSpc>
                <a:spcPts val="3314"/>
              </a:lnSpc>
              <a:buFont typeface="Arial"/>
              <a:buChar char="⚬"/>
            </a:pPr>
            <a:r>
              <a:rPr lang="en-US" sz="2367">
                <a:solidFill>
                  <a:srgbClr val="FFFFFF"/>
                </a:solidFill>
                <a:latin typeface="Open Sans"/>
                <a:ea typeface="Open Sans"/>
                <a:cs typeface="Open Sans"/>
                <a:sym typeface="Open Sans"/>
              </a:rPr>
              <a:t>Pain</a:t>
            </a:r>
          </a:p>
          <a:p>
            <a:pPr marL="1022237" lvl="2" indent="-340746" algn="l">
              <a:lnSpc>
                <a:spcPts val="3314"/>
              </a:lnSpc>
              <a:buFont typeface="Arial"/>
              <a:buChar char="⚬"/>
            </a:pPr>
            <a:r>
              <a:rPr lang="en-US" sz="2367">
                <a:solidFill>
                  <a:srgbClr val="FFFFFF"/>
                </a:solidFill>
                <a:latin typeface="Open Sans"/>
                <a:ea typeface="Open Sans"/>
                <a:cs typeface="Open Sans"/>
                <a:sym typeface="Open Sans"/>
              </a:rPr>
              <a:t>Redness/bruising</a:t>
            </a:r>
          </a:p>
          <a:p>
            <a:pPr marL="1022237" lvl="2" indent="-340746" algn="l">
              <a:lnSpc>
                <a:spcPts val="3314"/>
              </a:lnSpc>
              <a:buFont typeface="Arial"/>
              <a:buChar char="⚬"/>
            </a:pPr>
            <a:r>
              <a:rPr lang="en-US" sz="2367">
                <a:solidFill>
                  <a:srgbClr val="FFFFFF"/>
                </a:solidFill>
                <a:latin typeface="Open Sans"/>
                <a:ea typeface="Open Sans"/>
                <a:cs typeface="Open Sans"/>
                <a:sym typeface="Open Sans"/>
              </a:rPr>
              <a:t>Induration</a:t>
            </a:r>
          </a:p>
          <a:p>
            <a:pPr marL="1022237" lvl="2" indent="-340746" algn="l">
              <a:lnSpc>
                <a:spcPts val="3314"/>
              </a:lnSpc>
              <a:buFont typeface="Arial"/>
              <a:buChar char="⚬"/>
            </a:pPr>
            <a:r>
              <a:rPr lang="en-US" sz="2367">
                <a:solidFill>
                  <a:srgbClr val="FFFFFF"/>
                </a:solidFill>
                <a:latin typeface="Open Sans"/>
                <a:ea typeface="Open Sans"/>
                <a:cs typeface="Open Sans"/>
                <a:sym typeface="Open Sans"/>
              </a:rPr>
              <a:t>Swelling</a:t>
            </a:r>
          </a:p>
          <a:p>
            <a:pPr marL="1022237" lvl="2" indent="-340746" algn="l">
              <a:lnSpc>
                <a:spcPts val="3314"/>
              </a:lnSpc>
              <a:buFont typeface="Arial"/>
              <a:buChar char="⚬"/>
            </a:pPr>
            <a:r>
              <a:rPr lang="en-US" sz="2367">
                <a:solidFill>
                  <a:srgbClr val="FFFFFF"/>
                </a:solidFill>
                <a:latin typeface="Open Sans"/>
                <a:ea typeface="Open Sans"/>
                <a:cs typeface="Open Sans"/>
                <a:sym typeface="Open Sans"/>
              </a:rPr>
              <a:t>Itching</a:t>
            </a:r>
          </a:p>
          <a:p>
            <a:pPr marL="511118" lvl="1" indent="-255559" algn="l">
              <a:lnSpc>
                <a:spcPts val="3314"/>
              </a:lnSpc>
              <a:buFont typeface="Arial"/>
              <a:buChar char="•"/>
            </a:pPr>
            <a:r>
              <a:rPr lang="en-US" sz="2367">
                <a:solidFill>
                  <a:srgbClr val="FFFFFF"/>
                </a:solidFill>
                <a:latin typeface="Open Sans"/>
                <a:ea typeface="Open Sans"/>
                <a:cs typeface="Open Sans"/>
                <a:sym typeface="Open Sans"/>
              </a:rPr>
              <a:t>Headache</a:t>
            </a:r>
          </a:p>
          <a:p>
            <a:pPr marL="511118" lvl="1" indent="-255559" algn="l">
              <a:lnSpc>
                <a:spcPts val="3314"/>
              </a:lnSpc>
              <a:buFont typeface="Arial"/>
              <a:buChar char="•"/>
            </a:pPr>
            <a:r>
              <a:rPr lang="en-US" sz="2367">
                <a:solidFill>
                  <a:srgbClr val="FFFFFF"/>
                </a:solidFill>
                <a:latin typeface="Open Sans"/>
                <a:ea typeface="Open Sans"/>
                <a:cs typeface="Open Sans"/>
                <a:sym typeface="Open Sans"/>
              </a:rPr>
              <a:t>Nausea</a:t>
            </a:r>
          </a:p>
          <a:p>
            <a:pPr marL="511118" lvl="1" indent="-255559" algn="l">
              <a:lnSpc>
                <a:spcPts val="3314"/>
              </a:lnSpc>
              <a:buFont typeface="Arial"/>
              <a:buChar char="•"/>
            </a:pPr>
            <a:r>
              <a:rPr lang="en-US" sz="2367">
                <a:solidFill>
                  <a:srgbClr val="FFFFFF"/>
                </a:solidFill>
                <a:latin typeface="Open Sans"/>
                <a:ea typeface="Open Sans"/>
                <a:cs typeface="Open Sans"/>
                <a:sym typeface="Open Sans"/>
              </a:rPr>
              <a:t>Diarrhea</a:t>
            </a:r>
          </a:p>
          <a:p>
            <a:pPr marL="511118" lvl="1" indent="-255559" algn="l">
              <a:lnSpc>
                <a:spcPts val="3314"/>
              </a:lnSpc>
              <a:buFont typeface="Arial"/>
              <a:buChar char="•"/>
            </a:pPr>
            <a:r>
              <a:rPr lang="en-US" sz="2367">
                <a:solidFill>
                  <a:srgbClr val="FFFFFF"/>
                </a:solidFill>
                <a:latin typeface="Open Sans"/>
                <a:ea typeface="Open Sans"/>
                <a:cs typeface="Open Sans"/>
                <a:sym typeface="Open Sans"/>
              </a:rPr>
              <a:t>Tiredness</a:t>
            </a:r>
          </a:p>
          <a:p>
            <a:pPr algn="l">
              <a:lnSpc>
                <a:spcPts val="3314"/>
              </a:lnSpc>
            </a:pPr>
            <a:endParaRPr lang="en-US" sz="2367">
              <a:solidFill>
                <a:srgbClr val="FFFFFF"/>
              </a:solidFill>
              <a:latin typeface="Open Sans"/>
              <a:ea typeface="Open Sans"/>
              <a:cs typeface="Open Sans"/>
              <a:sym typeface="Open Sans"/>
            </a:endParaRPr>
          </a:p>
          <a:p>
            <a:pPr algn="l">
              <a:lnSpc>
                <a:spcPts val="3314"/>
              </a:lnSpc>
            </a:pPr>
            <a:r>
              <a:rPr lang="en-US" sz="2367">
                <a:solidFill>
                  <a:srgbClr val="FFFFFF"/>
                </a:solidFill>
                <a:latin typeface="Open Sans"/>
                <a:ea typeface="Open Sans"/>
                <a:cs typeface="Open Sans"/>
                <a:sym typeface="Open Sans"/>
              </a:rPr>
              <a:t>Injection site reactions are the most common side effects and may be minimized by use of ice/cold compresses and NSAIDs before and/or after injections. Nodules and indurations may persist for longer than other injection site reactions.</a:t>
            </a:r>
          </a:p>
          <a:p>
            <a:pPr algn="l">
              <a:lnSpc>
                <a:spcPts val="3314"/>
              </a:lnSpc>
            </a:pPr>
            <a:endParaRPr lang="en-US" sz="2367">
              <a:solidFill>
                <a:srgbClr val="FFFFFF"/>
              </a:solidFill>
              <a:latin typeface="Open Sans"/>
              <a:ea typeface="Open Sans"/>
              <a:cs typeface="Open Sans"/>
              <a:sym typeface="Open Sans"/>
            </a:endParaRPr>
          </a:p>
          <a:p>
            <a:pPr algn="l">
              <a:lnSpc>
                <a:spcPts val="3314"/>
              </a:lnSpc>
            </a:pPr>
            <a:r>
              <a:rPr lang="en-US" sz="2367">
                <a:solidFill>
                  <a:srgbClr val="FFFFFF"/>
                </a:solidFill>
                <a:latin typeface="Open Sans"/>
                <a:ea typeface="Open Sans"/>
                <a:cs typeface="Open Sans"/>
                <a:sym typeface="Open Sans"/>
              </a:rPr>
              <a:t>Most other side effects are rare, mild, can be managed symptomatically with non-prescription medicines when indicated, and typically resolve without the need to discontinue LEN.</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444700" y="5143500"/>
            <a:ext cx="3472767" cy="4488971"/>
          </a:xfrm>
          <a:custGeom>
            <a:avLst/>
            <a:gdLst/>
            <a:ahLst/>
            <a:cxnLst/>
            <a:rect l="l" t="t" r="r" b="b"/>
            <a:pathLst>
              <a:path w="3472767" h="4488971">
                <a:moveTo>
                  <a:pt x="0" y="0"/>
                </a:moveTo>
                <a:lnTo>
                  <a:pt x="3472767" y="0"/>
                </a:lnTo>
                <a:lnTo>
                  <a:pt x="3472767" y="4488971"/>
                </a:lnTo>
                <a:lnTo>
                  <a:pt x="0" y="4488971"/>
                </a:lnTo>
                <a:lnTo>
                  <a:pt x="0" y="0"/>
                </a:lnTo>
                <a:close/>
              </a:path>
            </a:pathLst>
          </a:custGeom>
          <a:blipFill>
            <a:blip r:embed="rId2"/>
            <a:stretch>
              <a:fillRect/>
            </a:stretch>
          </a:blipFill>
          <a:ln w="9525" cap="sq">
            <a:solidFill>
              <a:srgbClr val="1D9EDE"/>
            </a:solidFill>
            <a:prstDash val="solid"/>
            <a:miter/>
          </a:ln>
        </p:spPr>
        <p:txBody>
          <a:bodyPr/>
          <a:lstStyle/>
          <a:p>
            <a:endParaRPr lang="en-US"/>
          </a:p>
        </p:txBody>
      </p:sp>
      <p:sp>
        <p:nvSpPr>
          <p:cNvPr id="3" name="Freeform 3"/>
          <p:cNvSpPr/>
          <p:nvPr/>
        </p:nvSpPr>
        <p:spPr>
          <a:xfrm>
            <a:off x="11659054" y="5676889"/>
            <a:ext cx="5120495" cy="3955583"/>
          </a:xfrm>
          <a:custGeom>
            <a:avLst/>
            <a:gdLst/>
            <a:ahLst/>
            <a:cxnLst/>
            <a:rect l="l" t="t" r="r" b="b"/>
            <a:pathLst>
              <a:path w="5120495" h="3955583">
                <a:moveTo>
                  <a:pt x="0" y="0"/>
                </a:moveTo>
                <a:lnTo>
                  <a:pt x="5120496" y="0"/>
                </a:lnTo>
                <a:lnTo>
                  <a:pt x="5120496" y="3955582"/>
                </a:lnTo>
                <a:lnTo>
                  <a:pt x="0" y="3955582"/>
                </a:lnTo>
                <a:lnTo>
                  <a:pt x="0" y="0"/>
                </a:lnTo>
                <a:close/>
              </a:path>
            </a:pathLst>
          </a:custGeom>
          <a:blipFill>
            <a:blip r:embed="rId3"/>
            <a:stretch>
              <a:fillRect/>
            </a:stretch>
          </a:blipFill>
          <a:ln w="19050" cap="sq">
            <a:solidFill>
              <a:srgbClr val="1D9EDE"/>
            </a:solidFill>
            <a:prstDash val="solid"/>
            <a:miter/>
          </a:ln>
        </p:spPr>
        <p:txBody>
          <a:bodyPr/>
          <a:lstStyle/>
          <a:p>
            <a:endParaRPr lang="en-US"/>
          </a:p>
        </p:txBody>
      </p:sp>
      <p:sp>
        <p:nvSpPr>
          <p:cNvPr id="4" name="TextBox 4"/>
          <p:cNvSpPr txBox="1"/>
          <p:nvPr/>
        </p:nvSpPr>
        <p:spPr>
          <a:xfrm>
            <a:off x="725150" y="614542"/>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Downloadable Resources for Lesson 4:</a:t>
            </a:r>
          </a:p>
        </p:txBody>
      </p:sp>
      <p:sp>
        <p:nvSpPr>
          <p:cNvPr id="5" name="TextBox 5"/>
          <p:cNvSpPr txBox="1"/>
          <p:nvPr/>
        </p:nvSpPr>
        <p:spPr>
          <a:xfrm>
            <a:off x="725150" y="1957396"/>
            <a:ext cx="15909045" cy="1233038"/>
          </a:xfrm>
          <a:prstGeom prst="rect">
            <a:avLst/>
          </a:prstGeom>
        </p:spPr>
        <p:txBody>
          <a:bodyPr lIns="0" tIns="0" rIns="0" bIns="0" rtlCol="0" anchor="t">
            <a:spAutoFit/>
          </a:bodyPr>
          <a:lstStyle/>
          <a:p>
            <a:pPr algn="l">
              <a:lnSpc>
                <a:spcPts val="5012"/>
              </a:lnSpc>
              <a:spcBef>
                <a:spcPct val="0"/>
              </a:spcBef>
            </a:pPr>
            <a:r>
              <a:rPr lang="en-US" sz="3580">
                <a:solidFill>
                  <a:srgbClr val="000000"/>
                </a:solidFill>
                <a:latin typeface="Open Sans"/>
                <a:ea typeface="Open Sans"/>
                <a:cs typeface="Open Sans"/>
                <a:sym typeface="Open Sans"/>
              </a:rPr>
              <a:t>The content in this lesson is also covered through downloadable resources, which can be found here:  </a:t>
            </a:r>
            <a:r>
              <a:rPr lang="en-US" sz="3580" u="sng">
                <a:solidFill>
                  <a:srgbClr val="FE6C39"/>
                </a:solidFill>
                <a:latin typeface="Open Sans"/>
                <a:ea typeface="Open Sans"/>
                <a:cs typeface="Open Sans"/>
                <a:sym typeface="Open Sans"/>
                <a:hlinkClick r:id="rId4" tooltip="https://drive.google.com/drive/folders/13GV-5huLxFvEL0mFmujgSYD4p_XEiFI3?usp=drive_link"/>
              </a:rPr>
              <a:t>Lesson 4 Job Aids</a:t>
            </a:r>
          </a:p>
        </p:txBody>
      </p:sp>
      <p:sp>
        <p:nvSpPr>
          <p:cNvPr id="6" name="TextBox 6"/>
          <p:cNvSpPr txBox="1"/>
          <p:nvPr/>
        </p:nvSpPr>
        <p:spPr>
          <a:xfrm>
            <a:off x="265546" y="4132881"/>
            <a:ext cx="10268449" cy="611703"/>
          </a:xfrm>
          <a:prstGeom prst="rect">
            <a:avLst/>
          </a:prstGeom>
        </p:spPr>
        <p:txBody>
          <a:bodyPr lIns="0" tIns="0" rIns="0" bIns="0" rtlCol="0" anchor="t">
            <a:spAutoFit/>
          </a:bodyPr>
          <a:lstStyle/>
          <a:p>
            <a:pPr algn="l">
              <a:lnSpc>
                <a:spcPts val="5012"/>
              </a:lnSpc>
              <a:spcBef>
                <a:spcPct val="0"/>
              </a:spcBef>
            </a:pPr>
            <a:r>
              <a:rPr lang="en-US" sz="3580">
                <a:solidFill>
                  <a:srgbClr val="000000"/>
                </a:solidFill>
                <a:latin typeface="Open Sans"/>
                <a:ea typeface="Open Sans"/>
                <a:cs typeface="Open Sans"/>
                <a:sym typeface="Open Sans"/>
              </a:rPr>
              <a:t>Assessing LEN Use Deviation at Follow-Up</a:t>
            </a:r>
          </a:p>
        </p:txBody>
      </p:sp>
      <p:sp>
        <p:nvSpPr>
          <p:cNvPr id="7" name="TextBox 7"/>
          <p:cNvSpPr txBox="1"/>
          <p:nvPr/>
        </p:nvSpPr>
        <p:spPr>
          <a:xfrm>
            <a:off x="10533995" y="4094728"/>
            <a:ext cx="7370613" cy="1233038"/>
          </a:xfrm>
          <a:prstGeom prst="rect">
            <a:avLst/>
          </a:prstGeom>
        </p:spPr>
        <p:txBody>
          <a:bodyPr lIns="0" tIns="0" rIns="0" bIns="0" rtlCol="0" anchor="t">
            <a:spAutoFit/>
          </a:bodyPr>
          <a:lstStyle/>
          <a:p>
            <a:pPr algn="ctr">
              <a:lnSpc>
                <a:spcPts val="5012"/>
              </a:lnSpc>
              <a:spcBef>
                <a:spcPct val="0"/>
              </a:spcBef>
            </a:pPr>
            <a:r>
              <a:rPr lang="en-US" sz="3580">
                <a:solidFill>
                  <a:srgbClr val="000000"/>
                </a:solidFill>
                <a:latin typeface="Open Sans"/>
                <a:ea typeface="Open Sans"/>
                <a:cs typeface="Open Sans"/>
                <a:sym typeface="Open Sans"/>
              </a:rPr>
              <a:t>LEN Side Effects and Other Complications </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62541" y="-347435"/>
            <a:ext cx="4600156" cy="2169899"/>
            <a:chOff x="0" y="0"/>
            <a:chExt cx="1211564" cy="571496"/>
          </a:xfrm>
        </p:grpSpPr>
        <p:sp>
          <p:nvSpPr>
            <p:cNvPr id="3" name="Freeform 3"/>
            <p:cNvSpPr/>
            <p:nvPr/>
          </p:nvSpPr>
          <p:spPr>
            <a:xfrm>
              <a:off x="0" y="0"/>
              <a:ext cx="1211564" cy="571496"/>
            </a:xfrm>
            <a:custGeom>
              <a:avLst/>
              <a:gdLst/>
              <a:ahLst/>
              <a:cxnLst/>
              <a:rect l="l" t="t" r="r" b="b"/>
              <a:pathLst>
                <a:path w="1211564" h="571496">
                  <a:moveTo>
                    <a:pt x="58904" y="0"/>
                  </a:moveTo>
                  <a:lnTo>
                    <a:pt x="1152660" y="0"/>
                  </a:lnTo>
                  <a:cubicBezTo>
                    <a:pt x="1168282" y="0"/>
                    <a:pt x="1183265" y="6206"/>
                    <a:pt x="1194311" y="17253"/>
                  </a:cubicBezTo>
                  <a:cubicBezTo>
                    <a:pt x="1205358" y="28299"/>
                    <a:pt x="1211564" y="43282"/>
                    <a:pt x="1211564" y="58904"/>
                  </a:cubicBezTo>
                  <a:lnTo>
                    <a:pt x="1211564" y="512592"/>
                  </a:lnTo>
                  <a:cubicBezTo>
                    <a:pt x="1211564" y="545124"/>
                    <a:pt x="1185192" y="571496"/>
                    <a:pt x="1152660" y="571496"/>
                  </a:cubicBezTo>
                  <a:lnTo>
                    <a:pt x="58904" y="571496"/>
                  </a:lnTo>
                  <a:cubicBezTo>
                    <a:pt x="26372" y="571496"/>
                    <a:pt x="0" y="545124"/>
                    <a:pt x="0" y="512592"/>
                  </a:cubicBezTo>
                  <a:lnTo>
                    <a:pt x="0" y="58904"/>
                  </a:lnTo>
                  <a:cubicBezTo>
                    <a:pt x="0" y="26372"/>
                    <a:pt x="26372" y="0"/>
                    <a:pt x="58904" y="0"/>
                  </a:cubicBezTo>
                  <a:close/>
                </a:path>
              </a:pathLst>
            </a:custGeom>
            <a:solidFill>
              <a:srgbClr val="FFFFFF"/>
            </a:solidFill>
          </p:spPr>
          <p:txBody>
            <a:bodyPr/>
            <a:lstStyle/>
            <a:p>
              <a:endParaRPr lang="en-US"/>
            </a:p>
          </p:txBody>
        </p:sp>
        <p:sp>
          <p:nvSpPr>
            <p:cNvPr id="4" name="TextBox 4"/>
            <p:cNvSpPr txBox="1"/>
            <p:nvPr/>
          </p:nvSpPr>
          <p:spPr>
            <a:xfrm>
              <a:off x="0" y="-47625"/>
              <a:ext cx="1211564" cy="619121"/>
            </a:xfrm>
            <a:prstGeom prst="rect">
              <a:avLst/>
            </a:prstGeom>
          </p:spPr>
          <p:txBody>
            <a:bodyPr lIns="50800" tIns="50800" rIns="50800" bIns="50800" rtlCol="0" anchor="ctr"/>
            <a:lstStyle/>
            <a:p>
              <a:pPr algn="ctr">
                <a:lnSpc>
                  <a:spcPts val="2659"/>
                </a:lnSpc>
              </a:pPr>
              <a:endParaRPr/>
            </a:p>
          </p:txBody>
        </p:sp>
      </p:grpSp>
      <p:sp>
        <p:nvSpPr>
          <p:cNvPr id="5" name="Freeform 5"/>
          <p:cNvSpPr/>
          <p:nvPr/>
        </p:nvSpPr>
        <p:spPr>
          <a:xfrm>
            <a:off x="1937538" y="153339"/>
            <a:ext cx="1987012" cy="1495841"/>
          </a:xfrm>
          <a:custGeom>
            <a:avLst/>
            <a:gdLst/>
            <a:ahLst/>
            <a:cxnLst/>
            <a:rect l="l" t="t" r="r" b="b"/>
            <a:pathLst>
              <a:path w="1987012" h="1495841">
                <a:moveTo>
                  <a:pt x="0" y="0"/>
                </a:moveTo>
                <a:lnTo>
                  <a:pt x="1987012" y="0"/>
                </a:lnTo>
                <a:lnTo>
                  <a:pt x="1987012" y="1495840"/>
                </a:lnTo>
                <a:lnTo>
                  <a:pt x="0" y="1495840"/>
                </a:lnTo>
                <a:lnTo>
                  <a:pt x="0" y="0"/>
                </a:lnTo>
                <a:close/>
              </a:path>
            </a:pathLst>
          </a:custGeom>
          <a:blipFill>
            <a:blip r:embed="rId2"/>
            <a:stretch>
              <a:fillRect/>
            </a:stretch>
          </a:blipFill>
        </p:spPr>
        <p:txBody>
          <a:bodyPr/>
          <a:lstStyle/>
          <a:p>
            <a:endParaRPr lang="en-US"/>
          </a:p>
        </p:txBody>
      </p:sp>
      <p:sp>
        <p:nvSpPr>
          <p:cNvPr id="6" name="Freeform 6"/>
          <p:cNvSpPr/>
          <p:nvPr/>
        </p:nvSpPr>
        <p:spPr>
          <a:xfrm>
            <a:off x="276841" y="70690"/>
            <a:ext cx="1503719" cy="1578489"/>
          </a:xfrm>
          <a:custGeom>
            <a:avLst/>
            <a:gdLst/>
            <a:ahLst/>
            <a:cxnLst/>
            <a:rect l="l" t="t" r="r" b="b"/>
            <a:pathLst>
              <a:path w="1503719" h="1578489">
                <a:moveTo>
                  <a:pt x="0" y="0"/>
                </a:moveTo>
                <a:lnTo>
                  <a:pt x="1503718" y="0"/>
                </a:lnTo>
                <a:lnTo>
                  <a:pt x="1503718" y="1578489"/>
                </a:lnTo>
                <a:lnTo>
                  <a:pt x="0" y="1578489"/>
                </a:lnTo>
                <a:lnTo>
                  <a:pt x="0" y="0"/>
                </a:lnTo>
                <a:close/>
              </a:path>
            </a:pathLst>
          </a:custGeom>
          <a:blipFill>
            <a:blip r:embed="rId3"/>
            <a:stretch>
              <a:fillRect/>
            </a:stretch>
          </a:blipFill>
        </p:spPr>
        <p:txBody>
          <a:bodyPr/>
          <a:lstStyle/>
          <a:p>
            <a:endParaRPr lang="en-US"/>
          </a:p>
        </p:txBody>
      </p:sp>
      <p:sp>
        <p:nvSpPr>
          <p:cNvPr id="7" name="TextBox 7"/>
          <p:cNvSpPr txBox="1"/>
          <p:nvPr/>
        </p:nvSpPr>
        <p:spPr>
          <a:xfrm>
            <a:off x="535188" y="3098363"/>
            <a:ext cx="17217624" cy="1398427"/>
          </a:xfrm>
          <a:prstGeom prst="rect">
            <a:avLst/>
          </a:prstGeom>
        </p:spPr>
        <p:txBody>
          <a:bodyPr lIns="0" tIns="0" rIns="0" bIns="0" rtlCol="0" anchor="t">
            <a:spAutoFit/>
          </a:bodyPr>
          <a:lstStyle/>
          <a:p>
            <a:pPr algn="ctr">
              <a:lnSpc>
                <a:spcPts val="10676"/>
              </a:lnSpc>
            </a:pPr>
            <a:r>
              <a:rPr lang="en-US" sz="9885" b="1" spc="-49">
                <a:solidFill>
                  <a:srgbClr val="48AEA8"/>
                </a:solidFill>
                <a:latin typeface="Roboto Condensed Bold"/>
                <a:ea typeface="Roboto Condensed Bold"/>
                <a:cs typeface="Roboto Condensed Bold"/>
                <a:sym typeface="Roboto Condensed Bold"/>
              </a:rPr>
              <a:t>Thank you!</a:t>
            </a:r>
          </a:p>
        </p:txBody>
      </p:sp>
      <p:sp>
        <p:nvSpPr>
          <p:cNvPr id="8" name="TextBox 8"/>
          <p:cNvSpPr txBox="1"/>
          <p:nvPr/>
        </p:nvSpPr>
        <p:spPr>
          <a:xfrm>
            <a:off x="369537" y="7761664"/>
            <a:ext cx="17537414" cy="1957214"/>
          </a:xfrm>
          <a:prstGeom prst="rect">
            <a:avLst/>
          </a:prstGeom>
        </p:spPr>
        <p:txBody>
          <a:bodyPr lIns="0" tIns="0" rIns="0" bIns="0" rtlCol="0" anchor="t">
            <a:spAutoFit/>
          </a:bodyPr>
          <a:lstStyle/>
          <a:p>
            <a:pPr algn="ctr">
              <a:lnSpc>
                <a:spcPts val="3947"/>
              </a:lnSpc>
            </a:pPr>
            <a:r>
              <a:rPr lang="en-US" sz="2819" i="1">
                <a:solidFill>
                  <a:srgbClr val="000000"/>
                </a:solidFill>
                <a:latin typeface="Open Sans Italics"/>
                <a:ea typeface="Open Sans Italics"/>
                <a:cs typeface="Open Sans Italics"/>
                <a:sym typeface="Open Sans Italics"/>
              </a:rPr>
              <a:t>This resource was made possible with support and technical contributions from Gilead Sciences, Inc., Viiv Healthcare, Population Council, the World Health Organization, Jhpiego, and the United States Government funded RISE program, under the terms of the cooperative agreement 7200AA19CA00003. The contents are the responsibility of Jhpiego and do not necessarily reflect the views of the United States Government.</a:t>
            </a:r>
          </a:p>
        </p:txBody>
      </p:sp>
      <p:sp>
        <p:nvSpPr>
          <p:cNvPr id="9" name="TextBox 9"/>
          <p:cNvSpPr txBox="1"/>
          <p:nvPr/>
        </p:nvSpPr>
        <p:spPr>
          <a:xfrm>
            <a:off x="1937538" y="5156531"/>
            <a:ext cx="14401412" cy="1481183"/>
          </a:xfrm>
          <a:prstGeom prst="rect">
            <a:avLst/>
          </a:prstGeom>
        </p:spPr>
        <p:txBody>
          <a:bodyPr lIns="0" tIns="0" rIns="0" bIns="0" rtlCol="0" anchor="t">
            <a:spAutoFit/>
          </a:bodyPr>
          <a:lstStyle/>
          <a:p>
            <a:pPr algn="ctr">
              <a:lnSpc>
                <a:spcPts val="5740"/>
              </a:lnSpc>
            </a:pPr>
            <a:r>
              <a:rPr lang="en-US" sz="5315" b="1" spc="-26">
                <a:solidFill>
                  <a:srgbClr val="000000"/>
                </a:solidFill>
                <a:latin typeface="Roboto Condensed Bold"/>
                <a:ea typeface="Roboto Condensed Bold"/>
                <a:cs typeface="Roboto Condensed Bold"/>
                <a:sym typeface="Roboto Condensed Bold"/>
              </a:rPr>
              <a:t>For more information, visit: </a:t>
            </a:r>
            <a:r>
              <a:rPr lang="en-US" sz="5315" b="1" spc="-26">
                <a:solidFill>
                  <a:srgbClr val="FE6C39"/>
                </a:solidFill>
                <a:latin typeface="Roboto Condensed Bold"/>
                <a:ea typeface="Roboto Condensed Bold"/>
                <a:cs typeface="Roboto Condensed Bold"/>
                <a:sym typeface="Roboto Condensed Bold"/>
              </a:rPr>
              <a:t>www.jhpiego.org/HIVPrEPtoolkit</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8196" y="2715660"/>
            <a:ext cx="6067581" cy="6067581"/>
          </a:xfrm>
          <a:custGeom>
            <a:avLst/>
            <a:gdLst/>
            <a:ahLst/>
            <a:cxnLst/>
            <a:rect l="l" t="t" r="r" b="b"/>
            <a:pathLst>
              <a:path w="6067581" h="6067581">
                <a:moveTo>
                  <a:pt x="0" y="0"/>
                </a:moveTo>
                <a:lnTo>
                  <a:pt x="6067581" y="0"/>
                </a:lnTo>
                <a:lnTo>
                  <a:pt x="6067581" y="6067582"/>
                </a:lnTo>
                <a:lnTo>
                  <a:pt x="0" y="606758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11741" y="1074947"/>
            <a:ext cx="16447559" cy="2008886"/>
          </a:xfrm>
          <a:prstGeom prst="rect">
            <a:avLst/>
          </a:prstGeom>
        </p:spPr>
        <p:txBody>
          <a:bodyPr lIns="0" tIns="0" rIns="0" bIns="0" rtlCol="0" anchor="t">
            <a:spAutoFit/>
          </a:bodyPr>
          <a:lstStyle/>
          <a:p>
            <a:pPr algn="l">
              <a:lnSpc>
                <a:spcPts val="5152"/>
              </a:lnSpc>
            </a:pPr>
            <a:r>
              <a:rPr lang="en-US" sz="5600">
                <a:solidFill>
                  <a:srgbClr val="000000"/>
                </a:solidFill>
                <a:latin typeface="Roboto Condensed"/>
                <a:ea typeface="Roboto Condensed"/>
                <a:cs typeface="Roboto Condensed"/>
                <a:sym typeface="Roboto Condensed"/>
              </a:rPr>
              <a:t>Lenacapavir is a type of medication known as</a:t>
            </a:r>
            <a:r>
              <a:rPr lang="en-US" sz="5600" b="1">
                <a:solidFill>
                  <a:srgbClr val="000000"/>
                </a:solidFill>
                <a:latin typeface="Roboto Condensed Bold"/>
                <a:ea typeface="Roboto Condensed Bold"/>
                <a:cs typeface="Roboto Condensed Bold"/>
                <a:sym typeface="Roboto Condensed Bold"/>
              </a:rPr>
              <a:t> capsid inhibitor</a:t>
            </a:r>
          </a:p>
          <a:p>
            <a:pPr algn="l">
              <a:lnSpc>
                <a:spcPts val="5152"/>
              </a:lnSpc>
            </a:pPr>
            <a:endParaRPr lang="en-US" sz="5600" b="1">
              <a:solidFill>
                <a:srgbClr val="000000"/>
              </a:solidFill>
              <a:latin typeface="Roboto Condensed Bold"/>
              <a:ea typeface="Roboto Condensed Bold"/>
              <a:cs typeface="Roboto Condensed Bold"/>
              <a:sym typeface="Roboto Condensed Bold"/>
            </a:endParaRPr>
          </a:p>
        </p:txBody>
      </p:sp>
      <p:sp>
        <p:nvSpPr>
          <p:cNvPr id="4" name="TextBox 4"/>
          <p:cNvSpPr txBox="1"/>
          <p:nvPr/>
        </p:nvSpPr>
        <p:spPr>
          <a:xfrm>
            <a:off x="6818285" y="3287420"/>
            <a:ext cx="11131997" cy="4362137"/>
          </a:xfrm>
          <a:prstGeom prst="rect">
            <a:avLst/>
          </a:prstGeom>
        </p:spPr>
        <p:txBody>
          <a:bodyPr lIns="0" tIns="0" rIns="0" bIns="0" rtlCol="0" anchor="t">
            <a:spAutoFit/>
          </a:bodyPr>
          <a:lstStyle/>
          <a:p>
            <a:pPr algn="l">
              <a:lnSpc>
                <a:spcPts val="5792"/>
              </a:lnSpc>
              <a:spcBef>
                <a:spcPct val="0"/>
              </a:spcBef>
            </a:pPr>
            <a:r>
              <a:rPr lang="en-US" sz="4137">
                <a:solidFill>
                  <a:srgbClr val="000000"/>
                </a:solidFill>
                <a:latin typeface="Open Sans"/>
                <a:ea typeface="Open Sans"/>
                <a:cs typeface="Open Sans"/>
                <a:sym typeface="Open Sans"/>
              </a:rPr>
              <a:t>Capsid is a protein that is needed by HIV to replicate. </a:t>
            </a:r>
          </a:p>
          <a:p>
            <a:pPr algn="l">
              <a:lnSpc>
                <a:spcPts val="5792"/>
              </a:lnSpc>
              <a:spcBef>
                <a:spcPct val="0"/>
              </a:spcBef>
            </a:pPr>
            <a:endParaRPr lang="en-US" sz="4137">
              <a:solidFill>
                <a:srgbClr val="000000"/>
              </a:solidFill>
              <a:latin typeface="Open Sans"/>
              <a:ea typeface="Open Sans"/>
              <a:cs typeface="Open Sans"/>
              <a:sym typeface="Open Sans"/>
            </a:endParaRPr>
          </a:p>
          <a:p>
            <a:pPr algn="l">
              <a:lnSpc>
                <a:spcPts val="5792"/>
              </a:lnSpc>
              <a:spcBef>
                <a:spcPct val="0"/>
              </a:spcBef>
            </a:pPr>
            <a:r>
              <a:rPr lang="en-US" sz="4137">
                <a:solidFill>
                  <a:srgbClr val="000000"/>
                </a:solidFill>
                <a:latin typeface="Open Sans"/>
                <a:ea typeface="Open Sans"/>
                <a:cs typeface="Open Sans"/>
                <a:sym typeface="Open Sans"/>
              </a:rPr>
              <a:t> Lenacapavir interferes with the functioning of the capsid proteins– thus protecting against HIV infection throughout the body. </a:t>
            </a:r>
          </a:p>
        </p:txBody>
      </p:sp>
      <p:sp>
        <p:nvSpPr>
          <p:cNvPr id="5" name="TextBox 5"/>
          <p:cNvSpPr txBox="1"/>
          <p:nvPr/>
        </p:nvSpPr>
        <p:spPr>
          <a:xfrm>
            <a:off x="548196" y="8821342"/>
            <a:ext cx="17191608" cy="1293876"/>
          </a:xfrm>
          <a:prstGeom prst="rect">
            <a:avLst/>
          </a:prstGeom>
        </p:spPr>
        <p:txBody>
          <a:bodyPr lIns="0" tIns="0" rIns="0" bIns="0" rtlCol="0" anchor="t">
            <a:spAutoFit/>
          </a:bodyPr>
          <a:lstStyle/>
          <a:p>
            <a:pPr algn="l">
              <a:lnSpc>
                <a:spcPts val="2592"/>
              </a:lnSpc>
            </a:pPr>
            <a:r>
              <a:rPr lang="en-US" sz="2400" b="1">
                <a:solidFill>
                  <a:srgbClr val="000000"/>
                </a:solidFill>
                <a:latin typeface="Open Sans Bold"/>
                <a:ea typeface="Open Sans Bold"/>
                <a:cs typeface="Open Sans Bold"/>
                <a:sym typeface="Open Sans Bold"/>
              </a:rPr>
              <a:t>Note: People who inject drugs (PWID) were not explicitly included in research trials on LEN, but existing drug level data suggest that commonly injected drugs likely do not affect LEN levels. A study is ongoing to compare LEN levels in PWID with other groups who could benefit from PrEP.</a:t>
            </a:r>
          </a:p>
          <a:p>
            <a:pPr algn="l">
              <a:lnSpc>
                <a:spcPts val="2592"/>
              </a:lnSpc>
            </a:pPr>
            <a:endParaRPr lang="en-US" sz="2400" b="1">
              <a:solidFill>
                <a:srgbClr val="000000"/>
              </a:solidFill>
              <a:latin typeface="Open Sans Bold"/>
              <a:ea typeface="Open Sans Bold"/>
              <a:cs typeface="Open Sans Bold"/>
              <a:sym typeface="Open Sans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8AEA8"/>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72964"/>
            <a:ext cx="15497243" cy="1087756"/>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LEN Product Storage</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48196" y="2695888"/>
            <a:ext cx="12248182" cy="6562412"/>
          </a:xfrm>
          <a:prstGeom prst="rect">
            <a:avLst/>
          </a:prstGeom>
        </p:spPr>
        <p:txBody>
          <a:bodyPr lIns="0" tIns="0" rIns="0" bIns="0" rtlCol="0" anchor="t">
            <a:spAutoFit/>
          </a:bodyPr>
          <a:lstStyle/>
          <a:p>
            <a:pPr marL="893251" lvl="1" indent="-446626" algn="l">
              <a:lnSpc>
                <a:spcPts val="5792"/>
              </a:lnSpc>
              <a:buFont typeface="Arial"/>
              <a:buChar char="•"/>
            </a:pPr>
            <a:r>
              <a:rPr lang="en-US" sz="4137">
                <a:solidFill>
                  <a:srgbClr val="000000"/>
                </a:solidFill>
                <a:latin typeface="Open Sans"/>
                <a:ea typeface="Open Sans"/>
                <a:cs typeface="Open Sans"/>
                <a:sym typeface="Open Sans"/>
              </a:rPr>
              <a:t>The manufacturers of each PrEP product provide storage information and conditions that must be followed, including acceptable storage temperatures.</a:t>
            </a:r>
          </a:p>
          <a:p>
            <a:pPr marL="893251" lvl="1" indent="-446626" algn="l">
              <a:lnSpc>
                <a:spcPts val="5792"/>
              </a:lnSpc>
              <a:buFont typeface="Arial"/>
              <a:buChar char="•"/>
            </a:pPr>
            <a:r>
              <a:rPr lang="en-US" sz="4137">
                <a:solidFill>
                  <a:srgbClr val="000000"/>
                </a:solidFill>
                <a:latin typeface="Open Sans"/>
                <a:ea typeface="Open Sans"/>
                <a:cs typeface="Open Sans"/>
                <a:sym typeface="Open Sans"/>
              </a:rPr>
              <a:t> All medicines should be stored out of the reach of children, and in a secure and dry location.</a:t>
            </a:r>
          </a:p>
          <a:p>
            <a:pPr marL="893251" lvl="1" indent="-446626" algn="l">
              <a:lnSpc>
                <a:spcPts val="5792"/>
              </a:lnSpc>
              <a:buFont typeface="Arial"/>
              <a:buChar char="•"/>
            </a:pPr>
            <a:r>
              <a:rPr lang="en-US" sz="4137" b="1">
                <a:solidFill>
                  <a:srgbClr val="000000"/>
                </a:solidFill>
                <a:latin typeface="Open Sans Bold"/>
                <a:ea typeface="Open Sans Bold"/>
                <a:cs typeface="Open Sans Bold"/>
                <a:sym typeface="Open Sans Bold"/>
              </a:rPr>
              <a:t>Refrigeration is not required to store any PrEP product. </a:t>
            </a:r>
          </a:p>
        </p:txBody>
      </p:sp>
      <p:sp>
        <p:nvSpPr>
          <p:cNvPr id="3" name="Freeform 3"/>
          <p:cNvSpPr/>
          <p:nvPr/>
        </p:nvSpPr>
        <p:spPr>
          <a:xfrm>
            <a:off x="12629078" y="2762563"/>
            <a:ext cx="4630222" cy="5545352"/>
          </a:xfrm>
          <a:custGeom>
            <a:avLst/>
            <a:gdLst/>
            <a:ahLst/>
            <a:cxnLst/>
            <a:rect l="l" t="t" r="r" b="b"/>
            <a:pathLst>
              <a:path w="4630222" h="5545352">
                <a:moveTo>
                  <a:pt x="0" y="0"/>
                </a:moveTo>
                <a:lnTo>
                  <a:pt x="4630222" y="0"/>
                </a:lnTo>
                <a:lnTo>
                  <a:pt x="4630222" y="5545352"/>
                </a:lnTo>
                <a:lnTo>
                  <a:pt x="0" y="5545352"/>
                </a:lnTo>
                <a:lnTo>
                  <a:pt x="0" y="0"/>
                </a:lnTo>
                <a:close/>
              </a:path>
            </a:pathLst>
          </a:custGeom>
          <a:blipFill>
            <a:blip r:embed="rId2">
              <a:extLst>
                <a:ext uri="{96DAC541-7B7A-43D3-8B79-37D633B846F1}">
                  <asvg:svgBlip xmlns:asvg="http://schemas.microsoft.com/office/drawing/2016/SVG/main" r:embed="rId3"/>
                </a:ext>
              </a:extLst>
            </a:blip>
            <a:stretch>
              <a:fillRect l="-97957"/>
            </a:stretch>
          </a:blipFill>
        </p:spPr>
        <p:txBody>
          <a:bodyPr/>
          <a:lstStyle/>
          <a:p>
            <a:endParaRPr lang="en-US"/>
          </a:p>
        </p:txBody>
      </p:sp>
      <p:sp>
        <p:nvSpPr>
          <p:cNvPr id="4" name="TextBox 4"/>
          <p:cNvSpPr txBox="1"/>
          <p:nvPr/>
        </p:nvSpPr>
        <p:spPr>
          <a:xfrm>
            <a:off x="548196" y="1025038"/>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How do PrEP Products need to be stored?</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0536" y="580432"/>
            <a:ext cx="16758764" cy="589909"/>
          </a:xfrm>
          <a:prstGeom prst="rect">
            <a:avLst/>
          </a:prstGeom>
        </p:spPr>
        <p:txBody>
          <a:bodyPr lIns="0" tIns="0" rIns="0" bIns="0" rtlCol="0" anchor="t">
            <a:spAutoFit/>
          </a:bodyPr>
          <a:lstStyle/>
          <a:p>
            <a:pPr algn="l">
              <a:lnSpc>
                <a:spcPts val="4760"/>
              </a:lnSpc>
            </a:pPr>
            <a:r>
              <a:rPr lang="en-US" sz="3400" b="1" i="1">
                <a:solidFill>
                  <a:srgbClr val="000000"/>
                </a:solidFill>
                <a:latin typeface="Roboto Condensed Bold Italics"/>
                <a:ea typeface="Roboto Condensed Bold Italics"/>
                <a:cs typeface="Roboto Condensed Bold Italics"/>
                <a:sym typeface="Roboto Condensed Bold Italics"/>
              </a:rPr>
              <a:t>Provider Training Toolkit on Use of Oral and Long-acting HIV Pre-Exposure Prophylaxis (PrEP)</a:t>
            </a:r>
          </a:p>
        </p:txBody>
      </p:sp>
      <p:grpSp>
        <p:nvGrpSpPr>
          <p:cNvPr id="3" name="Group 3"/>
          <p:cNvGrpSpPr/>
          <p:nvPr/>
        </p:nvGrpSpPr>
        <p:grpSpPr>
          <a:xfrm>
            <a:off x="13565495" y="8117101"/>
            <a:ext cx="4600156" cy="2169899"/>
            <a:chOff x="0" y="0"/>
            <a:chExt cx="1211564" cy="571496"/>
          </a:xfrm>
        </p:grpSpPr>
        <p:sp>
          <p:nvSpPr>
            <p:cNvPr id="4" name="Freeform 4"/>
            <p:cNvSpPr/>
            <p:nvPr/>
          </p:nvSpPr>
          <p:spPr>
            <a:xfrm>
              <a:off x="0" y="0"/>
              <a:ext cx="1211564" cy="571496"/>
            </a:xfrm>
            <a:custGeom>
              <a:avLst/>
              <a:gdLst/>
              <a:ahLst/>
              <a:cxnLst/>
              <a:rect l="l" t="t" r="r" b="b"/>
              <a:pathLst>
                <a:path w="1211564" h="571496">
                  <a:moveTo>
                    <a:pt x="58904" y="0"/>
                  </a:moveTo>
                  <a:lnTo>
                    <a:pt x="1152660" y="0"/>
                  </a:lnTo>
                  <a:cubicBezTo>
                    <a:pt x="1168282" y="0"/>
                    <a:pt x="1183265" y="6206"/>
                    <a:pt x="1194311" y="17253"/>
                  </a:cubicBezTo>
                  <a:cubicBezTo>
                    <a:pt x="1205358" y="28299"/>
                    <a:pt x="1211564" y="43282"/>
                    <a:pt x="1211564" y="58904"/>
                  </a:cubicBezTo>
                  <a:lnTo>
                    <a:pt x="1211564" y="512592"/>
                  </a:lnTo>
                  <a:cubicBezTo>
                    <a:pt x="1211564" y="545124"/>
                    <a:pt x="1185192" y="571496"/>
                    <a:pt x="1152660" y="571496"/>
                  </a:cubicBezTo>
                  <a:lnTo>
                    <a:pt x="58904" y="571496"/>
                  </a:lnTo>
                  <a:cubicBezTo>
                    <a:pt x="26372" y="571496"/>
                    <a:pt x="0" y="545124"/>
                    <a:pt x="0" y="512592"/>
                  </a:cubicBezTo>
                  <a:lnTo>
                    <a:pt x="0" y="58904"/>
                  </a:lnTo>
                  <a:cubicBezTo>
                    <a:pt x="0" y="26372"/>
                    <a:pt x="26372" y="0"/>
                    <a:pt x="58904" y="0"/>
                  </a:cubicBezTo>
                  <a:close/>
                </a:path>
              </a:pathLst>
            </a:custGeom>
            <a:solidFill>
              <a:srgbClr val="FFFFFF"/>
            </a:solidFill>
          </p:spPr>
          <p:txBody>
            <a:bodyPr/>
            <a:lstStyle/>
            <a:p>
              <a:endParaRPr lang="en-US"/>
            </a:p>
          </p:txBody>
        </p:sp>
        <p:sp>
          <p:nvSpPr>
            <p:cNvPr id="5" name="TextBox 5"/>
            <p:cNvSpPr txBox="1"/>
            <p:nvPr/>
          </p:nvSpPr>
          <p:spPr>
            <a:xfrm>
              <a:off x="0" y="-47625"/>
              <a:ext cx="1211564" cy="61912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5865573" y="8617875"/>
            <a:ext cx="1987012" cy="1495841"/>
          </a:xfrm>
          <a:custGeom>
            <a:avLst/>
            <a:gdLst/>
            <a:ahLst/>
            <a:cxnLst/>
            <a:rect l="l" t="t" r="r" b="b"/>
            <a:pathLst>
              <a:path w="1987012" h="1495841">
                <a:moveTo>
                  <a:pt x="0" y="0"/>
                </a:moveTo>
                <a:lnTo>
                  <a:pt x="1987013" y="0"/>
                </a:lnTo>
                <a:lnTo>
                  <a:pt x="1987013" y="1495840"/>
                </a:lnTo>
                <a:lnTo>
                  <a:pt x="0" y="1495840"/>
                </a:lnTo>
                <a:lnTo>
                  <a:pt x="0" y="0"/>
                </a:lnTo>
                <a:close/>
              </a:path>
            </a:pathLst>
          </a:custGeom>
          <a:blipFill>
            <a:blip r:embed="rId2"/>
            <a:stretch>
              <a:fillRect/>
            </a:stretch>
          </a:blipFill>
        </p:spPr>
        <p:txBody>
          <a:bodyPr/>
          <a:lstStyle/>
          <a:p>
            <a:endParaRPr lang="en-US"/>
          </a:p>
        </p:txBody>
      </p:sp>
      <p:sp>
        <p:nvSpPr>
          <p:cNvPr id="7" name="Freeform 7"/>
          <p:cNvSpPr/>
          <p:nvPr/>
        </p:nvSpPr>
        <p:spPr>
          <a:xfrm>
            <a:off x="14204877" y="8535226"/>
            <a:ext cx="1503719" cy="1578489"/>
          </a:xfrm>
          <a:custGeom>
            <a:avLst/>
            <a:gdLst/>
            <a:ahLst/>
            <a:cxnLst/>
            <a:rect l="l" t="t" r="r" b="b"/>
            <a:pathLst>
              <a:path w="1503719" h="1578489">
                <a:moveTo>
                  <a:pt x="0" y="0"/>
                </a:moveTo>
                <a:lnTo>
                  <a:pt x="1503718" y="0"/>
                </a:lnTo>
                <a:lnTo>
                  <a:pt x="1503718" y="1578489"/>
                </a:lnTo>
                <a:lnTo>
                  <a:pt x="0" y="1578489"/>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667869" y="2836492"/>
            <a:ext cx="14591431" cy="3880182"/>
          </a:xfrm>
          <a:prstGeom prst="rect">
            <a:avLst/>
          </a:prstGeom>
        </p:spPr>
        <p:txBody>
          <a:bodyPr lIns="0" tIns="0" rIns="0" bIns="0" rtlCol="0" anchor="t">
            <a:spAutoFit/>
          </a:bodyPr>
          <a:lstStyle/>
          <a:p>
            <a:pPr algn="l">
              <a:lnSpc>
                <a:spcPts val="10306"/>
              </a:lnSpc>
            </a:pPr>
            <a:r>
              <a:rPr lang="en-US" sz="7361" b="1">
                <a:solidFill>
                  <a:srgbClr val="48AEA8"/>
                </a:solidFill>
                <a:latin typeface="Roboto Condensed Bold"/>
                <a:ea typeface="Roboto Condensed Bold"/>
                <a:cs typeface="Roboto Condensed Bold"/>
                <a:sym typeface="Roboto Condensed Bold"/>
              </a:rPr>
              <a:t>LESSON 1:  LEN FORMULATIONS AND EVIDENCE FOR PROTECTION AGAINST HIV</a:t>
            </a:r>
          </a:p>
        </p:txBody>
      </p:sp>
      <p:sp>
        <p:nvSpPr>
          <p:cNvPr id="9" name="Freeform 9"/>
          <p:cNvSpPr/>
          <p:nvPr/>
        </p:nvSpPr>
        <p:spPr>
          <a:xfrm rot="-10800000">
            <a:off x="0" y="5167067"/>
            <a:ext cx="6178082" cy="5900068"/>
          </a:xfrm>
          <a:custGeom>
            <a:avLst/>
            <a:gdLst/>
            <a:ahLst/>
            <a:cxnLst/>
            <a:rect l="l" t="t" r="r" b="b"/>
            <a:pathLst>
              <a:path w="6178082" h="5900068">
                <a:moveTo>
                  <a:pt x="0" y="0"/>
                </a:moveTo>
                <a:lnTo>
                  <a:pt x="6178082" y="0"/>
                </a:lnTo>
                <a:lnTo>
                  <a:pt x="6178082" y="5900068"/>
                </a:lnTo>
                <a:lnTo>
                  <a:pt x="0" y="59000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Liquid Suspension Storage</a:t>
            </a:r>
          </a:p>
        </p:txBody>
      </p:sp>
      <p:sp>
        <p:nvSpPr>
          <p:cNvPr id="3" name="Freeform 3"/>
          <p:cNvSpPr/>
          <p:nvPr/>
        </p:nvSpPr>
        <p:spPr>
          <a:xfrm rot="-8984890">
            <a:off x="1196208" y="2863351"/>
            <a:ext cx="6137860" cy="5846312"/>
          </a:xfrm>
          <a:custGeom>
            <a:avLst/>
            <a:gdLst/>
            <a:ahLst/>
            <a:cxnLst/>
            <a:rect l="l" t="t" r="r" b="b"/>
            <a:pathLst>
              <a:path w="6137860" h="5846312">
                <a:moveTo>
                  <a:pt x="0" y="0"/>
                </a:moveTo>
                <a:lnTo>
                  <a:pt x="6137860" y="0"/>
                </a:lnTo>
                <a:lnTo>
                  <a:pt x="6137860" y="5846312"/>
                </a:lnTo>
                <a:lnTo>
                  <a:pt x="0" y="584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964175" y="3152863"/>
            <a:ext cx="4659667" cy="5214761"/>
            <a:chOff x="0" y="0"/>
            <a:chExt cx="6212889" cy="6953014"/>
          </a:xfrm>
        </p:grpSpPr>
        <p:sp>
          <p:nvSpPr>
            <p:cNvPr id="5" name="Freeform 5"/>
            <p:cNvSpPr/>
            <p:nvPr/>
          </p:nvSpPr>
          <p:spPr>
            <a:xfrm rot="-10800000" flipH="1">
              <a:off x="0" y="1875872"/>
              <a:ext cx="5039064" cy="5077143"/>
            </a:xfrm>
            <a:custGeom>
              <a:avLst/>
              <a:gdLst/>
              <a:ahLst/>
              <a:cxnLst/>
              <a:rect l="l" t="t" r="r" b="b"/>
              <a:pathLst>
                <a:path w="5039064" h="5077143">
                  <a:moveTo>
                    <a:pt x="5039064" y="0"/>
                  </a:moveTo>
                  <a:lnTo>
                    <a:pt x="0" y="0"/>
                  </a:lnTo>
                  <a:lnTo>
                    <a:pt x="0" y="5077142"/>
                  </a:lnTo>
                  <a:lnTo>
                    <a:pt x="5039064" y="5077142"/>
                  </a:lnTo>
                  <a:lnTo>
                    <a:pt x="503906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399351" y="3509160"/>
              <a:ext cx="1598647" cy="905283"/>
            </a:xfrm>
            <a:prstGeom prst="rect">
              <a:avLst/>
            </a:prstGeom>
          </p:spPr>
          <p:txBody>
            <a:bodyPr lIns="0" tIns="0" rIns="0" bIns="0" rtlCol="0" anchor="t">
              <a:spAutoFit/>
            </a:bodyPr>
            <a:lstStyle/>
            <a:p>
              <a:pPr algn="ctr">
                <a:lnSpc>
                  <a:spcPts val="5683"/>
                </a:lnSpc>
              </a:pPr>
              <a:r>
                <a:rPr lang="en-US" sz="4059">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2668818" y="620952"/>
              <a:ext cx="2885293" cy="3409504"/>
            </a:xfrm>
            <a:custGeom>
              <a:avLst/>
              <a:gdLst/>
              <a:ahLst/>
              <a:cxnLst/>
              <a:rect l="l" t="t" r="r" b="b"/>
              <a:pathLst>
                <a:path w="2885293" h="3409504">
                  <a:moveTo>
                    <a:pt x="0" y="0"/>
                  </a:moveTo>
                  <a:lnTo>
                    <a:pt x="2885293" y="0"/>
                  </a:lnTo>
                  <a:lnTo>
                    <a:pt x="2885293" y="3409504"/>
                  </a:lnTo>
                  <a:lnTo>
                    <a:pt x="0" y="3409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3254405" y="209331"/>
              <a:ext cx="1275927" cy="1728863"/>
            </a:xfrm>
            <a:custGeom>
              <a:avLst/>
              <a:gdLst/>
              <a:ahLst/>
              <a:cxnLst/>
              <a:rect l="l" t="t" r="r" b="b"/>
              <a:pathLst>
                <a:path w="1275927" h="1728863">
                  <a:moveTo>
                    <a:pt x="0" y="0"/>
                  </a:moveTo>
                  <a:lnTo>
                    <a:pt x="1275927" y="0"/>
                  </a:lnTo>
                  <a:lnTo>
                    <a:pt x="1275927" y="1728864"/>
                  </a:lnTo>
                  <a:lnTo>
                    <a:pt x="0" y="1728864"/>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7118792" y="2216658"/>
            <a:ext cx="10861742" cy="8070342"/>
          </a:xfrm>
          <a:prstGeom prst="rect">
            <a:avLst/>
          </a:prstGeom>
        </p:spPr>
        <p:txBody>
          <a:bodyPr lIns="0" tIns="0" rIns="0" bIns="0" rtlCol="0" anchor="t">
            <a:spAutoFit/>
          </a:bodyPr>
          <a:lstStyle/>
          <a:p>
            <a:pPr algn="l">
              <a:lnSpc>
                <a:spcPts val="3563"/>
              </a:lnSpc>
            </a:pPr>
            <a:r>
              <a:rPr lang="en-US" sz="3299">
                <a:solidFill>
                  <a:srgbClr val="000000"/>
                </a:solidFill>
                <a:latin typeface="Open Sans"/>
                <a:ea typeface="Open Sans"/>
                <a:cs typeface="Open Sans"/>
                <a:sym typeface="Open Sans"/>
              </a:rPr>
              <a:t>Remember, LEN is manufactured and packaged in two different formulations </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LEN liquid suspension is provided in a single-use glass vial, enclosed within an outer package to protect the contents from light.</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 A given 1.5 ml injection should be sourced from a single vial only (not sourced from multiple vials), and the liquid solution in a vial should not be mixed with any other product or diluent</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 Vials must be kept in the original carton until just prior to injection preparation to protect from light. Once the solution has been drawn into the syringe, the injection should be administered as soon as possible</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The vial should not be used if the expiry date has passed.</a:t>
            </a:r>
          </a:p>
          <a:p>
            <a:pPr algn="l">
              <a:lnSpc>
                <a:spcPts val="3563"/>
              </a:lnSpc>
            </a:pPr>
            <a:endParaRPr lang="en-US" sz="3299">
              <a:solidFill>
                <a:srgbClr val="000000"/>
              </a:solidFill>
              <a:latin typeface="Open Sans"/>
              <a:ea typeface="Open Sans"/>
              <a:cs typeface="Open Sans"/>
              <a:sym typeface="Open Sans"/>
            </a:endParaRPr>
          </a:p>
          <a:p>
            <a:pPr algn="l">
              <a:lnSpc>
                <a:spcPts val="3563"/>
              </a:lnSpc>
            </a:pPr>
            <a:endParaRPr lang="en-US" sz="3299">
              <a:solidFill>
                <a:srgbClr val="000000"/>
              </a:solidFill>
              <a:latin typeface="Open Sans"/>
              <a:ea typeface="Open Sans"/>
              <a:cs typeface="Open Sans"/>
              <a:sym typeface="Open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Oral LEN Storage</a:t>
            </a:r>
          </a:p>
        </p:txBody>
      </p:sp>
      <p:sp>
        <p:nvSpPr>
          <p:cNvPr id="3" name="Freeform 3"/>
          <p:cNvSpPr/>
          <p:nvPr/>
        </p:nvSpPr>
        <p:spPr>
          <a:xfrm rot="-8984890">
            <a:off x="1196208" y="2863351"/>
            <a:ext cx="6137860" cy="5846312"/>
          </a:xfrm>
          <a:custGeom>
            <a:avLst/>
            <a:gdLst/>
            <a:ahLst/>
            <a:cxnLst/>
            <a:rect l="l" t="t" r="r" b="b"/>
            <a:pathLst>
              <a:path w="6137860" h="5846312">
                <a:moveTo>
                  <a:pt x="0" y="0"/>
                </a:moveTo>
                <a:lnTo>
                  <a:pt x="6137860" y="0"/>
                </a:lnTo>
                <a:lnTo>
                  <a:pt x="6137860" y="5846312"/>
                </a:lnTo>
                <a:lnTo>
                  <a:pt x="0" y="584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964175" y="3152863"/>
            <a:ext cx="4659667" cy="5214761"/>
            <a:chOff x="0" y="0"/>
            <a:chExt cx="6212889" cy="6953014"/>
          </a:xfrm>
        </p:grpSpPr>
        <p:sp>
          <p:nvSpPr>
            <p:cNvPr id="5" name="Freeform 5"/>
            <p:cNvSpPr/>
            <p:nvPr/>
          </p:nvSpPr>
          <p:spPr>
            <a:xfrm rot="-10800000" flipH="1">
              <a:off x="0" y="1875872"/>
              <a:ext cx="5039064" cy="5077143"/>
            </a:xfrm>
            <a:custGeom>
              <a:avLst/>
              <a:gdLst/>
              <a:ahLst/>
              <a:cxnLst/>
              <a:rect l="l" t="t" r="r" b="b"/>
              <a:pathLst>
                <a:path w="5039064" h="5077143">
                  <a:moveTo>
                    <a:pt x="5039064" y="0"/>
                  </a:moveTo>
                  <a:lnTo>
                    <a:pt x="0" y="0"/>
                  </a:lnTo>
                  <a:lnTo>
                    <a:pt x="0" y="5077142"/>
                  </a:lnTo>
                  <a:lnTo>
                    <a:pt x="5039064" y="5077142"/>
                  </a:lnTo>
                  <a:lnTo>
                    <a:pt x="503906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399351" y="3509160"/>
              <a:ext cx="1598647" cy="905283"/>
            </a:xfrm>
            <a:prstGeom prst="rect">
              <a:avLst/>
            </a:prstGeom>
          </p:spPr>
          <p:txBody>
            <a:bodyPr lIns="0" tIns="0" rIns="0" bIns="0" rtlCol="0" anchor="t">
              <a:spAutoFit/>
            </a:bodyPr>
            <a:lstStyle/>
            <a:p>
              <a:pPr algn="ctr">
                <a:lnSpc>
                  <a:spcPts val="5683"/>
                </a:lnSpc>
              </a:pPr>
              <a:r>
                <a:rPr lang="en-US" sz="4059">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2668818" y="620952"/>
              <a:ext cx="2885293" cy="3409504"/>
            </a:xfrm>
            <a:custGeom>
              <a:avLst/>
              <a:gdLst/>
              <a:ahLst/>
              <a:cxnLst/>
              <a:rect l="l" t="t" r="r" b="b"/>
              <a:pathLst>
                <a:path w="2885293" h="3409504">
                  <a:moveTo>
                    <a:pt x="0" y="0"/>
                  </a:moveTo>
                  <a:lnTo>
                    <a:pt x="2885293" y="0"/>
                  </a:lnTo>
                  <a:lnTo>
                    <a:pt x="2885293" y="3409504"/>
                  </a:lnTo>
                  <a:lnTo>
                    <a:pt x="0" y="3409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3254405" y="209331"/>
              <a:ext cx="1275927" cy="1728863"/>
            </a:xfrm>
            <a:custGeom>
              <a:avLst/>
              <a:gdLst/>
              <a:ahLst/>
              <a:cxnLst/>
              <a:rect l="l" t="t" r="r" b="b"/>
              <a:pathLst>
                <a:path w="1275927" h="1728863">
                  <a:moveTo>
                    <a:pt x="0" y="0"/>
                  </a:moveTo>
                  <a:lnTo>
                    <a:pt x="1275927" y="0"/>
                  </a:lnTo>
                  <a:lnTo>
                    <a:pt x="1275927" y="1728864"/>
                  </a:lnTo>
                  <a:lnTo>
                    <a:pt x="0" y="1728864"/>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7217142" y="3310985"/>
            <a:ext cx="10861742" cy="5384292"/>
          </a:xfrm>
          <a:prstGeom prst="rect">
            <a:avLst/>
          </a:prstGeom>
        </p:spPr>
        <p:txBody>
          <a:bodyPr lIns="0" tIns="0" rIns="0" bIns="0" rtlCol="0" anchor="t">
            <a:spAutoFit/>
          </a:bodyPr>
          <a:lstStyle/>
          <a:p>
            <a:pPr algn="l">
              <a:lnSpc>
                <a:spcPts val="3563"/>
              </a:lnSpc>
            </a:pPr>
            <a:endParaRP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LEN pills (300mg) are packaged in plastic bottles, each containing 4 pills of LEN, and should be dispensed in their original container</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Plastic bottles include a desiccant to regulate humidity, which should remain in place until the pills are completely used</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Bottles should remain tightly closed, and should not be opened until ready for use</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Pills should not be used if the packaging seal is broken or missing, or if the expiry date has passed.</a:t>
            </a:r>
          </a:p>
          <a:p>
            <a:pPr algn="l">
              <a:lnSpc>
                <a:spcPts val="3563"/>
              </a:lnSpc>
            </a:pPr>
            <a:endParaRPr lang="en-US" sz="3299">
              <a:solidFill>
                <a:srgbClr val="000000"/>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Storage</a:t>
            </a:r>
          </a:p>
        </p:txBody>
      </p:sp>
      <p:sp>
        <p:nvSpPr>
          <p:cNvPr id="3" name="Freeform 3"/>
          <p:cNvSpPr/>
          <p:nvPr/>
        </p:nvSpPr>
        <p:spPr>
          <a:xfrm rot="-8984890">
            <a:off x="1196208" y="2863351"/>
            <a:ext cx="6137860" cy="5846312"/>
          </a:xfrm>
          <a:custGeom>
            <a:avLst/>
            <a:gdLst/>
            <a:ahLst/>
            <a:cxnLst/>
            <a:rect l="l" t="t" r="r" b="b"/>
            <a:pathLst>
              <a:path w="6137860" h="5846312">
                <a:moveTo>
                  <a:pt x="0" y="0"/>
                </a:moveTo>
                <a:lnTo>
                  <a:pt x="6137860" y="0"/>
                </a:lnTo>
                <a:lnTo>
                  <a:pt x="6137860" y="5846312"/>
                </a:lnTo>
                <a:lnTo>
                  <a:pt x="0" y="58463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1964175" y="3152863"/>
            <a:ext cx="4659667" cy="5214761"/>
            <a:chOff x="0" y="0"/>
            <a:chExt cx="6212889" cy="6953014"/>
          </a:xfrm>
        </p:grpSpPr>
        <p:sp>
          <p:nvSpPr>
            <p:cNvPr id="5" name="Freeform 5"/>
            <p:cNvSpPr/>
            <p:nvPr/>
          </p:nvSpPr>
          <p:spPr>
            <a:xfrm rot="-10800000" flipH="1">
              <a:off x="0" y="1875872"/>
              <a:ext cx="5039064" cy="5077143"/>
            </a:xfrm>
            <a:custGeom>
              <a:avLst/>
              <a:gdLst/>
              <a:ahLst/>
              <a:cxnLst/>
              <a:rect l="l" t="t" r="r" b="b"/>
              <a:pathLst>
                <a:path w="5039064" h="5077143">
                  <a:moveTo>
                    <a:pt x="5039064" y="0"/>
                  </a:moveTo>
                  <a:lnTo>
                    <a:pt x="0" y="0"/>
                  </a:lnTo>
                  <a:lnTo>
                    <a:pt x="0" y="5077142"/>
                  </a:lnTo>
                  <a:lnTo>
                    <a:pt x="5039064" y="5077142"/>
                  </a:lnTo>
                  <a:lnTo>
                    <a:pt x="5039064"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399351" y="3509160"/>
              <a:ext cx="1598647" cy="905283"/>
            </a:xfrm>
            <a:prstGeom prst="rect">
              <a:avLst/>
            </a:prstGeom>
          </p:spPr>
          <p:txBody>
            <a:bodyPr lIns="0" tIns="0" rIns="0" bIns="0" rtlCol="0" anchor="t">
              <a:spAutoFit/>
            </a:bodyPr>
            <a:lstStyle/>
            <a:p>
              <a:pPr algn="ctr">
                <a:lnSpc>
                  <a:spcPts val="5683"/>
                </a:lnSpc>
              </a:pPr>
              <a:r>
                <a:rPr lang="en-US" sz="4059">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2668818" y="620952"/>
              <a:ext cx="2885293" cy="3409504"/>
            </a:xfrm>
            <a:custGeom>
              <a:avLst/>
              <a:gdLst/>
              <a:ahLst/>
              <a:cxnLst/>
              <a:rect l="l" t="t" r="r" b="b"/>
              <a:pathLst>
                <a:path w="2885293" h="3409504">
                  <a:moveTo>
                    <a:pt x="0" y="0"/>
                  </a:moveTo>
                  <a:lnTo>
                    <a:pt x="2885293" y="0"/>
                  </a:lnTo>
                  <a:lnTo>
                    <a:pt x="2885293" y="3409504"/>
                  </a:lnTo>
                  <a:lnTo>
                    <a:pt x="0" y="3409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3254405" y="209331"/>
              <a:ext cx="1275927" cy="1728863"/>
            </a:xfrm>
            <a:custGeom>
              <a:avLst/>
              <a:gdLst/>
              <a:ahLst/>
              <a:cxnLst/>
              <a:rect l="l" t="t" r="r" b="b"/>
              <a:pathLst>
                <a:path w="1275927" h="1728863">
                  <a:moveTo>
                    <a:pt x="0" y="0"/>
                  </a:moveTo>
                  <a:lnTo>
                    <a:pt x="1275927" y="0"/>
                  </a:lnTo>
                  <a:lnTo>
                    <a:pt x="1275927" y="1728864"/>
                  </a:lnTo>
                  <a:lnTo>
                    <a:pt x="0" y="1728864"/>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Freeform 9"/>
          <p:cNvSpPr/>
          <p:nvPr/>
        </p:nvSpPr>
        <p:spPr>
          <a:xfrm>
            <a:off x="668083" y="3086100"/>
            <a:ext cx="1548661" cy="4114800"/>
          </a:xfrm>
          <a:custGeom>
            <a:avLst/>
            <a:gdLst/>
            <a:ahLst/>
            <a:cxnLst/>
            <a:rect l="l" t="t" r="r" b="b"/>
            <a:pathLst>
              <a:path w="1548661" h="4114800">
                <a:moveTo>
                  <a:pt x="0" y="0"/>
                </a:moveTo>
                <a:lnTo>
                  <a:pt x="1548661" y="0"/>
                </a:lnTo>
                <a:lnTo>
                  <a:pt x="154866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7660485" y="3933644"/>
            <a:ext cx="9815774" cy="4433980"/>
          </a:xfrm>
          <a:prstGeom prst="rect">
            <a:avLst/>
          </a:prstGeom>
        </p:spPr>
        <p:txBody>
          <a:bodyPr lIns="0" tIns="0" rIns="0" bIns="0" rtlCol="0" anchor="t">
            <a:spAutoFit/>
          </a:bodyPr>
          <a:lstStyle/>
          <a:p>
            <a:pPr marL="878406" lvl="1" indent="-439203" algn="l">
              <a:lnSpc>
                <a:spcPts val="4394"/>
              </a:lnSpc>
              <a:buFont typeface="Arial"/>
              <a:buChar char="•"/>
            </a:pPr>
            <a:r>
              <a:rPr lang="en-US" sz="4068">
                <a:solidFill>
                  <a:srgbClr val="000000"/>
                </a:solidFill>
                <a:latin typeface="Open Sans"/>
                <a:ea typeface="Open Sans"/>
                <a:cs typeface="Open Sans"/>
                <a:sym typeface="Open Sans"/>
              </a:rPr>
              <a:t>LEN vials, bottles and blister packs should be stored at:</a:t>
            </a:r>
          </a:p>
          <a:p>
            <a:pPr marL="1756812" lvl="2" indent="-585604" algn="l">
              <a:lnSpc>
                <a:spcPts val="4394"/>
              </a:lnSpc>
              <a:buFont typeface="Arial"/>
              <a:buChar char="⚬"/>
            </a:pPr>
            <a:r>
              <a:rPr lang="en-US" sz="4068">
                <a:solidFill>
                  <a:srgbClr val="000000"/>
                </a:solidFill>
                <a:latin typeface="Open Sans"/>
                <a:ea typeface="Open Sans"/>
                <a:cs typeface="Open Sans"/>
                <a:sym typeface="Open Sans"/>
              </a:rPr>
              <a:t> </a:t>
            </a:r>
            <a:r>
              <a:rPr lang="en-US" sz="4068" b="1">
                <a:solidFill>
                  <a:srgbClr val="000000"/>
                </a:solidFill>
                <a:latin typeface="Open Sans Bold"/>
                <a:ea typeface="Open Sans Bold"/>
                <a:cs typeface="Open Sans Bold"/>
                <a:sym typeface="Open Sans Bold"/>
              </a:rPr>
              <a:t>20-25°C</a:t>
            </a:r>
            <a:r>
              <a:rPr lang="en-US" sz="4068">
                <a:solidFill>
                  <a:srgbClr val="000000"/>
                </a:solidFill>
                <a:latin typeface="Open Sans"/>
                <a:ea typeface="Open Sans"/>
                <a:cs typeface="Open Sans"/>
                <a:sym typeface="Open Sans"/>
              </a:rPr>
              <a:t> (up to 30°C is permitted)</a:t>
            </a:r>
          </a:p>
          <a:p>
            <a:pPr marL="1756812" lvl="2" indent="-585604" algn="l">
              <a:lnSpc>
                <a:spcPts val="4394"/>
              </a:lnSpc>
              <a:buFont typeface="Arial"/>
              <a:buChar char="⚬"/>
            </a:pPr>
            <a:r>
              <a:rPr lang="en-US" sz="4068" b="1">
                <a:solidFill>
                  <a:srgbClr val="000000"/>
                </a:solidFill>
                <a:latin typeface="Open Sans Bold"/>
                <a:ea typeface="Open Sans Bold"/>
                <a:cs typeface="Open Sans Bold"/>
                <a:sym typeface="Open Sans Bold"/>
              </a:rPr>
              <a:t>68-77°F</a:t>
            </a:r>
            <a:r>
              <a:rPr lang="en-US" sz="4068">
                <a:solidFill>
                  <a:srgbClr val="000000"/>
                </a:solidFill>
                <a:latin typeface="Open Sans"/>
                <a:ea typeface="Open Sans"/>
                <a:cs typeface="Open Sans"/>
                <a:sym typeface="Open Sans"/>
              </a:rPr>
              <a:t> (up to 86°F is permitted)</a:t>
            </a:r>
          </a:p>
          <a:p>
            <a:pPr algn="l">
              <a:lnSpc>
                <a:spcPts val="4394"/>
              </a:lnSpc>
            </a:pPr>
            <a:endParaRPr lang="en-US" sz="4068">
              <a:solidFill>
                <a:srgbClr val="000000"/>
              </a:solidFill>
              <a:latin typeface="Open Sans"/>
              <a:ea typeface="Open Sans"/>
              <a:cs typeface="Open Sans"/>
              <a:sym typeface="Open Sans"/>
            </a:endParaRPr>
          </a:p>
          <a:p>
            <a:pPr marL="878406" lvl="1" indent="-439203" algn="l">
              <a:lnSpc>
                <a:spcPts val="4394"/>
              </a:lnSpc>
              <a:buFont typeface="Arial"/>
              <a:buChar char="•"/>
            </a:pPr>
            <a:r>
              <a:rPr lang="en-US" sz="4068">
                <a:solidFill>
                  <a:srgbClr val="000000"/>
                </a:solidFill>
                <a:latin typeface="Open Sans"/>
                <a:ea typeface="Open Sans"/>
                <a:cs typeface="Open Sans"/>
                <a:sym typeface="Open Sans"/>
              </a:rPr>
              <a:t> Do not freeze the vials. </a:t>
            </a:r>
          </a:p>
          <a:p>
            <a:pPr marL="878406" lvl="1" indent="-439203" algn="l">
              <a:lnSpc>
                <a:spcPts val="4394"/>
              </a:lnSpc>
              <a:buFont typeface="Arial"/>
              <a:buChar char="•"/>
            </a:pPr>
            <a:r>
              <a:rPr lang="en-US" sz="4068">
                <a:solidFill>
                  <a:srgbClr val="000000"/>
                </a:solidFill>
                <a:latin typeface="Open Sans"/>
                <a:ea typeface="Open Sans"/>
                <a:cs typeface="Open Sans"/>
                <a:sym typeface="Open Sans"/>
              </a:rPr>
              <a:t> LEN should not be refrigerated.</a:t>
            </a:r>
          </a:p>
          <a:p>
            <a:pPr algn="l">
              <a:lnSpc>
                <a:spcPts val="4394"/>
              </a:lnSpc>
            </a:pPr>
            <a:endParaRPr lang="en-US" sz="4068">
              <a:solidFill>
                <a:srgbClr val="000000"/>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1D9EDE"/>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72964"/>
            <a:ext cx="15497243" cy="1087756"/>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Evidence that LEN as PrEP Works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715745" y="3266674"/>
            <a:ext cx="7543555" cy="5991626"/>
          </a:xfrm>
          <a:custGeom>
            <a:avLst/>
            <a:gdLst/>
            <a:ahLst/>
            <a:cxnLst/>
            <a:rect l="l" t="t" r="r" b="b"/>
            <a:pathLst>
              <a:path w="7543555" h="5991626">
                <a:moveTo>
                  <a:pt x="0" y="0"/>
                </a:moveTo>
                <a:lnTo>
                  <a:pt x="7543555" y="0"/>
                </a:lnTo>
                <a:lnTo>
                  <a:pt x="7543555" y="5991626"/>
                </a:lnTo>
                <a:lnTo>
                  <a:pt x="0" y="5991626"/>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20483" y="895350"/>
            <a:ext cx="15497243" cy="1087756"/>
          </a:xfrm>
          <a:prstGeom prst="rect">
            <a:avLst/>
          </a:prstGeom>
        </p:spPr>
        <p:txBody>
          <a:bodyPr lIns="0" tIns="0" rIns="0" bIns="0" rtlCol="0" anchor="t">
            <a:spAutoFit/>
          </a:bodyPr>
          <a:lstStyle/>
          <a:p>
            <a:pPr algn="l">
              <a:lnSpc>
                <a:spcPts val="8819"/>
              </a:lnSpc>
            </a:pPr>
            <a:r>
              <a:rPr lang="en-US" sz="6299" b="1">
                <a:solidFill>
                  <a:srgbClr val="000000"/>
                </a:solidFill>
                <a:latin typeface="Roboto Condensed Bold"/>
                <a:ea typeface="Roboto Condensed Bold"/>
                <a:cs typeface="Roboto Condensed Bold"/>
                <a:sym typeface="Roboto Condensed Bold"/>
              </a:rPr>
              <a:t>Evidence that LEN Protects Against HIV </a:t>
            </a:r>
          </a:p>
        </p:txBody>
      </p:sp>
      <p:sp>
        <p:nvSpPr>
          <p:cNvPr id="4" name="TextBox 4"/>
          <p:cNvSpPr txBox="1"/>
          <p:nvPr/>
        </p:nvSpPr>
        <p:spPr>
          <a:xfrm>
            <a:off x="1028700" y="4130495"/>
            <a:ext cx="9376699" cy="3682405"/>
          </a:xfrm>
          <a:prstGeom prst="rect">
            <a:avLst/>
          </a:prstGeom>
        </p:spPr>
        <p:txBody>
          <a:bodyPr lIns="0" tIns="0" rIns="0" bIns="0" rtlCol="0" anchor="t">
            <a:spAutoFit/>
          </a:bodyPr>
          <a:lstStyle/>
          <a:p>
            <a:pPr algn="l">
              <a:lnSpc>
                <a:spcPts val="4922"/>
              </a:lnSpc>
            </a:pPr>
            <a:r>
              <a:rPr lang="en-US" sz="3516">
                <a:solidFill>
                  <a:srgbClr val="000000"/>
                </a:solidFill>
                <a:latin typeface="Open Sans"/>
                <a:ea typeface="Open Sans"/>
                <a:cs typeface="Open Sans"/>
                <a:sym typeface="Open Sans"/>
              </a:rPr>
              <a:t>Regardless of the PrEP product, clients achieve greater protection against HIV when they use their preferred PrEP product as instructed. We’ll review the ideal timing and frequency of use of each product in detail in Lesson 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63169" y="3469653"/>
            <a:ext cx="23206618" cy="7368101"/>
          </a:xfrm>
          <a:custGeom>
            <a:avLst/>
            <a:gdLst/>
            <a:ahLst/>
            <a:cxnLst/>
            <a:rect l="l" t="t" r="r" b="b"/>
            <a:pathLst>
              <a:path w="23206618" h="7368101">
                <a:moveTo>
                  <a:pt x="0" y="0"/>
                </a:moveTo>
                <a:lnTo>
                  <a:pt x="23206618" y="0"/>
                </a:lnTo>
                <a:lnTo>
                  <a:pt x="23206618" y="7368101"/>
                </a:lnTo>
                <a:lnTo>
                  <a:pt x="0" y="736810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820483" y="418147"/>
            <a:ext cx="15497243" cy="1087756"/>
          </a:xfrm>
          <a:prstGeom prst="rect">
            <a:avLst/>
          </a:prstGeom>
        </p:spPr>
        <p:txBody>
          <a:bodyPr lIns="0" tIns="0" rIns="0" bIns="0" rtlCol="0" anchor="t">
            <a:spAutoFit/>
          </a:bodyPr>
          <a:lstStyle/>
          <a:p>
            <a:pPr algn="l">
              <a:lnSpc>
                <a:spcPts val="8819"/>
              </a:lnSpc>
            </a:pPr>
            <a:r>
              <a:rPr lang="en-US" sz="6299" b="1">
                <a:solidFill>
                  <a:srgbClr val="000000"/>
                </a:solidFill>
                <a:latin typeface="Roboto Condensed Bold"/>
                <a:ea typeface="Roboto Condensed Bold"/>
                <a:cs typeface="Roboto Condensed Bold"/>
                <a:sym typeface="Roboto Condensed Bold"/>
              </a:rPr>
              <a:t>Evidence that LEN Protects Against HIV </a:t>
            </a:r>
          </a:p>
        </p:txBody>
      </p:sp>
      <p:sp>
        <p:nvSpPr>
          <p:cNvPr id="4" name="TextBox 4"/>
          <p:cNvSpPr txBox="1"/>
          <p:nvPr/>
        </p:nvSpPr>
        <p:spPr>
          <a:xfrm>
            <a:off x="5070805" y="4051272"/>
            <a:ext cx="12827790" cy="5788501"/>
          </a:xfrm>
          <a:prstGeom prst="rect">
            <a:avLst/>
          </a:prstGeom>
        </p:spPr>
        <p:txBody>
          <a:bodyPr lIns="0" tIns="0" rIns="0" bIns="0" rtlCol="0" anchor="t">
            <a:spAutoFit/>
          </a:bodyPr>
          <a:lstStyle/>
          <a:p>
            <a:pPr algn="l">
              <a:lnSpc>
                <a:spcPts val="4178"/>
              </a:lnSpc>
            </a:pPr>
            <a:r>
              <a:rPr lang="en-US" sz="2984">
                <a:solidFill>
                  <a:srgbClr val="FFFFFF"/>
                </a:solidFill>
                <a:latin typeface="Open Sans"/>
                <a:ea typeface="Open Sans"/>
                <a:cs typeface="Open Sans"/>
                <a:sym typeface="Open Sans"/>
              </a:rPr>
              <a:t>The reduction in HIV risk from sexual exposure among those who received LEN varied by participant sex/gender (and comparison group):</a:t>
            </a:r>
          </a:p>
          <a:p>
            <a:pPr algn="l">
              <a:lnSpc>
                <a:spcPts val="4178"/>
              </a:lnSpc>
            </a:pPr>
            <a:r>
              <a:rPr lang="en-US" sz="2984">
                <a:solidFill>
                  <a:srgbClr val="FFFFFF"/>
                </a:solidFill>
                <a:latin typeface="Open Sans"/>
                <a:ea typeface="Open Sans"/>
                <a:cs typeface="Open Sans"/>
                <a:sym typeface="Open Sans"/>
              </a:rPr>
              <a:t>CISGENDER WOMEN:</a:t>
            </a:r>
          </a:p>
          <a:p>
            <a:pPr marL="644336" lvl="1" indent="-322168" algn="l">
              <a:lnSpc>
                <a:spcPts val="4178"/>
              </a:lnSpc>
              <a:buFont typeface="Arial"/>
              <a:buChar char="•"/>
            </a:pPr>
            <a:r>
              <a:rPr lang="en-US" sz="2984">
                <a:solidFill>
                  <a:srgbClr val="FFFFFF"/>
                </a:solidFill>
                <a:latin typeface="Open Sans"/>
                <a:ea typeface="Open Sans"/>
                <a:cs typeface="Open Sans"/>
                <a:sym typeface="Open Sans"/>
              </a:rPr>
              <a:t>HIV infection rate among those using LEN was 100% lower than the background rate of HIV and 100% lower than in those receiving TDF-based oral PrEP.</a:t>
            </a:r>
          </a:p>
          <a:p>
            <a:pPr algn="l">
              <a:lnSpc>
                <a:spcPts val="4178"/>
              </a:lnSpc>
            </a:pPr>
            <a:r>
              <a:rPr lang="en-US" sz="2984">
                <a:solidFill>
                  <a:srgbClr val="FFFFFF"/>
                </a:solidFill>
                <a:latin typeface="Open Sans"/>
                <a:ea typeface="Open Sans"/>
                <a:cs typeface="Open Sans"/>
                <a:sym typeface="Open Sans"/>
              </a:rPr>
              <a:t>CISGENDER MEN, TRANSGENDER WOMEN, TRANSGENDER MEN, AND GENDER NON-BINARY PERSONS:</a:t>
            </a:r>
          </a:p>
          <a:p>
            <a:pPr marL="644336" lvl="1" indent="-322168" algn="l">
              <a:lnSpc>
                <a:spcPts val="4178"/>
              </a:lnSpc>
              <a:buFont typeface="Arial"/>
              <a:buChar char="•"/>
            </a:pPr>
            <a:r>
              <a:rPr lang="en-US" sz="2984">
                <a:solidFill>
                  <a:srgbClr val="FFFFFF"/>
                </a:solidFill>
                <a:latin typeface="Open Sans"/>
                <a:ea typeface="Open Sans"/>
                <a:cs typeface="Open Sans"/>
                <a:sym typeface="Open Sans"/>
              </a:rPr>
              <a:t>HIV infection rate among those using LEN was 96% lower than the background HIV incidence and 89% lower than in those receiving TDF-based oral PrEP. </a:t>
            </a:r>
          </a:p>
        </p:txBody>
      </p:sp>
      <p:grpSp>
        <p:nvGrpSpPr>
          <p:cNvPr id="5" name="Group 5"/>
          <p:cNvGrpSpPr/>
          <p:nvPr/>
        </p:nvGrpSpPr>
        <p:grpSpPr>
          <a:xfrm>
            <a:off x="820483" y="4501648"/>
            <a:ext cx="4250322" cy="4756652"/>
            <a:chOff x="0" y="0"/>
            <a:chExt cx="5667096" cy="6342202"/>
          </a:xfrm>
        </p:grpSpPr>
        <p:sp>
          <p:nvSpPr>
            <p:cNvPr id="6" name="Freeform 6"/>
            <p:cNvSpPr/>
            <p:nvPr/>
          </p:nvSpPr>
          <p:spPr>
            <a:xfrm rot="-10800000" flipH="1">
              <a:off x="0" y="1711079"/>
              <a:ext cx="4596390" cy="4631123"/>
            </a:xfrm>
            <a:custGeom>
              <a:avLst/>
              <a:gdLst/>
              <a:ahLst/>
              <a:cxnLst/>
              <a:rect l="l" t="t" r="r" b="b"/>
              <a:pathLst>
                <a:path w="4596390" h="4631123">
                  <a:moveTo>
                    <a:pt x="4596390" y="0"/>
                  </a:moveTo>
                  <a:lnTo>
                    <a:pt x="0" y="0"/>
                  </a:lnTo>
                  <a:lnTo>
                    <a:pt x="0" y="4631123"/>
                  </a:lnTo>
                  <a:lnTo>
                    <a:pt x="4596390" y="4631123"/>
                  </a:lnTo>
                  <a:lnTo>
                    <a:pt x="459639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276420" y="3202880"/>
              <a:ext cx="1458209" cy="823761"/>
            </a:xfrm>
            <a:prstGeom prst="rect">
              <a:avLst/>
            </a:prstGeom>
          </p:spPr>
          <p:txBody>
            <a:bodyPr lIns="0" tIns="0" rIns="0" bIns="0" rtlCol="0" anchor="t">
              <a:spAutoFit/>
            </a:bodyPr>
            <a:lstStyle/>
            <a:p>
              <a:pPr algn="ctr">
                <a:lnSpc>
                  <a:spcPts val="5184"/>
                </a:lnSpc>
              </a:pPr>
              <a:r>
                <a:rPr lang="en-US" sz="3703">
                  <a:solidFill>
                    <a:srgbClr val="F36B2B"/>
                  </a:solidFill>
                  <a:latin typeface="Bobby Jones Condensed Soft"/>
                  <a:ea typeface="Bobby Jones Condensed Soft"/>
                  <a:cs typeface="Bobby Jones Condensed Soft"/>
                  <a:sym typeface="Bobby Jones Condensed Soft"/>
                </a:rPr>
                <a:t>L</a:t>
              </a:r>
            </a:p>
          </p:txBody>
        </p:sp>
        <p:sp>
          <p:nvSpPr>
            <p:cNvPr id="8" name="Freeform 8"/>
            <p:cNvSpPr/>
            <p:nvPr/>
          </p:nvSpPr>
          <p:spPr>
            <a:xfrm rot="9001455">
              <a:off x="2434366" y="566402"/>
              <a:ext cx="2631824" cy="3109984"/>
            </a:xfrm>
            <a:custGeom>
              <a:avLst/>
              <a:gdLst/>
              <a:ahLst/>
              <a:cxnLst/>
              <a:rect l="l" t="t" r="r" b="b"/>
              <a:pathLst>
                <a:path w="2631824" h="3109984">
                  <a:moveTo>
                    <a:pt x="0" y="0"/>
                  </a:moveTo>
                  <a:lnTo>
                    <a:pt x="2631824" y="0"/>
                  </a:lnTo>
                  <a:lnTo>
                    <a:pt x="2631824" y="3109984"/>
                  </a:lnTo>
                  <a:lnTo>
                    <a:pt x="0" y="310998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Freeform 9"/>
            <p:cNvSpPr/>
            <p:nvPr/>
          </p:nvSpPr>
          <p:spPr>
            <a:xfrm rot="-8500143">
              <a:off x="2968510" y="190942"/>
              <a:ext cx="1163839" cy="1576985"/>
            </a:xfrm>
            <a:custGeom>
              <a:avLst/>
              <a:gdLst/>
              <a:ahLst/>
              <a:cxnLst/>
              <a:rect l="l" t="t" r="r" b="b"/>
              <a:pathLst>
                <a:path w="1163839" h="1576985">
                  <a:moveTo>
                    <a:pt x="0" y="0"/>
                  </a:moveTo>
                  <a:lnTo>
                    <a:pt x="1163839" y="0"/>
                  </a:lnTo>
                  <a:lnTo>
                    <a:pt x="1163839" y="1576985"/>
                  </a:lnTo>
                  <a:lnTo>
                    <a:pt x="0" y="1576985"/>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10" name="TextBox 10"/>
          <p:cNvSpPr txBox="1"/>
          <p:nvPr/>
        </p:nvSpPr>
        <p:spPr>
          <a:xfrm>
            <a:off x="820483" y="1749672"/>
            <a:ext cx="17078111" cy="142858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Clinical trials of LEN conducted across diverse populations compared the rate of HIV infection in those receiving LEN in two ways: 1) to background HIV incidence rates, in lieu of placebo; and, 2) to the rate of HIV infection in those randomized to receive TDF-based oral PrEP.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78715" y="1768170"/>
            <a:ext cx="28464719" cy="9037548"/>
          </a:xfrm>
          <a:custGeom>
            <a:avLst/>
            <a:gdLst/>
            <a:ahLst/>
            <a:cxnLst/>
            <a:rect l="l" t="t" r="r" b="b"/>
            <a:pathLst>
              <a:path w="28464719" h="9037548">
                <a:moveTo>
                  <a:pt x="0" y="0"/>
                </a:moveTo>
                <a:lnTo>
                  <a:pt x="28464719" y="0"/>
                </a:lnTo>
                <a:lnTo>
                  <a:pt x="28464719" y="9037548"/>
                </a:lnTo>
                <a:lnTo>
                  <a:pt x="0" y="9037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3853042"/>
            <a:ext cx="16230600" cy="3567866"/>
          </a:xfrm>
          <a:prstGeom prst="rect">
            <a:avLst/>
          </a:prstGeom>
        </p:spPr>
        <p:txBody>
          <a:bodyPr lIns="0" tIns="0" rIns="0" bIns="0" rtlCol="0" anchor="t">
            <a:spAutoFit/>
          </a:bodyPr>
          <a:lstStyle/>
          <a:p>
            <a:pPr algn="l">
              <a:lnSpc>
                <a:spcPts val="5701"/>
              </a:lnSpc>
            </a:pPr>
            <a:r>
              <a:rPr lang="en-US" sz="4072">
                <a:solidFill>
                  <a:srgbClr val="FFFFFF"/>
                </a:solidFill>
                <a:latin typeface="Open Sans"/>
                <a:ea typeface="Open Sans"/>
                <a:cs typeface="Open Sans"/>
                <a:sym typeface="Open Sans"/>
              </a:rPr>
              <a:t>People who inject drugs (PWID) were not explicitly included in research trials on LEN, but existing drug level data suggest that commonly injected drugs likely do not affect LEN levels. A study is ongoing to compare LEN levels in PWID with other groups who could benefit from PrEP.</a:t>
            </a:r>
          </a:p>
        </p:txBody>
      </p:sp>
      <p:sp>
        <p:nvSpPr>
          <p:cNvPr id="4" name="TextBox 4"/>
          <p:cNvSpPr txBox="1"/>
          <p:nvPr/>
        </p:nvSpPr>
        <p:spPr>
          <a:xfrm>
            <a:off x="602516" y="418147"/>
            <a:ext cx="16152910" cy="1087756"/>
          </a:xfrm>
          <a:prstGeom prst="rect">
            <a:avLst/>
          </a:prstGeom>
        </p:spPr>
        <p:txBody>
          <a:bodyPr lIns="0" tIns="0" rIns="0" bIns="0" rtlCol="0" anchor="t">
            <a:spAutoFit/>
          </a:bodyPr>
          <a:lstStyle/>
          <a:p>
            <a:pPr algn="l">
              <a:lnSpc>
                <a:spcPts val="8819"/>
              </a:lnSpc>
            </a:pPr>
            <a:r>
              <a:rPr lang="en-US" sz="6299" b="1">
                <a:solidFill>
                  <a:srgbClr val="FE6C39"/>
                </a:solidFill>
                <a:latin typeface="Roboto Condensed Bold"/>
                <a:ea typeface="Roboto Condensed Bold"/>
                <a:cs typeface="Roboto Condensed Bold"/>
                <a:sym typeface="Roboto Condensed Bold"/>
              </a:rPr>
              <a:t>Additional Details: LEN Research</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32000" y="1698807"/>
            <a:ext cx="8538024" cy="6775087"/>
          </a:xfrm>
          <a:prstGeom prst="rect">
            <a:avLst/>
          </a:prstGeom>
        </p:spPr>
        <p:txBody>
          <a:bodyPr lIns="0" tIns="0" rIns="0" bIns="0" rtlCol="0" anchor="t">
            <a:spAutoFit/>
          </a:bodyPr>
          <a:lstStyle/>
          <a:p>
            <a:pPr algn="l">
              <a:lnSpc>
                <a:spcPts val="7720"/>
              </a:lnSpc>
            </a:pPr>
            <a:r>
              <a:rPr lang="en-US" sz="5514" b="1">
                <a:solidFill>
                  <a:srgbClr val="000000"/>
                </a:solidFill>
                <a:latin typeface="Roboto Condensed Bold"/>
                <a:ea typeface="Roboto Condensed Bold"/>
                <a:cs typeface="Roboto Condensed Bold"/>
                <a:sym typeface="Roboto Condensed Bold"/>
              </a:rPr>
              <a:t>Remember, All PrEP products yield better protection when a client is using their preferred product as instructed. Missing doses or incorrect, inconsistent or delayed use may result in less protection.</a:t>
            </a:r>
          </a:p>
        </p:txBody>
      </p:sp>
      <p:sp>
        <p:nvSpPr>
          <p:cNvPr id="3" name="Freeform 3"/>
          <p:cNvSpPr/>
          <p:nvPr/>
        </p:nvSpPr>
        <p:spPr>
          <a:xfrm>
            <a:off x="9370024" y="2151571"/>
            <a:ext cx="8290944" cy="6508391"/>
          </a:xfrm>
          <a:custGeom>
            <a:avLst/>
            <a:gdLst/>
            <a:ahLst/>
            <a:cxnLst/>
            <a:rect l="l" t="t" r="r" b="b"/>
            <a:pathLst>
              <a:path w="8290944" h="6508391">
                <a:moveTo>
                  <a:pt x="0" y="0"/>
                </a:moveTo>
                <a:lnTo>
                  <a:pt x="8290944" y="0"/>
                </a:lnTo>
                <a:lnTo>
                  <a:pt x="8290944" y="6508392"/>
                </a:lnTo>
                <a:lnTo>
                  <a:pt x="0" y="650839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028700" y="895350"/>
            <a:ext cx="11225212" cy="1087756"/>
          </a:xfrm>
          <a:prstGeom prst="rect">
            <a:avLst/>
          </a:prstGeom>
        </p:spPr>
        <p:txBody>
          <a:bodyPr lIns="0" tIns="0" rIns="0" bIns="0" rtlCol="0" anchor="t">
            <a:spAutoFit/>
          </a:bodyPr>
          <a:lstStyle/>
          <a:p>
            <a:pPr algn="ctr">
              <a:lnSpc>
                <a:spcPts val="8819"/>
              </a:lnSpc>
              <a:spcBef>
                <a:spcPct val="0"/>
              </a:spcBef>
            </a:pPr>
            <a:r>
              <a:rPr lang="en-US" sz="6299" b="1">
                <a:solidFill>
                  <a:srgbClr val="FE6C39"/>
                </a:solidFill>
                <a:latin typeface="Roboto Condensed Bold"/>
                <a:ea typeface="Roboto Condensed Bold"/>
                <a:cs typeface="Roboto Condensed Bold"/>
                <a:sym typeface="Roboto Condensed Bold"/>
              </a:rPr>
              <a:t>Summary of LEN as PrEP Evidence </a:t>
            </a:r>
          </a:p>
        </p:txBody>
      </p:sp>
      <p:sp>
        <p:nvSpPr>
          <p:cNvPr id="3" name="TextBox 3"/>
          <p:cNvSpPr txBox="1"/>
          <p:nvPr/>
        </p:nvSpPr>
        <p:spPr>
          <a:xfrm>
            <a:off x="1028700" y="2366870"/>
            <a:ext cx="16025926" cy="2776630"/>
          </a:xfrm>
          <a:prstGeom prst="rect">
            <a:avLst/>
          </a:prstGeom>
        </p:spPr>
        <p:txBody>
          <a:bodyPr lIns="0" tIns="0" rIns="0" bIns="0" rtlCol="0" anchor="t">
            <a:spAutoFit/>
          </a:bodyPr>
          <a:lstStyle/>
          <a:p>
            <a:pPr algn="l">
              <a:lnSpc>
                <a:spcPts val="4394"/>
              </a:lnSpc>
            </a:pPr>
            <a:r>
              <a:rPr lang="en-US" sz="4068">
                <a:solidFill>
                  <a:srgbClr val="000000"/>
                </a:solidFill>
                <a:latin typeface="Open Sans"/>
                <a:ea typeface="Open Sans"/>
                <a:cs typeface="Open Sans"/>
                <a:sym typeface="Open Sans"/>
              </a:rPr>
              <a:t>When doses are administered correctly and on schedule, LEN reduces the risk of HIV infection from all forms of sex by:</a:t>
            </a:r>
          </a:p>
          <a:p>
            <a:pPr algn="l">
              <a:lnSpc>
                <a:spcPts val="4394"/>
              </a:lnSpc>
            </a:pPr>
            <a:endParaRPr lang="en-US" sz="4068">
              <a:solidFill>
                <a:srgbClr val="000000"/>
              </a:solidFill>
              <a:latin typeface="Open Sans"/>
              <a:ea typeface="Open Sans"/>
              <a:cs typeface="Open Sans"/>
              <a:sym typeface="Open Sans"/>
            </a:endParaRPr>
          </a:p>
          <a:p>
            <a:pPr algn="l">
              <a:lnSpc>
                <a:spcPts val="4394"/>
              </a:lnSpc>
            </a:pPr>
            <a:endParaRPr lang="en-US" sz="4068">
              <a:solidFill>
                <a:srgbClr val="000000"/>
              </a:solidFill>
              <a:latin typeface="Open Sans"/>
              <a:ea typeface="Open Sans"/>
              <a:cs typeface="Open Sans"/>
              <a:sym typeface="Open Sans"/>
            </a:endParaRPr>
          </a:p>
          <a:p>
            <a:pPr algn="l">
              <a:lnSpc>
                <a:spcPts val="4394"/>
              </a:lnSpc>
            </a:pPr>
            <a:endParaRPr lang="en-US" sz="4068">
              <a:solidFill>
                <a:srgbClr val="000000"/>
              </a:solidFill>
              <a:latin typeface="Open Sans"/>
              <a:ea typeface="Open Sans"/>
              <a:cs typeface="Open Sans"/>
              <a:sym typeface="Open Sans"/>
            </a:endParaRPr>
          </a:p>
        </p:txBody>
      </p:sp>
      <p:sp>
        <p:nvSpPr>
          <p:cNvPr id="4" name="TextBox 4"/>
          <p:cNvSpPr txBox="1"/>
          <p:nvPr/>
        </p:nvSpPr>
        <p:spPr>
          <a:xfrm>
            <a:off x="9949898" y="4893479"/>
            <a:ext cx="7199540" cy="3813810"/>
          </a:xfrm>
          <a:prstGeom prst="rect">
            <a:avLst/>
          </a:prstGeom>
        </p:spPr>
        <p:txBody>
          <a:bodyPr lIns="0" tIns="0" rIns="0" bIns="0" rtlCol="0" anchor="t">
            <a:spAutoFit/>
          </a:bodyPr>
          <a:lstStyle/>
          <a:p>
            <a:pPr algn="ctr">
              <a:lnSpc>
                <a:spcPts val="5040"/>
              </a:lnSpc>
              <a:spcBef>
                <a:spcPct val="0"/>
              </a:spcBef>
            </a:pPr>
            <a:r>
              <a:rPr lang="en-US" sz="3600" b="1">
                <a:solidFill>
                  <a:srgbClr val="6CC24A"/>
                </a:solidFill>
                <a:latin typeface="Roboto Condensed Bold"/>
                <a:ea typeface="Roboto Condensed Bold"/>
                <a:cs typeface="Roboto Condensed Bold"/>
                <a:sym typeface="Roboto Condensed Bold"/>
              </a:rPr>
              <a:t>96%</a:t>
            </a:r>
            <a:r>
              <a:rPr lang="en-US" sz="3600" b="1">
                <a:solidFill>
                  <a:srgbClr val="000000"/>
                </a:solidFill>
                <a:latin typeface="Roboto Condensed Bold"/>
                <a:ea typeface="Roboto Condensed Bold"/>
                <a:cs typeface="Roboto Condensed Bold"/>
                <a:sym typeface="Roboto Condensed Bold"/>
              </a:rPr>
              <a:t> in cisgender men, transgender women, transgender men and gender non-binary persons compared to the background HIV incidence rate (and 89% compared to those receiving TDF-based oral PrEP)</a:t>
            </a:r>
          </a:p>
        </p:txBody>
      </p:sp>
      <p:sp>
        <p:nvSpPr>
          <p:cNvPr id="5" name="TextBox 5"/>
          <p:cNvSpPr txBox="1"/>
          <p:nvPr/>
        </p:nvSpPr>
        <p:spPr>
          <a:xfrm>
            <a:off x="1279955" y="5067300"/>
            <a:ext cx="5863104" cy="3175635"/>
          </a:xfrm>
          <a:prstGeom prst="rect">
            <a:avLst/>
          </a:prstGeom>
        </p:spPr>
        <p:txBody>
          <a:bodyPr lIns="0" tIns="0" rIns="0" bIns="0" rtlCol="0" anchor="t">
            <a:spAutoFit/>
          </a:bodyPr>
          <a:lstStyle/>
          <a:p>
            <a:pPr algn="ctr">
              <a:lnSpc>
                <a:spcPts val="5040"/>
              </a:lnSpc>
              <a:spcBef>
                <a:spcPct val="0"/>
              </a:spcBef>
            </a:pPr>
            <a:r>
              <a:rPr lang="en-US" sz="3600" b="1">
                <a:solidFill>
                  <a:srgbClr val="A93291"/>
                </a:solidFill>
                <a:latin typeface="Roboto Condensed Bold"/>
                <a:ea typeface="Roboto Condensed Bold"/>
                <a:cs typeface="Roboto Condensed Bold"/>
                <a:sym typeface="Roboto Condensed Bold"/>
              </a:rPr>
              <a:t>100% </a:t>
            </a:r>
            <a:r>
              <a:rPr lang="en-US" sz="3600" b="1">
                <a:solidFill>
                  <a:srgbClr val="000000"/>
                </a:solidFill>
                <a:latin typeface="Roboto Condensed Bold"/>
                <a:ea typeface="Roboto Condensed Bold"/>
                <a:cs typeface="Roboto Condensed Bold"/>
                <a:sym typeface="Roboto Condensed Bold"/>
              </a:rPr>
              <a:t>in cisgender women compared to the background rate of HIV (and compared to those receiving TDF-based oral PrEP)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85816" y="-746945"/>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71150" y="418147"/>
            <a:ext cx="15497243" cy="1087756"/>
          </a:xfrm>
          <a:prstGeom prst="rect">
            <a:avLst/>
          </a:prstGeom>
        </p:spPr>
        <p:txBody>
          <a:bodyPr lIns="0" tIns="0" rIns="0" bIns="0" rtlCol="0" anchor="t">
            <a:spAutoFit/>
          </a:bodyPr>
          <a:lstStyle/>
          <a:p>
            <a:pPr algn="l">
              <a:lnSpc>
                <a:spcPts val="8819"/>
              </a:lnSpc>
            </a:pPr>
            <a:r>
              <a:rPr lang="en-US" sz="6299" b="1">
                <a:solidFill>
                  <a:srgbClr val="1D9EDE"/>
                </a:solidFill>
                <a:latin typeface="Roboto Condensed Bold"/>
                <a:ea typeface="Roboto Condensed Bold"/>
                <a:cs typeface="Roboto Condensed Bold"/>
                <a:sym typeface="Roboto Condensed Bold"/>
              </a:rPr>
              <a:t>Summary of Key Points in Lesson 1 </a:t>
            </a:r>
          </a:p>
        </p:txBody>
      </p:sp>
      <p:grpSp>
        <p:nvGrpSpPr>
          <p:cNvPr id="4" name="Group 4"/>
          <p:cNvGrpSpPr/>
          <p:nvPr/>
        </p:nvGrpSpPr>
        <p:grpSpPr>
          <a:xfrm>
            <a:off x="683561" y="1809438"/>
            <a:ext cx="12891589" cy="1018993"/>
            <a:chOff x="0" y="0"/>
            <a:chExt cx="17188785" cy="1358657"/>
          </a:xfrm>
        </p:grpSpPr>
        <p:sp>
          <p:nvSpPr>
            <p:cNvPr id="5" name="Freeform 5"/>
            <p:cNvSpPr/>
            <p:nvPr/>
          </p:nvSpPr>
          <p:spPr>
            <a:xfrm>
              <a:off x="0" y="0"/>
              <a:ext cx="1358657" cy="1358657"/>
            </a:xfrm>
            <a:custGeom>
              <a:avLst/>
              <a:gdLst/>
              <a:ahLst/>
              <a:cxnLst/>
              <a:rect l="l" t="t" r="r" b="b"/>
              <a:pathLst>
                <a:path w="1358657" h="1358657">
                  <a:moveTo>
                    <a:pt x="0" y="0"/>
                  </a:moveTo>
                  <a:lnTo>
                    <a:pt x="1358657" y="0"/>
                  </a:lnTo>
                  <a:lnTo>
                    <a:pt x="1358657" y="1358657"/>
                  </a:lnTo>
                  <a:lnTo>
                    <a:pt x="0" y="1358657"/>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761446" y="114576"/>
              <a:ext cx="15427339" cy="1244081"/>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ARVs interfere with the function of proteins needed by HIV to replicate, and so may be used to prevent or treat HIV infection.</a:t>
              </a:r>
            </a:p>
          </p:txBody>
        </p:sp>
      </p:grpSp>
      <p:sp>
        <p:nvSpPr>
          <p:cNvPr id="7" name="Freeform 7"/>
          <p:cNvSpPr/>
          <p:nvPr/>
        </p:nvSpPr>
        <p:spPr>
          <a:xfrm>
            <a:off x="671150" y="3496694"/>
            <a:ext cx="1018993" cy="1018993"/>
          </a:xfrm>
          <a:custGeom>
            <a:avLst/>
            <a:gdLst/>
            <a:ahLst/>
            <a:cxnLst/>
            <a:rect l="l" t="t" r="r" b="b"/>
            <a:pathLst>
              <a:path w="1018993" h="1018993">
                <a:moveTo>
                  <a:pt x="0" y="0"/>
                </a:moveTo>
                <a:lnTo>
                  <a:pt x="1018992" y="0"/>
                </a:lnTo>
                <a:lnTo>
                  <a:pt x="1018992" y="1018993"/>
                </a:lnTo>
                <a:lnTo>
                  <a:pt x="0" y="10189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TextBox 8"/>
          <p:cNvSpPr txBox="1"/>
          <p:nvPr/>
        </p:nvSpPr>
        <p:spPr>
          <a:xfrm>
            <a:off x="1992234" y="3449069"/>
            <a:ext cx="14060608" cy="94496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When HIV-negative individuals start ARVs before potential exposure to HIV, such use is referred to as pre-exposure prophylaxis (PrEP).</a:t>
            </a:r>
          </a:p>
        </p:txBody>
      </p:sp>
      <p:sp>
        <p:nvSpPr>
          <p:cNvPr id="9" name="Freeform 9"/>
          <p:cNvSpPr/>
          <p:nvPr/>
        </p:nvSpPr>
        <p:spPr>
          <a:xfrm>
            <a:off x="671150" y="5144944"/>
            <a:ext cx="1018993" cy="1018993"/>
          </a:xfrm>
          <a:custGeom>
            <a:avLst/>
            <a:gdLst/>
            <a:ahLst/>
            <a:cxnLst/>
            <a:rect l="l" t="t" r="r" b="b"/>
            <a:pathLst>
              <a:path w="1018993" h="1018993">
                <a:moveTo>
                  <a:pt x="0" y="0"/>
                </a:moveTo>
                <a:lnTo>
                  <a:pt x="1018992" y="0"/>
                </a:lnTo>
                <a:lnTo>
                  <a:pt x="1018992" y="1018993"/>
                </a:lnTo>
                <a:lnTo>
                  <a:pt x="0" y="101899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TextBox 10"/>
          <p:cNvSpPr txBox="1"/>
          <p:nvPr/>
        </p:nvSpPr>
        <p:spPr>
          <a:xfrm>
            <a:off x="2004646" y="4975669"/>
            <a:ext cx="15832343" cy="142858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There are 4 HIV PrEP products currently recommended by WHO: TDF-based oral PrEP, Dapivirine Vaginal Ring (DVR), long-acting injectable cabotegravir (CAB-LA) and lenacapavir (LEN); availability may vary by country.</a:t>
            </a:r>
          </a:p>
        </p:txBody>
      </p:sp>
      <p:sp>
        <p:nvSpPr>
          <p:cNvPr id="11" name="Freeform 11"/>
          <p:cNvSpPr/>
          <p:nvPr/>
        </p:nvSpPr>
        <p:spPr>
          <a:xfrm>
            <a:off x="683561" y="6909080"/>
            <a:ext cx="1018993" cy="1018993"/>
          </a:xfrm>
          <a:custGeom>
            <a:avLst/>
            <a:gdLst/>
            <a:ahLst/>
            <a:cxnLst/>
            <a:rect l="l" t="t" r="r" b="b"/>
            <a:pathLst>
              <a:path w="1018993" h="1018993">
                <a:moveTo>
                  <a:pt x="0" y="0"/>
                </a:moveTo>
                <a:lnTo>
                  <a:pt x="1018993" y="0"/>
                </a:lnTo>
                <a:lnTo>
                  <a:pt x="1018993" y="1018993"/>
                </a:lnTo>
                <a:lnTo>
                  <a:pt x="0" y="101899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017058" y="6861455"/>
            <a:ext cx="15819931" cy="142858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The packaging of each PrEP product is specified by the manufacturer; packages of bottles, boxes or vials should be stored in secure, dry locations. None of them requires refrigeration, though each has a specified temperature range for storage. </a:t>
            </a:r>
          </a:p>
        </p:txBody>
      </p:sp>
      <p:sp>
        <p:nvSpPr>
          <p:cNvPr id="13" name="Freeform 13"/>
          <p:cNvSpPr/>
          <p:nvPr/>
        </p:nvSpPr>
        <p:spPr>
          <a:xfrm>
            <a:off x="671150" y="8794867"/>
            <a:ext cx="1006581" cy="1006581"/>
          </a:xfrm>
          <a:custGeom>
            <a:avLst/>
            <a:gdLst/>
            <a:ahLst/>
            <a:cxnLst/>
            <a:rect l="l" t="t" r="r" b="b"/>
            <a:pathLst>
              <a:path w="1006581" h="1006581">
                <a:moveTo>
                  <a:pt x="0" y="0"/>
                </a:moveTo>
                <a:lnTo>
                  <a:pt x="1006581" y="0"/>
                </a:lnTo>
                <a:lnTo>
                  <a:pt x="1006581" y="1006582"/>
                </a:lnTo>
                <a:lnTo>
                  <a:pt x="0" y="1006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4" name="TextBox 14"/>
          <p:cNvSpPr txBox="1"/>
          <p:nvPr/>
        </p:nvSpPr>
        <p:spPr>
          <a:xfrm>
            <a:off x="1992234" y="8898271"/>
            <a:ext cx="15844755" cy="944967"/>
          </a:xfrm>
          <a:prstGeom prst="rect">
            <a:avLst/>
          </a:prstGeom>
        </p:spPr>
        <p:txBody>
          <a:bodyPr lIns="0" tIns="0" rIns="0" bIns="0" rtlCol="0" anchor="t">
            <a:spAutoFit/>
          </a:bodyPr>
          <a:lstStyle/>
          <a:p>
            <a:pPr algn="l">
              <a:lnSpc>
                <a:spcPts val="3852"/>
              </a:lnSpc>
            </a:pPr>
            <a:r>
              <a:rPr lang="en-US" sz="2751">
                <a:solidFill>
                  <a:srgbClr val="000000"/>
                </a:solidFill>
                <a:latin typeface="Open Sans"/>
                <a:ea typeface="Open Sans"/>
                <a:cs typeface="Open Sans"/>
                <a:sym typeface="Open Sans"/>
              </a:rPr>
              <a:t>All PrEP products provide greater protection against HIV when used as instructed. Missing doses or incorrect, inconsistent, or delayed use may result in less or no protection.</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43224" y="2576827"/>
            <a:ext cx="5789835" cy="5960124"/>
          </a:xfrm>
          <a:custGeom>
            <a:avLst/>
            <a:gdLst/>
            <a:ahLst/>
            <a:cxnLst/>
            <a:rect l="l" t="t" r="r" b="b"/>
            <a:pathLst>
              <a:path w="5789835" h="5960124">
                <a:moveTo>
                  <a:pt x="0" y="0"/>
                </a:moveTo>
                <a:lnTo>
                  <a:pt x="5789835" y="0"/>
                </a:lnTo>
                <a:lnTo>
                  <a:pt x="5789835" y="5960124"/>
                </a:lnTo>
                <a:lnTo>
                  <a:pt x="0" y="596012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923925"/>
            <a:ext cx="10870158"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LEARNING OBJECTIVES</a:t>
            </a:r>
          </a:p>
        </p:txBody>
      </p:sp>
      <p:sp>
        <p:nvSpPr>
          <p:cNvPr id="4" name="TextBox 4"/>
          <p:cNvSpPr txBox="1"/>
          <p:nvPr/>
        </p:nvSpPr>
        <p:spPr>
          <a:xfrm>
            <a:off x="6633059" y="2808479"/>
            <a:ext cx="11033358" cy="3956298"/>
          </a:xfrm>
          <a:prstGeom prst="rect">
            <a:avLst/>
          </a:prstGeom>
        </p:spPr>
        <p:txBody>
          <a:bodyPr lIns="0" tIns="0" rIns="0" bIns="0" rtlCol="0" anchor="t">
            <a:spAutoFit/>
          </a:bodyPr>
          <a:lstStyle/>
          <a:p>
            <a:pPr algn="l">
              <a:lnSpc>
                <a:spcPts val="3989"/>
              </a:lnSpc>
            </a:pPr>
            <a:r>
              <a:rPr lang="en-US" sz="2849">
                <a:solidFill>
                  <a:srgbClr val="000000"/>
                </a:solidFill>
                <a:latin typeface="Open Sans"/>
                <a:ea typeface="Open Sans"/>
                <a:cs typeface="Open Sans"/>
                <a:sym typeface="Open Sans"/>
              </a:rPr>
              <a:t>Upon completion of Lesson 1, you should be able to:</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Define pre-exposure prophylaxis (PrEP) and differentiate PrEP from post-exposure prophylaxis (PEP) and antiretroviral therapy (ART)</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Identify how LEN is formulated and delivered</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Describe how LEN is packaged and needs to be stored</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Describe the evidence that LEN protects against HIV</a:t>
            </a:r>
          </a:p>
          <a:p>
            <a:pPr algn="l">
              <a:lnSpc>
                <a:spcPts val="3989"/>
              </a:lnSpc>
            </a:pPr>
            <a:endParaRPr lang="en-US" sz="2849">
              <a:solidFill>
                <a:srgbClr val="000000"/>
              </a:solidFill>
              <a:latin typeface="Open Sans"/>
              <a:ea typeface="Open Sans"/>
              <a:cs typeface="Open Sans"/>
              <a:sym typeface="Open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863" y="378646"/>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Specifics by PrEP Product are as follows:</a:t>
            </a:r>
          </a:p>
        </p:txBody>
      </p:sp>
      <p:grpSp>
        <p:nvGrpSpPr>
          <p:cNvPr id="3" name="Group 3"/>
          <p:cNvGrpSpPr/>
          <p:nvPr/>
        </p:nvGrpSpPr>
        <p:grpSpPr>
          <a:xfrm>
            <a:off x="79863" y="1618801"/>
            <a:ext cx="18208137" cy="8668199"/>
            <a:chOff x="0" y="0"/>
            <a:chExt cx="4422878" cy="2105563"/>
          </a:xfrm>
        </p:grpSpPr>
        <p:sp>
          <p:nvSpPr>
            <p:cNvPr id="4" name="Freeform 4"/>
            <p:cNvSpPr/>
            <p:nvPr/>
          </p:nvSpPr>
          <p:spPr>
            <a:xfrm>
              <a:off x="0" y="0"/>
              <a:ext cx="4422878" cy="2105563"/>
            </a:xfrm>
            <a:custGeom>
              <a:avLst/>
              <a:gdLst/>
              <a:ahLst/>
              <a:cxnLst/>
              <a:rect l="l" t="t" r="r" b="b"/>
              <a:pathLst>
                <a:path w="4422878" h="2105563">
                  <a:moveTo>
                    <a:pt x="0" y="0"/>
                  </a:moveTo>
                  <a:lnTo>
                    <a:pt x="4422878" y="0"/>
                  </a:lnTo>
                  <a:lnTo>
                    <a:pt x="4422878" y="2105563"/>
                  </a:lnTo>
                  <a:lnTo>
                    <a:pt x="0" y="2105563"/>
                  </a:lnTo>
                  <a:close/>
                </a:path>
              </a:pathLst>
            </a:custGeom>
            <a:solidFill>
              <a:srgbClr val="FE6C39"/>
            </a:solidFill>
          </p:spPr>
          <p:txBody>
            <a:bodyPr/>
            <a:lstStyle/>
            <a:p>
              <a:endParaRPr lang="en-US"/>
            </a:p>
          </p:txBody>
        </p:sp>
        <p:sp>
          <p:nvSpPr>
            <p:cNvPr id="5" name="TextBox 5"/>
            <p:cNvSpPr txBox="1"/>
            <p:nvPr/>
          </p:nvSpPr>
          <p:spPr>
            <a:xfrm>
              <a:off x="0" y="47625"/>
              <a:ext cx="4422878" cy="2057938"/>
            </a:xfrm>
            <a:prstGeom prst="rect">
              <a:avLst/>
            </a:prstGeom>
          </p:spPr>
          <p:txBody>
            <a:bodyPr lIns="50800" tIns="50800" rIns="50800" bIns="50800" rtlCol="0" anchor="ctr"/>
            <a:lstStyle/>
            <a:p>
              <a:pPr algn="ctr">
                <a:lnSpc>
                  <a:spcPts val="1602"/>
                </a:lnSpc>
              </a:pPr>
              <a:endParaRPr/>
            </a:p>
          </p:txBody>
        </p:sp>
      </p:grpSp>
      <p:sp>
        <p:nvSpPr>
          <p:cNvPr id="6" name="TextBox 6"/>
          <p:cNvSpPr txBox="1"/>
          <p:nvPr/>
        </p:nvSpPr>
        <p:spPr>
          <a:xfrm>
            <a:off x="448364" y="2016382"/>
            <a:ext cx="4377537" cy="574091"/>
          </a:xfrm>
          <a:prstGeom prst="rect">
            <a:avLst/>
          </a:prstGeom>
        </p:spPr>
        <p:txBody>
          <a:bodyPr lIns="0" tIns="0" rIns="0" bIns="0" rtlCol="0" anchor="t">
            <a:spAutoFit/>
          </a:bodyPr>
          <a:lstStyle/>
          <a:p>
            <a:pPr algn="l">
              <a:lnSpc>
                <a:spcPts val="4089"/>
              </a:lnSpc>
            </a:pPr>
            <a:r>
              <a:rPr lang="en-US" sz="4800" b="1" spc="528">
                <a:solidFill>
                  <a:srgbClr val="FFFFFF"/>
                </a:solidFill>
                <a:latin typeface="Roboto Condensed Bold"/>
                <a:ea typeface="Roboto Condensed Bold"/>
                <a:cs typeface="Roboto Condensed Bold"/>
                <a:sym typeface="Roboto Condensed Bold"/>
              </a:rPr>
              <a:t>LEN</a:t>
            </a:r>
          </a:p>
        </p:txBody>
      </p:sp>
      <p:sp>
        <p:nvSpPr>
          <p:cNvPr id="7" name="TextBox 7"/>
          <p:cNvSpPr txBox="1"/>
          <p:nvPr/>
        </p:nvSpPr>
        <p:spPr>
          <a:xfrm>
            <a:off x="448364" y="2753281"/>
            <a:ext cx="17471135" cy="7259622"/>
          </a:xfrm>
          <a:prstGeom prst="rect">
            <a:avLst/>
          </a:prstGeom>
        </p:spPr>
        <p:txBody>
          <a:bodyPr lIns="0" tIns="0" rIns="0" bIns="0" rtlCol="0" anchor="t">
            <a:spAutoFit/>
          </a:bodyPr>
          <a:lstStyle/>
          <a:p>
            <a:pPr marL="684292" lvl="1" indent="-342146" algn="l">
              <a:lnSpc>
                <a:spcPts val="4437"/>
              </a:lnSpc>
              <a:buFont typeface="Arial"/>
              <a:buChar char="•"/>
            </a:pPr>
            <a:r>
              <a:rPr lang="en-US" sz="3169">
                <a:solidFill>
                  <a:srgbClr val="FFFFFF"/>
                </a:solidFill>
                <a:latin typeface="Open Sans"/>
                <a:ea typeface="Open Sans"/>
                <a:cs typeface="Open Sans"/>
                <a:sym typeface="Open Sans"/>
              </a:rPr>
              <a:t>LEN is available as both a liquid solution containing lenacapavir injected subcutaneously and as a pill taken by mouth.</a:t>
            </a:r>
          </a:p>
          <a:p>
            <a:pPr marL="684292" lvl="1" indent="-342146" algn="l">
              <a:lnSpc>
                <a:spcPts val="4437"/>
              </a:lnSpc>
              <a:buFont typeface="Arial"/>
              <a:buChar char="•"/>
            </a:pPr>
            <a:r>
              <a:rPr lang="en-US" sz="3169">
                <a:solidFill>
                  <a:srgbClr val="FFFFFF"/>
                </a:solidFill>
                <a:latin typeface="Open Sans"/>
                <a:ea typeface="Open Sans"/>
                <a:cs typeface="Open Sans"/>
                <a:sym typeface="Open Sans"/>
              </a:rPr>
              <a:t>Research evidence indicates LEN, when used as directed, reduces the risk of acquiring HIV from all forms of sex:</a:t>
            </a:r>
          </a:p>
          <a:p>
            <a:pPr marL="1368584" lvl="2" indent="-456195" algn="l">
              <a:lnSpc>
                <a:spcPts val="4437"/>
              </a:lnSpc>
              <a:buFont typeface="Arial"/>
              <a:buChar char="⚬"/>
            </a:pPr>
            <a:r>
              <a:rPr lang="en-US" sz="3169">
                <a:solidFill>
                  <a:srgbClr val="FFFFFF"/>
                </a:solidFill>
                <a:latin typeface="Open Sans"/>
                <a:ea typeface="Open Sans"/>
                <a:cs typeface="Open Sans"/>
                <a:sym typeface="Open Sans"/>
              </a:rPr>
              <a:t>In cisgender women: 100% compared to the background rate of HIV (and to those receiving TDF-based oral PrEP).</a:t>
            </a:r>
          </a:p>
          <a:p>
            <a:pPr marL="1368584" lvl="2" indent="-456195" algn="l">
              <a:lnSpc>
                <a:spcPts val="4437"/>
              </a:lnSpc>
              <a:buFont typeface="Arial"/>
              <a:buChar char="⚬"/>
            </a:pPr>
            <a:r>
              <a:rPr lang="en-US" sz="3169">
                <a:solidFill>
                  <a:srgbClr val="FFFFFF"/>
                </a:solidFill>
                <a:latin typeface="Open Sans"/>
                <a:ea typeface="Open Sans"/>
                <a:cs typeface="Open Sans"/>
                <a:sym typeface="Open Sans"/>
              </a:rPr>
              <a:t>In cisgender men, transgender women, transgender men, and gender non-binary persons: 96% compared to the background rate of HIV (and 89% compared to those receiving TDF-based oral PrEP).</a:t>
            </a:r>
          </a:p>
          <a:p>
            <a:pPr marL="684292" lvl="1" indent="-342146" algn="l">
              <a:lnSpc>
                <a:spcPts val="4437"/>
              </a:lnSpc>
              <a:buFont typeface="Arial"/>
              <a:buChar char="•"/>
            </a:pPr>
            <a:r>
              <a:rPr lang="en-US" sz="3169">
                <a:solidFill>
                  <a:srgbClr val="FFFFFF"/>
                </a:solidFill>
                <a:latin typeface="Open Sans"/>
                <a:ea typeface="Open Sans"/>
                <a:cs typeface="Open Sans"/>
                <a:sym typeface="Open Sans"/>
              </a:rPr>
              <a:t>People who inject drugs (PWID) were not explicitly included in research trials on LEN, but existing drug level data suggest that commonly injected drugs likely do not affect LEN levels. A study is ongoing to compare LEN levels in PWID with other groups who could benefit from PrEP.</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43923" y="27187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950540" y="2590566"/>
            <a:ext cx="5010200" cy="6524074"/>
          </a:xfrm>
          <a:custGeom>
            <a:avLst/>
            <a:gdLst/>
            <a:ahLst/>
            <a:cxnLst/>
            <a:rect l="l" t="t" r="r" b="b"/>
            <a:pathLst>
              <a:path w="5010200" h="6524074">
                <a:moveTo>
                  <a:pt x="0" y="0"/>
                </a:moveTo>
                <a:lnTo>
                  <a:pt x="5010200" y="0"/>
                </a:lnTo>
                <a:lnTo>
                  <a:pt x="5010200" y="6524073"/>
                </a:lnTo>
                <a:lnTo>
                  <a:pt x="0" y="6524073"/>
                </a:lnTo>
                <a:lnTo>
                  <a:pt x="0" y="0"/>
                </a:lnTo>
                <a:close/>
              </a:path>
            </a:pathLst>
          </a:custGeom>
          <a:blipFill>
            <a:blip r:embed="rId4"/>
            <a:stretch>
              <a:fillRect/>
            </a:stretch>
          </a:blipFill>
          <a:ln w="38100" cap="sq">
            <a:solidFill>
              <a:srgbClr val="1D9EDE"/>
            </a:solidFill>
            <a:prstDash val="solid"/>
            <a:miter/>
          </a:ln>
        </p:spPr>
        <p:txBody>
          <a:bodyPr/>
          <a:lstStyle/>
          <a:p>
            <a:endParaRPr lang="en-US"/>
          </a:p>
        </p:txBody>
      </p:sp>
      <p:sp>
        <p:nvSpPr>
          <p:cNvPr id="4" name="TextBox 4"/>
          <p:cNvSpPr txBox="1"/>
          <p:nvPr/>
        </p:nvSpPr>
        <p:spPr>
          <a:xfrm>
            <a:off x="725150" y="614542"/>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Downloadable Resources for Lesson 1:</a:t>
            </a:r>
          </a:p>
        </p:txBody>
      </p:sp>
      <p:sp>
        <p:nvSpPr>
          <p:cNvPr id="5" name="TextBox 5"/>
          <p:cNvSpPr txBox="1"/>
          <p:nvPr/>
        </p:nvSpPr>
        <p:spPr>
          <a:xfrm>
            <a:off x="725150" y="2523891"/>
            <a:ext cx="6342206" cy="4427493"/>
          </a:xfrm>
          <a:prstGeom prst="rect">
            <a:avLst/>
          </a:prstGeom>
        </p:spPr>
        <p:txBody>
          <a:bodyPr lIns="0" tIns="0" rIns="0" bIns="0" rtlCol="0" anchor="t">
            <a:spAutoFit/>
          </a:bodyPr>
          <a:lstStyle/>
          <a:p>
            <a:pPr algn="l">
              <a:lnSpc>
                <a:spcPts val="5012"/>
              </a:lnSpc>
              <a:spcBef>
                <a:spcPct val="0"/>
              </a:spcBef>
            </a:pPr>
            <a:r>
              <a:rPr lang="en-US" sz="3580">
                <a:solidFill>
                  <a:srgbClr val="000000"/>
                </a:solidFill>
                <a:latin typeface="Open Sans"/>
                <a:ea typeface="Open Sans"/>
                <a:cs typeface="Open Sans"/>
                <a:sym typeface="Open Sans"/>
              </a:rPr>
              <a:t>The information presented in this lesson is summarized in the resource titled:</a:t>
            </a:r>
            <a:r>
              <a:rPr lang="en-US" sz="3580" b="1">
                <a:solidFill>
                  <a:srgbClr val="000000"/>
                </a:solidFill>
                <a:latin typeface="Open Sans Bold"/>
                <a:ea typeface="Open Sans Bold"/>
                <a:cs typeface="Open Sans Bold"/>
                <a:sym typeface="Open Sans Bold"/>
              </a:rPr>
              <a:t> </a:t>
            </a:r>
            <a:r>
              <a:rPr lang="en-US" sz="3580" b="1">
                <a:solidFill>
                  <a:srgbClr val="FE6C39"/>
                </a:solidFill>
                <a:latin typeface="Open Sans Bold"/>
                <a:ea typeface="Open Sans Bold"/>
                <a:cs typeface="Open Sans Bold"/>
                <a:sym typeface="Open Sans Bold"/>
              </a:rPr>
              <a:t>Job AId: PrEP Product Formulation, Administration, &amp; Storage </a:t>
            </a:r>
            <a:r>
              <a:rPr lang="en-US" sz="3580">
                <a:solidFill>
                  <a:srgbClr val="000000"/>
                </a:solidFill>
                <a:latin typeface="Open Sans"/>
                <a:ea typeface="Open Sans"/>
                <a:cs typeface="Open Sans"/>
                <a:sym typeface="Open Sans"/>
              </a:rPr>
              <a:t>which is available for download</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0536" y="580432"/>
            <a:ext cx="16758764" cy="589909"/>
          </a:xfrm>
          <a:prstGeom prst="rect">
            <a:avLst/>
          </a:prstGeom>
        </p:spPr>
        <p:txBody>
          <a:bodyPr lIns="0" tIns="0" rIns="0" bIns="0" rtlCol="0" anchor="t">
            <a:spAutoFit/>
          </a:bodyPr>
          <a:lstStyle/>
          <a:p>
            <a:pPr algn="l">
              <a:lnSpc>
                <a:spcPts val="4760"/>
              </a:lnSpc>
            </a:pPr>
            <a:r>
              <a:rPr lang="en-US" sz="3400" b="1" i="1">
                <a:solidFill>
                  <a:srgbClr val="000000"/>
                </a:solidFill>
                <a:latin typeface="Roboto Condensed Bold Italics"/>
                <a:ea typeface="Roboto Condensed Bold Italics"/>
                <a:cs typeface="Roboto Condensed Bold Italics"/>
                <a:sym typeface="Roboto Condensed Bold Italics"/>
              </a:rPr>
              <a:t>Provider Training Toolkit on Use of Oral and Long-acting HIV Pre-Exposure Prophylaxis (PrEP)</a:t>
            </a:r>
          </a:p>
        </p:txBody>
      </p:sp>
      <p:grpSp>
        <p:nvGrpSpPr>
          <p:cNvPr id="3" name="Group 3"/>
          <p:cNvGrpSpPr/>
          <p:nvPr/>
        </p:nvGrpSpPr>
        <p:grpSpPr>
          <a:xfrm>
            <a:off x="13565495" y="8117101"/>
            <a:ext cx="4600156" cy="2169899"/>
            <a:chOff x="0" y="0"/>
            <a:chExt cx="1211564" cy="571496"/>
          </a:xfrm>
        </p:grpSpPr>
        <p:sp>
          <p:nvSpPr>
            <p:cNvPr id="4" name="Freeform 4"/>
            <p:cNvSpPr/>
            <p:nvPr/>
          </p:nvSpPr>
          <p:spPr>
            <a:xfrm>
              <a:off x="0" y="0"/>
              <a:ext cx="1211564" cy="571496"/>
            </a:xfrm>
            <a:custGeom>
              <a:avLst/>
              <a:gdLst/>
              <a:ahLst/>
              <a:cxnLst/>
              <a:rect l="l" t="t" r="r" b="b"/>
              <a:pathLst>
                <a:path w="1211564" h="571496">
                  <a:moveTo>
                    <a:pt x="58904" y="0"/>
                  </a:moveTo>
                  <a:lnTo>
                    <a:pt x="1152660" y="0"/>
                  </a:lnTo>
                  <a:cubicBezTo>
                    <a:pt x="1168282" y="0"/>
                    <a:pt x="1183265" y="6206"/>
                    <a:pt x="1194311" y="17253"/>
                  </a:cubicBezTo>
                  <a:cubicBezTo>
                    <a:pt x="1205358" y="28299"/>
                    <a:pt x="1211564" y="43282"/>
                    <a:pt x="1211564" y="58904"/>
                  </a:cubicBezTo>
                  <a:lnTo>
                    <a:pt x="1211564" y="512592"/>
                  </a:lnTo>
                  <a:cubicBezTo>
                    <a:pt x="1211564" y="545124"/>
                    <a:pt x="1185192" y="571496"/>
                    <a:pt x="1152660" y="571496"/>
                  </a:cubicBezTo>
                  <a:lnTo>
                    <a:pt x="58904" y="571496"/>
                  </a:lnTo>
                  <a:cubicBezTo>
                    <a:pt x="26372" y="571496"/>
                    <a:pt x="0" y="545124"/>
                    <a:pt x="0" y="512592"/>
                  </a:cubicBezTo>
                  <a:lnTo>
                    <a:pt x="0" y="58904"/>
                  </a:lnTo>
                  <a:cubicBezTo>
                    <a:pt x="0" y="26372"/>
                    <a:pt x="26372" y="0"/>
                    <a:pt x="58904" y="0"/>
                  </a:cubicBezTo>
                  <a:close/>
                </a:path>
              </a:pathLst>
            </a:custGeom>
            <a:solidFill>
              <a:srgbClr val="FFFFFF"/>
            </a:solidFill>
          </p:spPr>
          <p:txBody>
            <a:bodyPr/>
            <a:lstStyle/>
            <a:p>
              <a:endParaRPr lang="en-US"/>
            </a:p>
          </p:txBody>
        </p:sp>
        <p:sp>
          <p:nvSpPr>
            <p:cNvPr id="5" name="TextBox 5"/>
            <p:cNvSpPr txBox="1"/>
            <p:nvPr/>
          </p:nvSpPr>
          <p:spPr>
            <a:xfrm>
              <a:off x="0" y="-47625"/>
              <a:ext cx="1211564" cy="61912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5865573" y="8617875"/>
            <a:ext cx="1987012" cy="1495841"/>
          </a:xfrm>
          <a:custGeom>
            <a:avLst/>
            <a:gdLst/>
            <a:ahLst/>
            <a:cxnLst/>
            <a:rect l="l" t="t" r="r" b="b"/>
            <a:pathLst>
              <a:path w="1987012" h="1495841">
                <a:moveTo>
                  <a:pt x="0" y="0"/>
                </a:moveTo>
                <a:lnTo>
                  <a:pt x="1987013" y="0"/>
                </a:lnTo>
                <a:lnTo>
                  <a:pt x="1987013" y="1495840"/>
                </a:lnTo>
                <a:lnTo>
                  <a:pt x="0" y="1495840"/>
                </a:lnTo>
                <a:lnTo>
                  <a:pt x="0" y="0"/>
                </a:lnTo>
                <a:close/>
              </a:path>
            </a:pathLst>
          </a:custGeom>
          <a:blipFill>
            <a:blip r:embed="rId2"/>
            <a:stretch>
              <a:fillRect/>
            </a:stretch>
          </a:blipFill>
        </p:spPr>
        <p:txBody>
          <a:bodyPr/>
          <a:lstStyle/>
          <a:p>
            <a:endParaRPr lang="en-US"/>
          </a:p>
        </p:txBody>
      </p:sp>
      <p:sp>
        <p:nvSpPr>
          <p:cNvPr id="7" name="Freeform 7"/>
          <p:cNvSpPr/>
          <p:nvPr/>
        </p:nvSpPr>
        <p:spPr>
          <a:xfrm>
            <a:off x="14204877" y="8535226"/>
            <a:ext cx="1503719" cy="1578489"/>
          </a:xfrm>
          <a:custGeom>
            <a:avLst/>
            <a:gdLst/>
            <a:ahLst/>
            <a:cxnLst/>
            <a:rect l="l" t="t" r="r" b="b"/>
            <a:pathLst>
              <a:path w="1503719" h="1578489">
                <a:moveTo>
                  <a:pt x="0" y="0"/>
                </a:moveTo>
                <a:lnTo>
                  <a:pt x="1503718" y="0"/>
                </a:lnTo>
                <a:lnTo>
                  <a:pt x="1503718" y="1578489"/>
                </a:lnTo>
                <a:lnTo>
                  <a:pt x="0" y="1578489"/>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667869" y="2836492"/>
            <a:ext cx="14591431" cy="3880182"/>
          </a:xfrm>
          <a:prstGeom prst="rect">
            <a:avLst/>
          </a:prstGeom>
        </p:spPr>
        <p:txBody>
          <a:bodyPr lIns="0" tIns="0" rIns="0" bIns="0" rtlCol="0" anchor="t">
            <a:spAutoFit/>
          </a:bodyPr>
          <a:lstStyle/>
          <a:p>
            <a:pPr algn="l">
              <a:lnSpc>
                <a:spcPts val="10306"/>
              </a:lnSpc>
            </a:pPr>
            <a:r>
              <a:rPr lang="en-US" sz="7361" b="1">
                <a:solidFill>
                  <a:srgbClr val="A93291"/>
                </a:solidFill>
                <a:latin typeface="Roboto Condensed Bold"/>
                <a:ea typeface="Roboto Condensed Bold"/>
                <a:cs typeface="Roboto Condensed Bold"/>
                <a:sym typeface="Roboto Condensed Bold"/>
              </a:rPr>
              <a:t>LESSON 2: DETERMINING LEN CLINICAL ELIGIBILITY/ASSESSING FOR CONTRAINDICATIONS</a:t>
            </a:r>
          </a:p>
        </p:txBody>
      </p:sp>
      <p:sp>
        <p:nvSpPr>
          <p:cNvPr id="9" name="Freeform 9"/>
          <p:cNvSpPr/>
          <p:nvPr/>
        </p:nvSpPr>
        <p:spPr>
          <a:xfrm rot="-10800000">
            <a:off x="0" y="5167067"/>
            <a:ext cx="6178082" cy="5900068"/>
          </a:xfrm>
          <a:custGeom>
            <a:avLst/>
            <a:gdLst/>
            <a:ahLst/>
            <a:cxnLst/>
            <a:rect l="l" t="t" r="r" b="b"/>
            <a:pathLst>
              <a:path w="6178082" h="5900068">
                <a:moveTo>
                  <a:pt x="0" y="0"/>
                </a:moveTo>
                <a:lnTo>
                  <a:pt x="6178082" y="0"/>
                </a:lnTo>
                <a:lnTo>
                  <a:pt x="6178082" y="5900068"/>
                </a:lnTo>
                <a:lnTo>
                  <a:pt x="0" y="59000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29835" y="2696516"/>
            <a:ext cx="5789835" cy="5960124"/>
          </a:xfrm>
          <a:custGeom>
            <a:avLst/>
            <a:gdLst/>
            <a:ahLst/>
            <a:cxnLst/>
            <a:rect l="l" t="t" r="r" b="b"/>
            <a:pathLst>
              <a:path w="5789835" h="5960124">
                <a:moveTo>
                  <a:pt x="0" y="0"/>
                </a:moveTo>
                <a:lnTo>
                  <a:pt x="5789835" y="0"/>
                </a:lnTo>
                <a:lnTo>
                  <a:pt x="5789835" y="5960125"/>
                </a:lnTo>
                <a:lnTo>
                  <a:pt x="0" y="5960125"/>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923925"/>
            <a:ext cx="10870158"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LEARNING OBJECTIVES</a:t>
            </a:r>
          </a:p>
        </p:txBody>
      </p:sp>
      <p:sp>
        <p:nvSpPr>
          <p:cNvPr id="4" name="TextBox 4"/>
          <p:cNvSpPr txBox="1"/>
          <p:nvPr/>
        </p:nvSpPr>
        <p:spPr>
          <a:xfrm>
            <a:off x="6463779" y="3457212"/>
            <a:ext cx="11207368" cy="3804364"/>
          </a:xfrm>
          <a:prstGeom prst="rect">
            <a:avLst/>
          </a:prstGeom>
        </p:spPr>
        <p:txBody>
          <a:bodyPr lIns="0" tIns="0" rIns="0" bIns="0" rtlCol="0" anchor="t">
            <a:spAutoFit/>
          </a:bodyPr>
          <a:lstStyle/>
          <a:p>
            <a:pPr algn="l">
              <a:lnSpc>
                <a:spcPts val="5035"/>
              </a:lnSpc>
            </a:pPr>
            <a:r>
              <a:rPr lang="en-US" sz="3596">
                <a:solidFill>
                  <a:srgbClr val="000000"/>
                </a:solidFill>
                <a:latin typeface="Open Sans"/>
                <a:ea typeface="Open Sans"/>
                <a:cs typeface="Open Sans"/>
                <a:sym typeface="Open Sans"/>
              </a:rPr>
              <a:t>Upon completion of Lesson 2, you should be able to:</a:t>
            </a:r>
          </a:p>
          <a:p>
            <a:pPr marL="776568" lvl="1" indent="-388284" algn="l">
              <a:lnSpc>
                <a:spcPts val="5035"/>
              </a:lnSpc>
              <a:buFont typeface="Arial"/>
              <a:buChar char="•"/>
            </a:pPr>
            <a:r>
              <a:rPr lang="en-US" sz="3596">
                <a:solidFill>
                  <a:srgbClr val="000000"/>
                </a:solidFill>
                <a:latin typeface="Open Sans"/>
                <a:ea typeface="Open Sans"/>
                <a:cs typeface="Open Sans"/>
                <a:sym typeface="Open Sans"/>
              </a:rPr>
              <a:t>Identify the steps taken to clinically assess eligibility to start PrEP</a:t>
            </a:r>
          </a:p>
          <a:p>
            <a:pPr marL="776568" lvl="1" indent="-388284" algn="l">
              <a:lnSpc>
                <a:spcPts val="5035"/>
              </a:lnSpc>
              <a:buFont typeface="Arial"/>
              <a:buChar char="•"/>
            </a:pPr>
            <a:r>
              <a:rPr lang="en-US" sz="3596">
                <a:solidFill>
                  <a:srgbClr val="000000"/>
                </a:solidFill>
                <a:latin typeface="Open Sans"/>
                <a:ea typeface="Open Sans"/>
                <a:cs typeface="Open Sans"/>
                <a:sym typeface="Open Sans"/>
              </a:rPr>
              <a:t>Define contraindications to use of LEN for PrEP</a:t>
            </a:r>
          </a:p>
          <a:p>
            <a:pPr marL="776568" lvl="1" indent="-388284" algn="l">
              <a:lnSpc>
                <a:spcPts val="5035"/>
              </a:lnSpc>
              <a:buFont typeface="Arial"/>
              <a:buChar char="•"/>
            </a:pPr>
            <a:r>
              <a:rPr lang="en-US" sz="3596">
                <a:solidFill>
                  <a:srgbClr val="000000"/>
                </a:solidFill>
                <a:latin typeface="Open Sans"/>
                <a:ea typeface="Open Sans"/>
                <a:cs typeface="Open Sans"/>
                <a:sym typeface="Open Sans"/>
              </a:rPr>
              <a:t>Give examples of clinical management options when contraindications are identified</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95525" y="825814"/>
            <a:ext cx="15497243" cy="1678305"/>
          </a:xfrm>
          <a:prstGeom prst="rect">
            <a:avLst/>
          </a:prstGeom>
        </p:spPr>
        <p:txBody>
          <a:bodyPr lIns="0" tIns="0" rIns="0" bIns="0" rtlCol="0" anchor="t">
            <a:spAutoFit/>
          </a:bodyPr>
          <a:lstStyle/>
          <a:p>
            <a:pPr algn="l">
              <a:lnSpc>
                <a:spcPts val="6719"/>
              </a:lnSpc>
            </a:pPr>
            <a:r>
              <a:rPr lang="en-US" sz="4800" b="1">
                <a:solidFill>
                  <a:srgbClr val="48AEA8"/>
                </a:solidFill>
                <a:latin typeface="Roboto Condensed Bold"/>
                <a:ea typeface="Roboto Condensed Bold"/>
                <a:cs typeface="Roboto Condensed Bold"/>
                <a:sym typeface="Roboto Condensed Bold"/>
              </a:rPr>
              <a:t>What steps are taken to assess whether a client is clinically eligible to start a PrEP product?</a:t>
            </a:r>
          </a:p>
        </p:txBody>
      </p:sp>
      <p:sp>
        <p:nvSpPr>
          <p:cNvPr id="3" name="TextBox 3"/>
          <p:cNvSpPr txBox="1"/>
          <p:nvPr/>
        </p:nvSpPr>
        <p:spPr>
          <a:xfrm>
            <a:off x="3432432" y="3821802"/>
            <a:ext cx="11788630" cy="2576721"/>
          </a:xfrm>
          <a:prstGeom prst="rect">
            <a:avLst/>
          </a:prstGeom>
        </p:spPr>
        <p:txBody>
          <a:bodyPr lIns="0" tIns="0" rIns="0" bIns="0" rtlCol="0" anchor="t">
            <a:spAutoFit/>
          </a:bodyPr>
          <a:lstStyle/>
          <a:p>
            <a:pPr algn="ctr">
              <a:lnSpc>
                <a:spcPts val="5151"/>
              </a:lnSpc>
              <a:spcBef>
                <a:spcPct val="0"/>
              </a:spcBef>
            </a:pPr>
            <a:r>
              <a:rPr lang="en-US" sz="3679">
                <a:solidFill>
                  <a:srgbClr val="000000"/>
                </a:solidFill>
                <a:latin typeface="Open Sans"/>
                <a:ea typeface="Open Sans"/>
                <a:cs typeface="Open Sans"/>
                <a:sym typeface="Open Sans"/>
              </a:rPr>
              <a:t>In this lesson we’ll cover how to assess whether a client may safely and effectively use a PrEP product (is “clinically eligible”), once a suitable product has been chosen based upon needs and preferences.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574264" y="3126063"/>
            <a:ext cx="7079460" cy="5556553"/>
          </a:xfrm>
          <a:custGeom>
            <a:avLst/>
            <a:gdLst/>
            <a:ahLst/>
            <a:cxnLst/>
            <a:rect l="l" t="t" r="r" b="b"/>
            <a:pathLst>
              <a:path w="7079460" h="5556553">
                <a:moveTo>
                  <a:pt x="0" y="0"/>
                </a:moveTo>
                <a:lnTo>
                  <a:pt x="7079459" y="0"/>
                </a:lnTo>
                <a:lnTo>
                  <a:pt x="7079459" y="5556552"/>
                </a:lnTo>
                <a:lnTo>
                  <a:pt x="0" y="555655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95525" y="825814"/>
            <a:ext cx="15497243" cy="1678305"/>
          </a:xfrm>
          <a:prstGeom prst="rect">
            <a:avLst/>
          </a:prstGeom>
        </p:spPr>
        <p:txBody>
          <a:bodyPr lIns="0" tIns="0" rIns="0" bIns="0" rtlCol="0" anchor="t">
            <a:spAutoFit/>
          </a:bodyPr>
          <a:lstStyle/>
          <a:p>
            <a:pPr algn="l">
              <a:lnSpc>
                <a:spcPts val="6719"/>
              </a:lnSpc>
            </a:pPr>
            <a:r>
              <a:rPr lang="en-US" sz="4800" b="1">
                <a:solidFill>
                  <a:srgbClr val="48AEA8"/>
                </a:solidFill>
                <a:latin typeface="Roboto Condensed Bold"/>
                <a:ea typeface="Roboto Condensed Bold"/>
                <a:cs typeface="Roboto Condensed Bold"/>
                <a:sym typeface="Roboto Condensed Bold"/>
              </a:rPr>
              <a:t>What steps are taken to assess whether a client is clinically eligible to start a PrEP product?</a:t>
            </a:r>
          </a:p>
        </p:txBody>
      </p:sp>
      <p:sp>
        <p:nvSpPr>
          <p:cNvPr id="4" name="TextBox 4"/>
          <p:cNvSpPr txBox="1"/>
          <p:nvPr/>
        </p:nvSpPr>
        <p:spPr>
          <a:xfrm>
            <a:off x="1027522" y="3707622"/>
            <a:ext cx="9546741" cy="4472021"/>
          </a:xfrm>
          <a:prstGeom prst="rect">
            <a:avLst/>
          </a:prstGeom>
        </p:spPr>
        <p:txBody>
          <a:bodyPr lIns="0" tIns="0" rIns="0" bIns="0" rtlCol="0" anchor="t">
            <a:spAutoFit/>
          </a:bodyPr>
          <a:lstStyle/>
          <a:p>
            <a:pPr marL="687895" lvl="1" indent="-343947" algn="l">
              <a:lnSpc>
                <a:spcPts val="4460"/>
              </a:lnSpc>
              <a:buFont typeface="Arial"/>
              <a:buChar char="•"/>
            </a:pPr>
            <a:r>
              <a:rPr lang="en-US" sz="3186">
                <a:solidFill>
                  <a:srgbClr val="000000"/>
                </a:solidFill>
                <a:latin typeface="Open Sans"/>
                <a:ea typeface="Open Sans"/>
                <a:cs typeface="Open Sans"/>
                <a:sym typeface="Open Sans"/>
              </a:rPr>
              <a:t>Once the preferred PrEP product has been identified, providers must ensure the client is clinically eligible to start using it.</a:t>
            </a:r>
          </a:p>
          <a:p>
            <a:pPr marL="687895" lvl="1" indent="-343947" algn="l">
              <a:lnSpc>
                <a:spcPts val="4460"/>
              </a:lnSpc>
              <a:buFont typeface="Arial"/>
              <a:buChar char="•"/>
            </a:pPr>
            <a:r>
              <a:rPr lang="en-US" sz="3186">
                <a:solidFill>
                  <a:srgbClr val="000000"/>
                </a:solidFill>
                <a:latin typeface="Open Sans"/>
                <a:ea typeface="Open Sans"/>
                <a:cs typeface="Open Sans"/>
                <a:sym typeface="Open Sans"/>
              </a:rPr>
              <a:t>There are multiple clinical assessment steps that should be completed to determine such eligibility.</a:t>
            </a:r>
          </a:p>
          <a:p>
            <a:pPr marL="687895" lvl="1" indent="-343947" algn="l">
              <a:lnSpc>
                <a:spcPts val="4460"/>
              </a:lnSpc>
              <a:buFont typeface="Arial"/>
              <a:buChar char="•"/>
            </a:pPr>
            <a:r>
              <a:rPr lang="en-US" sz="3186">
                <a:solidFill>
                  <a:srgbClr val="000000"/>
                </a:solidFill>
                <a:latin typeface="Open Sans"/>
                <a:ea typeface="Open Sans"/>
                <a:cs typeface="Open Sans"/>
                <a:sym typeface="Open Sans"/>
              </a:rPr>
              <a:t>Some steps are common across all PrEP products, while others are product-specific.</a:t>
            </a:r>
          </a:p>
        </p:txBody>
      </p:sp>
      <p:sp>
        <p:nvSpPr>
          <p:cNvPr id="5" name="TextBox 5"/>
          <p:cNvSpPr txBox="1"/>
          <p:nvPr/>
        </p:nvSpPr>
        <p:spPr>
          <a:xfrm>
            <a:off x="403559" y="9411721"/>
            <a:ext cx="12203375" cy="611276"/>
          </a:xfrm>
          <a:prstGeom prst="rect">
            <a:avLst/>
          </a:prstGeom>
        </p:spPr>
        <p:txBody>
          <a:bodyPr lIns="0" tIns="0" rIns="0" bIns="0" rtlCol="0" anchor="t">
            <a:spAutoFit/>
          </a:bodyPr>
          <a:lstStyle/>
          <a:p>
            <a:pPr algn="l">
              <a:lnSpc>
                <a:spcPts val="2532"/>
              </a:lnSpc>
              <a:spcBef>
                <a:spcPct val="0"/>
              </a:spcBef>
            </a:pPr>
            <a:r>
              <a:rPr lang="en-US" sz="1809">
                <a:solidFill>
                  <a:srgbClr val="000000"/>
                </a:solidFill>
                <a:latin typeface="Open Sans"/>
                <a:ea typeface="Open Sans"/>
                <a:cs typeface="Open Sans"/>
                <a:sym typeface="Open Sans"/>
              </a:rPr>
              <a:t>Note: This lesson addresses clinical assessment of eligibility before a client starts PrEP. Reassessment for any new contraindications arising in a client wishing to continue using PrEP is addressed separately in Lesson 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1150" y="243054"/>
            <a:ext cx="12374397" cy="866859"/>
          </a:xfrm>
          <a:prstGeom prst="rect">
            <a:avLst/>
          </a:prstGeom>
        </p:spPr>
        <p:txBody>
          <a:bodyPr lIns="0" tIns="0" rIns="0" bIns="0" rtlCol="0" anchor="t">
            <a:spAutoFit/>
          </a:bodyPr>
          <a:lstStyle/>
          <a:p>
            <a:pPr algn="l">
              <a:lnSpc>
                <a:spcPts val="7042"/>
              </a:lnSpc>
            </a:pPr>
            <a:r>
              <a:rPr lang="en-US" sz="5030" b="1">
                <a:solidFill>
                  <a:srgbClr val="000000"/>
                </a:solidFill>
                <a:latin typeface="Roboto Condensed Bold"/>
                <a:ea typeface="Roboto Condensed Bold"/>
                <a:cs typeface="Roboto Condensed Bold"/>
                <a:sym typeface="Roboto Condensed Bold"/>
              </a:rPr>
              <a:t>Steps to Assess Clinical Eligibility </a:t>
            </a:r>
          </a:p>
        </p:txBody>
      </p:sp>
      <p:grpSp>
        <p:nvGrpSpPr>
          <p:cNvPr id="3" name="Group 3"/>
          <p:cNvGrpSpPr/>
          <p:nvPr/>
        </p:nvGrpSpPr>
        <p:grpSpPr>
          <a:xfrm>
            <a:off x="2462384" y="2149129"/>
            <a:ext cx="9949498" cy="641759"/>
            <a:chOff x="0" y="0"/>
            <a:chExt cx="13265998" cy="855679"/>
          </a:xfrm>
        </p:grpSpPr>
        <p:sp>
          <p:nvSpPr>
            <p:cNvPr id="4" name="Freeform 4"/>
            <p:cNvSpPr/>
            <p:nvPr/>
          </p:nvSpPr>
          <p:spPr>
            <a:xfrm>
              <a:off x="0" y="0"/>
              <a:ext cx="855679" cy="855679"/>
            </a:xfrm>
            <a:custGeom>
              <a:avLst/>
              <a:gdLst/>
              <a:ahLst/>
              <a:cxnLst/>
              <a:rect l="l" t="t" r="r" b="b"/>
              <a:pathLst>
                <a:path w="855679" h="855679">
                  <a:moveTo>
                    <a:pt x="0" y="0"/>
                  </a:moveTo>
                  <a:lnTo>
                    <a:pt x="855679" y="0"/>
                  </a:lnTo>
                  <a:lnTo>
                    <a:pt x="855679" y="855679"/>
                  </a:lnTo>
                  <a:lnTo>
                    <a:pt x="0" y="855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1122152" y="128893"/>
              <a:ext cx="12143845" cy="494752"/>
            </a:xfrm>
            <a:prstGeom prst="rect">
              <a:avLst/>
            </a:prstGeom>
          </p:spPr>
          <p:txBody>
            <a:bodyPr lIns="0" tIns="0" rIns="0" bIns="0" rtlCol="0" anchor="t">
              <a:spAutoFit/>
            </a:bodyPr>
            <a:lstStyle/>
            <a:p>
              <a:pPr algn="l">
                <a:lnSpc>
                  <a:spcPts val="3172"/>
                </a:lnSpc>
              </a:pPr>
              <a:r>
                <a:rPr lang="en-US" sz="2266">
                  <a:solidFill>
                    <a:srgbClr val="000000"/>
                  </a:solidFill>
                  <a:latin typeface="Open Sans"/>
                  <a:ea typeface="Open Sans"/>
                  <a:cs typeface="Open Sans"/>
                  <a:sym typeface="Open Sans"/>
                </a:rPr>
                <a:t>HIV Testing</a:t>
              </a:r>
            </a:p>
          </p:txBody>
        </p:sp>
      </p:grpSp>
      <p:grpSp>
        <p:nvGrpSpPr>
          <p:cNvPr id="6" name="Group 6"/>
          <p:cNvGrpSpPr/>
          <p:nvPr/>
        </p:nvGrpSpPr>
        <p:grpSpPr>
          <a:xfrm>
            <a:off x="2462384" y="3224003"/>
            <a:ext cx="11917435" cy="641759"/>
            <a:chOff x="0" y="0"/>
            <a:chExt cx="15889913" cy="855679"/>
          </a:xfrm>
        </p:grpSpPr>
        <p:sp>
          <p:nvSpPr>
            <p:cNvPr id="7" name="Freeform 7"/>
            <p:cNvSpPr/>
            <p:nvPr/>
          </p:nvSpPr>
          <p:spPr>
            <a:xfrm>
              <a:off x="0" y="0"/>
              <a:ext cx="855679" cy="855679"/>
            </a:xfrm>
            <a:custGeom>
              <a:avLst/>
              <a:gdLst/>
              <a:ahLst/>
              <a:cxnLst/>
              <a:rect l="l" t="t" r="r" b="b"/>
              <a:pathLst>
                <a:path w="855679" h="855679">
                  <a:moveTo>
                    <a:pt x="0" y="0"/>
                  </a:moveTo>
                  <a:lnTo>
                    <a:pt x="855679" y="0"/>
                  </a:lnTo>
                  <a:lnTo>
                    <a:pt x="855679" y="855679"/>
                  </a:lnTo>
                  <a:lnTo>
                    <a:pt x="0" y="8556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 name="TextBox 8"/>
            <p:cNvSpPr txBox="1"/>
            <p:nvPr/>
          </p:nvSpPr>
          <p:spPr>
            <a:xfrm>
              <a:off x="1132575" y="172628"/>
              <a:ext cx="14757338" cy="494752"/>
            </a:xfrm>
            <a:prstGeom prst="rect">
              <a:avLst/>
            </a:prstGeom>
          </p:spPr>
          <p:txBody>
            <a:bodyPr lIns="0" tIns="0" rIns="0" bIns="0" rtlCol="0" anchor="t">
              <a:spAutoFit/>
            </a:bodyPr>
            <a:lstStyle/>
            <a:p>
              <a:pPr algn="l">
                <a:lnSpc>
                  <a:spcPts val="3172"/>
                </a:lnSpc>
              </a:pPr>
              <a:r>
                <a:rPr lang="en-US" sz="2266">
                  <a:solidFill>
                    <a:srgbClr val="000000"/>
                  </a:solidFill>
                  <a:latin typeface="Open Sans"/>
                  <a:ea typeface="Open Sans"/>
                  <a:cs typeface="Open Sans"/>
                  <a:sym typeface="Open Sans"/>
                </a:rPr>
                <a:t>Possible exposure to HIV in the past 72 hours (“PEP Assessment”)</a:t>
              </a:r>
            </a:p>
          </p:txBody>
        </p:sp>
      </p:grpSp>
      <p:grpSp>
        <p:nvGrpSpPr>
          <p:cNvPr id="9" name="Group 9"/>
          <p:cNvGrpSpPr/>
          <p:nvPr/>
        </p:nvGrpSpPr>
        <p:grpSpPr>
          <a:xfrm>
            <a:off x="2462384" y="4298877"/>
            <a:ext cx="13312081" cy="742539"/>
            <a:chOff x="0" y="0"/>
            <a:chExt cx="17749441" cy="990052"/>
          </a:xfrm>
        </p:grpSpPr>
        <p:sp>
          <p:nvSpPr>
            <p:cNvPr id="10" name="Freeform 10"/>
            <p:cNvSpPr/>
            <p:nvPr/>
          </p:nvSpPr>
          <p:spPr>
            <a:xfrm>
              <a:off x="0" y="43064"/>
              <a:ext cx="855679" cy="855679"/>
            </a:xfrm>
            <a:custGeom>
              <a:avLst/>
              <a:gdLst/>
              <a:ahLst/>
              <a:cxnLst/>
              <a:rect l="l" t="t" r="r" b="b"/>
              <a:pathLst>
                <a:path w="855679" h="855679">
                  <a:moveTo>
                    <a:pt x="0" y="0"/>
                  </a:moveTo>
                  <a:lnTo>
                    <a:pt x="855679" y="0"/>
                  </a:lnTo>
                  <a:lnTo>
                    <a:pt x="855679" y="855679"/>
                  </a:lnTo>
                  <a:lnTo>
                    <a:pt x="0" y="8556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1" name="TextBox 11"/>
            <p:cNvSpPr txBox="1"/>
            <p:nvPr/>
          </p:nvSpPr>
          <p:spPr>
            <a:xfrm>
              <a:off x="1132575" y="-38100"/>
              <a:ext cx="16616866" cy="1028152"/>
            </a:xfrm>
            <a:prstGeom prst="rect">
              <a:avLst/>
            </a:prstGeom>
          </p:spPr>
          <p:txBody>
            <a:bodyPr lIns="0" tIns="0" rIns="0" bIns="0" rtlCol="0" anchor="t">
              <a:spAutoFit/>
            </a:bodyPr>
            <a:lstStyle/>
            <a:p>
              <a:pPr algn="l">
                <a:lnSpc>
                  <a:spcPts val="3172"/>
                </a:lnSpc>
              </a:pPr>
              <a:r>
                <a:rPr lang="en-US" sz="2266">
                  <a:solidFill>
                    <a:srgbClr val="000000"/>
                  </a:solidFill>
                  <a:latin typeface="Open Sans"/>
                  <a:ea typeface="Open Sans"/>
                  <a:cs typeface="Open Sans"/>
                  <a:sym typeface="Open Sans"/>
                </a:rPr>
                <a:t>Signs/symptoms of acute HIV infection in past 2 weeks in the context of possible HIV exposure(s) in past 1 month ("AHI Assessment")</a:t>
              </a:r>
            </a:p>
          </p:txBody>
        </p:sp>
      </p:grpSp>
      <p:grpSp>
        <p:nvGrpSpPr>
          <p:cNvPr id="12" name="Group 12"/>
          <p:cNvGrpSpPr/>
          <p:nvPr/>
        </p:nvGrpSpPr>
        <p:grpSpPr>
          <a:xfrm>
            <a:off x="2462384" y="5474531"/>
            <a:ext cx="13304264" cy="641759"/>
            <a:chOff x="0" y="0"/>
            <a:chExt cx="17739018" cy="855679"/>
          </a:xfrm>
        </p:grpSpPr>
        <p:sp>
          <p:nvSpPr>
            <p:cNvPr id="13" name="Freeform 13"/>
            <p:cNvSpPr/>
            <p:nvPr/>
          </p:nvSpPr>
          <p:spPr>
            <a:xfrm>
              <a:off x="0" y="0"/>
              <a:ext cx="855679" cy="855679"/>
            </a:xfrm>
            <a:custGeom>
              <a:avLst/>
              <a:gdLst/>
              <a:ahLst/>
              <a:cxnLst/>
              <a:rect l="l" t="t" r="r" b="b"/>
              <a:pathLst>
                <a:path w="855679" h="855679">
                  <a:moveTo>
                    <a:pt x="0" y="0"/>
                  </a:moveTo>
                  <a:lnTo>
                    <a:pt x="855679" y="0"/>
                  </a:lnTo>
                  <a:lnTo>
                    <a:pt x="855679" y="855679"/>
                  </a:lnTo>
                  <a:lnTo>
                    <a:pt x="0" y="85567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TextBox 14"/>
            <p:cNvSpPr txBox="1"/>
            <p:nvPr/>
          </p:nvSpPr>
          <p:spPr>
            <a:xfrm>
              <a:off x="1135179" y="172628"/>
              <a:ext cx="16603840" cy="494752"/>
            </a:xfrm>
            <a:prstGeom prst="rect">
              <a:avLst/>
            </a:prstGeom>
          </p:spPr>
          <p:txBody>
            <a:bodyPr lIns="0" tIns="0" rIns="0" bIns="0" rtlCol="0" anchor="t">
              <a:spAutoFit/>
            </a:bodyPr>
            <a:lstStyle/>
            <a:p>
              <a:pPr algn="l">
                <a:lnSpc>
                  <a:spcPts val="3172"/>
                </a:lnSpc>
              </a:pPr>
              <a:r>
                <a:rPr lang="en-US" sz="2266">
                  <a:solidFill>
                    <a:srgbClr val="000000"/>
                  </a:solidFill>
                  <a:latin typeface="Open Sans"/>
                  <a:ea typeface="Open Sans"/>
                  <a:cs typeface="Open Sans"/>
                  <a:sym typeface="Open Sans"/>
                </a:rPr>
                <a:t>Use of other medications or products that may interact with PrEP</a:t>
              </a:r>
            </a:p>
          </p:txBody>
        </p:sp>
      </p:grpSp>
      <p:grpSp>
        <p:nvGrpSpPr>
          <p:cNvPr id="15" name="Group 15"/>
          <p:cNvGrpSpPr/>
          <p:nvPr/>
        </p:nvGrpSpPr>
        <p:grpSpPr>
          <a:xfrm>
            <a:off x="2462384" y="6549405"/>
            <a:ext cx="13331621" cy="633943"/>
            <a:chOff x="0" y="0"/>
            <a:chExt cx="17775495" cy="845257"/>
          </a:xfrm>
        </p:grpSpPr>
        <p:sp>
          <p:nvSpPr>
            <p:cNvPr id="16" name="Freeform 16"/>
            <p:cNvSpPr/>
            <p:nvPr/>
          </p:nvSpPr>
          <p:spPr>
            <a:xfrm>
              <a:off x="0" y="0"/>
              <a:ext cx="845257" cy="845257"/>
            </a:xfrm>
            <a:custGeom>
              <a:avLst/>
              <a:gdLst/>
              <a:ahLst/>
              <a:cxnLst/>
              <a:rect l="l" t="t" r="r" b="b"/>
              <a:pathLst>
                <a:path w="845257" h="845257">
                  <a:moveTo>
                    <a:pt x="0" y="0"/>
                  </a:moveTo>
                  <a:lnTo>
                    <a:pt x="845257" y="0"/>
                  </a:lnTo>
                  <a:lnTo>
                    <a:pt x="845257" y="845257"/>
                  </a:lnTo>
                  <a:lnTo>
                    <a:pt x="0" y="8452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7" name="TextBox 17"/>
            <p:cNvSpPr txBox="1"/>
            <p:nvPr/>
          </p:nvSpPr>
          <p:spPr>
            <a:xfrm>
              <a:off x="1145601" y="167417"/>
              <a:ext cx="16629893" cy="494752"/>
            </a:xfrm>
            <a:prstGeom prst="rect">
              <a:avLst/>
            </a:prstGeom>
          </p:spPr>
          <p:txBody>
            <a:bodyPr lIns="0" tIns="0" rIns="0" bIns="0" rtlCol="0" anchor="t">
              <a:spAutoFit/>
            </a:bodyPr>
            <a:lstStyle/>
            <a:p>
              <a:pPr algn="l">
                <a:lnSpc>
                  <a:spcPts val="3172"/>
                </a:lnSpc>
              </a:pPr>
              <a:r>
                <a:rPr lang="en-US" sz="2266">
                  <a:solidFill>
                    <a:srgbClr val="000000"/>
                  </a:solidFill>
                  <a:latin typeface="Open Sans"/>
                  <a:ea typeface="Open Sans"/>
                  <a:cs typeface="Open Sans"/>
                  <a:sym typeface="Open Sans"/>
                </a:rPr>
                <a:t>Medication allergies/hypersensitivities</a:t>
              </a:r>
            </a:p>
          </p:txBody>
        </p:sp>
      </p:grpSp>
      <p:grpSp>
        <p:nvGrpSpPr>
          <p:cNvPr id="18" name="Group 18"/>
          <p:cNvGrpSpPr/>
          <p:nvPr/>
        </p:nvGrpSpPr>
        <p:grpSpPr>
          <a:xfrm>
            <a:off x="2462384" y="7616463"/>
            <a:ext cx="13343693" cy="626126"/>
            <a:chOff x="0" y="0"/>
            <a:chExt cx="17791590" cy="834834"/>
          </a:xfrm>
        </p:grpSpPr>
        <p:sp>
          <p:nvSpPr>
            <p:cNvPr id="19" name="Freeform 19"/>
            <p:cNvSpPr/>
            <p:nvPr/>
          </p:nvSpPr>
          <p:spPr>
            <a:xfrm>
              <a:off x="0" y="0"/>
              <a:ext cx="834834" cy="834834"/>
            </a:xfrm>
            <a:custGeom>
              <a:avLst/>
              <a:gdLst/>
              <a:ahLst/>
              <a:cxnLst/>
              <a:rect l="l" t="t" r="r" b="b"/>
              <a:pathLst>
                <a:path w="834834" h="834834">
                  <a:moveTo>
                    <a:pt x="0" y="0"/>
                  </a:moveTo>
                  <a:lnTo>
                    <a:pt x="834834" y="0"/>
                  </a:lnTo>
                  <a:lnTo>
                    <a:pt x="834834" y="834834"/>
                  </a:lnTo>
                  <a:lnTo>
                    <a:pt x="0" y="834834"/>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TextBox 20"/>
            <p:cNvSpPr txBox="1"/>
            <p:nvPr/>
          </p:nvSpPr>
          <p:spPr>
            <a:xfrm>
              <a:off x="1161697" y="162206"/>
              <a:ext cx="16629893" cy="494752"/>
            </a:xfrm>
            <a:prstGeom prst="rect">
              <a:avLst/>
            </a:prstGeom>
          </p:spPr>
          <p:txBody>
            <a:bodyPr lIns="0" tIns="0" rIns="0" bIns="0" rtlCol="0" anchor="t">
              <a:spAutoFit/>
            </a:bodyPr>
            <a:lstStyle/>
            <a:p>
              <a:pPr algn="l">
                <a:lnSpc>
                  <a:spcPts val="3172"/>
                </a:lnSpc>
              </a:pPr>
              <a:r>
                <a:rPr lang="en-US" sz="2266">
                  <a:solidFill>
                    <a:srgbClr val="000000"/>
                  </a:solidFill>
                  <a:latin typeface="Open Sans"/>
                  <a:ea typeface="Open Sans"/>
                  <a:cs typeface="Open Sans"/>
                  <a:sym typeface="Open Sans"/>
                </a:rPr>
                <a:t>Comorbidities</a:t>
              </a:r>
            </a:p>
          </p:txBody>
        </p:sp>
      </p:grpSp>
      <p:sp>
        <p:nvSpPr>
          <p:cNvPr id="21" name="TextBox 21"/>
          <p:cNvSpPr txBox="1"/>
          <p:nvPr/>
        </p:nvSpPr>
        <p:spPr>
          <a:xfrm>
            <a:off x="671150" y="1271838"/>
            <a:ext cx="16448307" cy="429616"/>
          </a:xfrm>
          <a:prstGeom prst="rect">
            <a:avLst/>
          </a:prstGeom>
        </p:spPr>
        <p:txBody>
          <a:bodyPr lIns="0" tIns="0" rIns="0" bIns="0" rtlCol="0" anchor="t">
            <a:spAutoFit/>
          </a:bodyPr>
          <a:lstStyle/>
          <a:p>
            <a:pPr algn="l">
              <a:lnSpc>
                <a:spcPts val="3557"/>
              </a:lnSpc>
            </a:pPr>
            <a:r>
              <a:rPr lang="en-US" sz="2540">
                <a:solidFill>
                  <a:srgbClr val="000000"/>
                </a:solidFill>
                <a:latin typeface="Open Sans"/>
                <a:ea typeface="Open Sans"/>
                <a:cs typeface="Open Sans"/>
                <a:sym typeface="Open Sans"/>
              </a:rPr>
              <a:t>Providers should assess the following to determine eligibility for use of any PrEP product:</a:t>
            </a:r>
          </a:p>
        </p:txBody>
      </p:sp>
      <p:sp>
        <p:nvSpPr>
          <p:cNvPr id="22" name="TextBox 22"/>
          <p:cNvSpPr txBox="1"/>
          <p:nvPr/>
        </p:nvSpPr>
        <p:spPr>
          <a:xfrm>
            <a:off x="671150" y="8648989"/>
            <a:ext cx="17150332" cy="1180522"/>
          </a:xfrm>
          <a:prstGeom prst="rect">
            <a:avLst/>
          </a:prstGeom>
        </p:spPr>
        <p:txBody>
          <a:bodyPr lIns="0" tIns="0" rIns="0" bIns="0" rtlCol="0" anchor="t">
            <a:spAutoFit/>
          </a:bodyPr>
          <a:lstStyle/>
          <a:p>
            <a:pPr algn="l">
              <a:lnSpc>
                <a:spcPts val="3181"/>
              </a:lnSpc>
            </a:pPr>
            <a:r>
              <a:rPr lang="en-US" sz="2272">
                <a:solidFill>
                  <a:srgbClr val="000000"/>
                </a:solidFill>
                <a:latin typeface="Open Sans"/>
                <a:ea typeface="Open Sans"/>
                <a:cs typeface="Open Sans"/>
                <a:sym typeface="Open Sans"/>
              </a:rPr>
              <a:t>Assessment may include diagnostic test(s), medical history, and/or physical examination. It is often possible to perform eligibility assessment steps virtually through differentiated delivery options, as suggested in the WHO Technical Brief: </a:t>
            </a:r>
            <a:r>
              <a:rPr lang="en-US" sz="2272" b="1" u="sng">
                <a:solidFill>
                  <a:srgbClr val="FE6C39"/>
                </a:solidFill>
                <a:latin typeface="Open Sans Bold"/>
                <a:ea typeface="Open Sans Bold"/>
                <a:cs typeface="Open Sans Bold"/>
                <a:sym typeface="Open Sans Bold"/>
                <a:hlinkClick r:id="rId14" tooltip="https://www.who.int/publications/i/item/9789240053694"/>
              </a:rPr>
              <a:t>Differentiated and simplified pre-exposure prophylaxis for HIV prevention: Update to WHO implementation guidance.</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79354" y="1684245"/>
            <a:ext cx="11169645" cy="8740278"/>
          </a:xfrm>
          <a:prstGeom prst="rect">
            <a:avLst/>
          </a:prstGeom>
        </p:spPr>
        <p:txBody>
          <a:bodyPr lIns="0" tIns="0" rIns="0" bIns="0" rtlCol="0" anchor="t">
            <a:spAutoFit/>
          </a:bodyPr>
          <a:lstStyle/>
          <a:p>
            <a:pPr marL="548005" lvl="1" indent="-273685" algn="l">
              <a:lnSpc>
                <a:spcPts val="3557"/>
              </a:lnSpc>
              <a:buFont typeface="Arial"/>
              <a:buChar char="•"/>
            </a:pPr>
            <a:r>
              <a:rPr lang="en-US" sz="2540">
                <a:solidFill>
                  <a:srgbClr val="000000"/>
                </a:solidFill>
                <a:latin typeface="Open Sans"/>
                <a:ea typeface="Open Sans"/>
                <a:cs typeface="Open Sans"/>
                <a:sym typeface="Open Sans"/>
              </a:rPr>
              <a:t>All PrEP products are considered by WHO to be </a:t>
            </a:r>
            <a:r>
              <a:rPr lang="en-US" sz="2540" b="1">
                <a:solidFill>
                  <a:srgbClr val="000000"/>
                </a:solidFill>
                <a:latin typeface="Open Sans Bold"/>
                <a:ea typeface="Open Sans Bold"/>
                <a:cs typeface="Open Sans Bold"/>
                <a:sym typeface="Open Sans Bold"/>
              </a:rPr>
              <a:t>safe and effective for use by pregnant and breastfeeding individuals</a:t>
            </a:r>
            <a:r>
              <a:rPr lang="en-US" sz="2540">
                <a:solidFill>
                  <a:srgbClr val="000000"/>
                </a:solidFill>
                <a:latin typeface="Open Sans"/>
                <a:ea typeface="Open Sans"/>
                <a:cs typeface="Open Sans"/>
                <a:sym typeface="Open Sans"/>
              </a:rPr>
              <a:t>, though evidence for dapivirine vaginal ring (DVR), CAB-LA, and lenacapavir (LEN) is more limited in comparison to TDF-based oral PrEP. </a:t>
            </a:r>
            <a:endParaRPr lang="en-US"/>
          </a:p>
          <a:p>
            <a:pPr marL="548005" lvl="1" indent="-273685" algn="l">
              <a:lnSpc>
                <a:spcPts val="3557"/>
              </a:lnSpc>
              <a:buFont typeface="Arial"/>
              <a:buChar char="•"/>
            </a:pPr>
            <a:r>
              <a:rPr lang="en-US" sz="2540">
                <a:solidFill>
                  <a:srgbClr val="000000"/>
                </a:solidFill>
                <a:latin typeface="Open Sans"/>
                <a:ea typeface="Open Sans"/>
                <a:cs typeface="Open Sans"/>
                <a:sym typeface="Open Sans"/>
              </a:rPr>
              <a:t>In some countries, national regulatory bodies and policies may have additional guidance or contraindications for pregnancy or breastfeeding and for starting and/or continuing specific PrEP products, and pregnancy testing may be required in such locations. Providers should refer to the guidelines and policies in their country on this topic.</a:t>
            </a:r>
            <a:endParaRPr lang="en-US" sz="2540">
              <a:solidFill>
                <a:srgbClr val="000000"/>
              </a:solidFill>
              <a:latin typeface="Open Sans"/>
              <a:ea typeface="Open Sans"/>
              <a:cs typeface="Open Sans"/>
            </a:endParaRPr>
          </a:p>
          <a:p>
            <a:pPr marL="548005" lvl="1" indent="-273685" algn="l">
              <a:lnSpc>
                <a:spcPts val="3557"/>
              </a:lnSpc>
              <a:buFont typeface="Arial"/>
              <a:buChar char="•"/>
            </a:pPr>
            <a:r>
              <a:rPr lang="en-US" sz="2540">
                <a:solidFill>
                  <a:srgbClr val="000000"/>
                </a:solidFill>
                <a:latin typeface="Open Sans"/>
                <a:ea typeface="Open Sans"/>
                <a:cs typeface="Open Sans"/>
                <a:sym typeface="Open Sans"/>
              </a:rPr>
              <a:t>None of the PrEP products is known to interact with medications and dietary supplements commonly used during pregnancy and the postnatal period, including iron and folic acid tablets, antibiotics, antimalarials, antihelminthics, and oxytocin. It is safe to use these while also using HIV PrEP, regardless of the specific product. Most family planning methods and PrEP may be used in combination; concomitant use of more than one vaginal ring (e.g., for PrEP and family planning) should be avoided.</a:t>
            </a:r>
            <a:endParaRPr lang="en-US" sz="2540">
              <a:solidFill>
                <a:srgbClr val="000000"/>
              </a:solidFill>
              <a:latin typeface="Open Sans"/>
              <a:ea typeface="Open Sans"/>
              <a:cs typeface="Open Sans"/>
            </a:endParaRPr>
          </a:p>
          <a:p>
            <a:pPr algn="l">
              <a:lnSpc>
                <a:spcPts val="3557"/>
              </a:lnSpc>
            </a:pPr>
            <a:endParaRPr lang="en-US" sz="2540">
              <a:solidFill>
                <a:srgbClr val="000000"/>
              </a:solidFill>
              <a:latin typeface="Open Sans"/>
              <a:ea typeface="Open Sans"/>
              <a:cs typeface="Open Sans"/>
              <a:sym typeface="Open Sans"/>
            </a:endParaRPr>
          </a:p>
        </p:txBody>
      </p:sp>
      <p:sp>
        <p:nvSpPr>
          <p:cNvPr id="3" name="Freeform 3"/>
          <p:cNvSpPr/>
          <p:nvPr/>
        </p:nvSpPr>
        <p:spPr>
          <a:xfrm>
            <a:off x="11548999" y="3010364"/>
            <a:ext cx="6091711" cy="4781285"/>
          </a:xfrm>
          <a:custGeom>
            <a:avLst/>
            <a:gdLst/>
            <a:ahLst/>
            <a:cxnLst/>
            <a:rect l="l" t="t" r="r" b="b"/>
            <a:pathLst>
              <a:path w="6091711" h="4781285">
                <a:moveTo>
                  <a:pt x="0" y="0"/>
                </a:moveTo>
                <a:lnTo>
                  <a:pt x="6091711" y="0"/>
                </a:lnTo>
                <a:lnTo>
                  <a:pt x="6091711" y="4781284"/>
                </a:lnTo>
                <a:lnTo>
                  <a:pt x="0" y="478128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379354" y="542883"/>
            <a:ext cx="12374397" cy="862826"/>
          </a:xfrm>
          <a:prstGeom prst="rect">
            <a:avLst/>
          </a:prstGeom>
        </p:spPr>
        <p:txBody>
          <a:bodyPr lIns="0" tIns="0" rIns="0" bIns="0" rtlCol="0" anchor="t">
            <a:spAutoFit/>
          </a:bodyPr>
          <a:lstStyle/>
          <a:p>
            <a:pPr algn="l">
              <a:lnSpc>
                <a:spcPts val="7042"/>
              </a:lnSpc>
            </a:pPr>
            <a:r>
              <a:rPr lang="en-US" sz="5030" b="1">
                <a:solidFill>
                  <a:srgbClr val="FE6C39"/>
                </a:solidFill>
                <a:latin typeface="Roboto Condensed Bold"/>
                <a:ea typeface="Roboto Condensed Bold"/>
                <a:cs typeface="Roboto Condensed Bold"/>
                <a:sym typeface="Roboto Condensed Bold"/>
              </a:rPr>
              <a:t>PrEP Use in Pregnancy </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4395" y="698845"/>
            <a:ext cx="15497243" cy="830580"/>
          </a:xfrm>
          <a:prstGeom prst="rect">
            <a:avLst/>
          </a:prstGeom>
        </p:spPr>
        <p:txBody>
          <a:bodyPr lIns="0" tIns="0" rIns="0" bIns="0" rtlCol="0" anchor="t">
            <a:spAutoFit/>
          </a:bodyPr>
          <a:lstStyle/>
          <a:p>
            <a:pPr algn="l">
              <a:lnSpc>
                <a:spcPts val="6719"/>
              </a:lnSpc>
            </a:pPr>
            <a:r>
              <a:rPr lang="en-US" sz="4800" b="1">
                <a:solidFill>
                  <a:srgbClr val="A93291"/>
                </a:solidFill>
                <a:latin typeface="Roboto Condensed Bold"/>
                <a:ea typeface="Roboto Condensed Bold"/>
                <a:cs typeface="Roboto Condensed Bold"/>
                <a:sym typeface="Roboto Condensed Bold"/>
              </a:rPr>
              <a:t>Ruling-out HIV Infection</a:t>
            </a:r>
          </a:p>
        </p:txBody>
      </p:sp>
      <p:sp>
        <p:nvSpPr>
          <p:cNvPr id="3" name="TextBox 3"/>
          <p:cNvSpPr txBox="1"/>
          <p:nvPr/>
        </p:nvSpPr>
        <p:spPr>
          <a:xfrm>
            <a:off x="704395" y="1684749"/>
            <a:ext cx="14921702" cy="1011446"/>
          </a:xfrm>
          <a:prstGeom prst="rect">
            <a:avLst/>
          </a:prstGeom>
        </p:spPr>
        <p:txBody>
          <a:bodyPr lIns="0" tIns="0" rIns="0" bIns="0" rtlCol="0" anchor="t">
            <a:spAutoFit/>
          </a:bodyPr>
          <a:lstStyle/>
          <a:p>
            <a:pPr algn="l">
              <a:lnSpc>
                <a:spcPts val="4100"/>
              </a:lnSpc>
              <a:spcBef>
                <a:spcPct val="0"/>
              </a:spcBef>
            </a:pPr>
            <a:r>
              <a:rPr lang="en-US" sz="2929">
                <a:solidFill>
                  <a:srgbClr val="000000"/>
                </a:solidFill>
                <a:latin typeface="Open Sans"/>
                <a:ea typeface="Open Sans"/>
                <a:cs typeface="Open Sans"/>
                <a:sym typeface="Open Sans"/>
              </a:rPr>
              <a:t>PrEP is only appropriate for those who are HIV-negative, so all clients should be thoroughly assessed for HIV status. </a:t>
            </a:r>
            <a:r>
              <a:rPr lang="en-US" sz="2929" b="1">
                <a:solidFill>
                  <a:srgbClr val="000000"/>
                </a:solidFill>
                <a:latin typeface="Open Sans Bold"/>
                <a:ea typeface="Open Sans Bold"/>
                <a:cs typeface="Open Sans Bold"/>
                <a:sym typeface="Open Sans Bold"/>
              </a:rPr>
              <a:t>Steps 1-3 focus on ruling out HIV infection</a:t>
            </a:r>
          </a:p>
        </p:txBody>
      </p:sp>
      <p:grpSp>
        <p:nvGrpSpPr>
          <p:cNvPr id="4" name="Group 4"/>
          <p:cNvGrpSpPr/>
          <p:nvPr/>
        </p:nvGrpSpPr>
        <p:grpSpPr>
          <a:xfrm>
            <a:off x="2487960" y="2905746"/>
            <a:ext cx="9949498" cy="641759"/>
            <a:chOff x="0" y="0"/>
            <a:chExt cx="13265998" cy="855679"/>
          </a:xfrm>
        </p:grpSpPr>
        <p:sp>
          <p:nvSpPr>
            <p:cNvPr id="5" name="Freeform 5"/>
            <p:cNvSpPr/>
            <p:nvPr/>
          </p:nvSpPr>
          <p:spPr>
            <a:xfrm>
              <a:off x="0" y="0"/>
              <a:ext cx="855679" cy="855679"/>
            </a:xfrm>
            <a:custGeom>
              <a:avLst/>
              <a:gdLst/>
              <a:ahLst/>
              <a:cxnLst/>
              <a:rect l="l" t="t" r="r" b="b"/>
              <a:pathLst>
                <a:path w="855679" h="855679">
                  <a:moveTo>
                    <a:pt x="0" y="0"/>
                  </a:moveTo>
                  <a:lnTo>
                    <a:pt x="855679" y="0"/>
                  </a:lnTo>
                  <a:lnTo>
                    <a:pt x="855679" y="855679"/>
                  </a:lnTo>
                  <a:lnTo>
                    <a:pt x="0" y="85567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TextBox 6"/>
            <p:cNvSpPr txBox="1"/>
            <p:nvPr/>
          </p:nvSpPr>
          <p:spPr>
            <a:xfrm>
              <a:off x="1122152" y="128893"/>
              <a:ext cx="12143845" cy="494752"/>
            </a:xfrm>
            <a:prstGeom prst="rect">
              <a:avLst/>
            </a:prstGeom>
          </p:spPr>
          <p:txBody>
            <a:bodyPr lIns="0" tIns="0" rIns="0" bIns="0" rtlCol="0" anchor="t">
              <a:spAutoFit/>
            </a:bodyPr>
            <a:lstStyle/>
            <a:p>
              <a:pPr algn="l">
                <a:lnSpc>
                  <a:spcPts val="3172"/>
                </a:lnSpc>
              </a:pPr>
              <a:r>
                <a:rPr lang="en-US" sz="2266">
                  <a:solidFill>
                    <a:srgbClr val="000000"/>
                  </a:solidFill>
                  <a:latin typeface="Open Sans"/>
                  <a:ea typeface="Open Sans"/>
                  <a:cs typeface="Open Sans"/>
                  <a:sym typeface="Open Sans"/>
                </a:rPr>
                <a:t>HIV Testing</a:t>
              </a:r>
            </a:p>
          </p:txBody>
        </p:sp>
      </p:grpSp>
      <p:grpSp>
        <p:nvGrpSpPr>
          <p:cNvPr id="7" name="Group 7"/>
          <p:cNvGrpSpPr/>
          <p:nvPr/>
        </p:nvGrpSpPr>
        <p:grpSpPr>
          <a:xfrm>
            <a:off x="2487960" y="3980620"/>
            <a:ext cx="11917435" cy="641759"/>
            <a:chOff x="0" y="0"/>
            <a:chExt cx="15889913" cy="855679"/>
          </a:xfrm>
        </p:grpSpPr>
        <p:sp>
          <p:nvSpPr>
            <p:cNvPr id="8" name="Freeform 8"/>
            <p:cNvSpPr/>
            <p:nvPr/>
          </p:nvSpPr>
          <p:spPr>
            <a:xfrm>
              <a:off x="0" y="0"/>
              <a:ext cx="855679" cy="855679"/>
            </a:xfrm>
            <a:custGeom>
              <a:avLst/>
              <a:gdLst/>
              <a:ahLst/>
              <a:cxnLst/>
              <a:rect l="l" t="t" r="r" b="b"/>
              <a:pathLst>
                <a:path w="855679" h="855679">
                  <a:moveTo>
                    <a:pt x="0" y="0"/>
                  </a:moveTo>
                  <a:lnTo>
                    <a:pt x="855679" y="0"/>
                  </a:lnTo>
                  <a:lnTo>
                    <a:pt x="855679" y="855679"/>
                  </a:lnTo>
                  <a:lnTo>
                    <a:pt x="0" y="8556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 name="TextBox 9"/>
            <p:cNvSpPr txBox="1"/>
            <p:nvPr/>
          </p:nvSpPr>
          <p:spPr>
            <a:xfrm>
              <a:off x="1132575" y="172628"/>
              <a:ext cx="14757338" cy="494752"/>
            </a:xfrm>
            <a:prstGeom prst="rect">
              <a:avLst/>
            </a:prstGeom>
          </p:spPr>
          <p:txBody>
            <a:bodyPr lIns="0" tIns="0" rIns="0" bIns="0" rtlCol="0" anchor="t">
              <a:spAutoFit/>
            </a:bodyPr>
            <a:lstStyle/>
            <a:p>
              <a:pPr algn="l">
                <a:lnSpc>
                  <a:spcPts val="3172"/>
                </a:lnSpc>
              </a:pPr>
              <a:r>
                <a:rPr lang="en-US" sz="2266">
                  <a:solidFill>
                    <a:srgbClr val="000000"/>
                  </a:solidFill>
                  <a:latin typeface="Open Sans"/>
                  <a:ea typeface="Open Sans"/>
                  <a:cs typeface="Open Sans"/>
                  <a:sym typeface="Open Sans"/>
                </a:rPr>
                <a:t>Possible exposure to HIV in the past 72 hours (“PEP Assessment”)</a:t>
              </a:r>
            </a:p>
          </p:txBody>
        </p:sp>
      </p:grpSp>
      <p:grpSp>
        <p:nvGrpSpPr>
          <p:cNvPr id="10" name="Group 10"/>
          <p:cNvGrpSpPr/>
          <p:nvPr/>
        </p:nvGrpSpPr>
        <p:grpSpPr>
          <a:xfrm>
            <a:off x="2487960" y="5055494"/>
            <a:ext cx="13312081" cy="742539"/>
            <a:chOff x="0" y="0"/>
            <a:chExt cx="17749441" cy="990052"/>
          </a:xfrm>
        </p:grpSpPr>
        <p:sp>
          <p:nvSpPr>
            <p:cNvPr id="11" name="Freeform 11"/>
            <p:cNvSpPr/>
            <p:nvPr/>
          </p:nvSpPr>
          <p:spPr>
            <a:xfrm>
              <a:off x="0" y="43064"/>
              <a:ext cx="855679" cy="855679"/>
            </a:xfrm>
            <a:custGeom>
              <a:avLst/>
              <a:gdLst/>
              <a:ahLst/>
              <a:cxnLst/>
              <a:rect l="l" t="t" r="r" b="b"/>
              <a:pathLst>
                <a:path w="855679" h="855679">
                  <a:moveTo>
                    <a:pt x="0" y="0"/>
                  </a:moveTo>
                  <a:lnTo>
                    <a:pt x="855679" y="0"/>
                  </a:lnTo>
                  <a:lnTo>
                    <a:pt x="855679" y="855679"/>
                  </a:lnTo>
                  <a:lnTo>
                    <a:pt x="0" y="8556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TextBox 12"/>
            <p:cNvSpPr txBox="1"/>
            <p:nvPr/>
          </p:nvSpPr>
          <p:spPr>
            <a:xfrm>
              <a:off x="1132575" y="-38100"/>
              <a:ext cx="16616866" cy="1028152"/>
            </a:xfrm>
            <a:prstGeom prst="rect">
              <a:avLst/>
            </a:prstGeom>
          </p:spPr>
          <p:txBody>
            <a:bodyPr lIns="0" tIns="0" rIns="0" bIns="0" rtlCol="0" anchor="t">
              <a:spAutoFit/>
            </a:bodyPr>
            <a:lstStyle/>
            <a:p>
              <a:pPr algn="l">
                <a:lnSpc>
                  <a:spcPts val="3172"/>
                </a:lnSpc>
              </a:pPr>
              <a:r>
                <a:rPr lang="en-US" sz="2266">
                  <a:solidFill>
                    <a:srgbClr val="000000"/>
                  </a:solidFill>
                  <a:latin typeface="Open Sans"/>
                  <a:ea typeface="Open Sans"/>
                  <a:cs typeface="Open Sans"/>
                  <a:sym typeface="Open Sans"/>
                </a:rPr>
                <a:t>Signs/symptoms of acute HIV infection in past 2 weeks in the context of possible HIV exposure(s) in past 1 month ("AHI Assessment")</a:t>
              </a:r>
            </a:p>
          </p:txBody>
        </p:sp>
      </p:grpSp>
      <p:sp>
        <p:nvSpPr>
          <p:cNvPr id="13" name="TextBox 13"/>
          <p:cNvSpPr txBox="1"/>
          <p:nvPr/>
        </p:nvSpPr>
        <p:spPr>
          <a:xfrm>
            <a:off x="866547" y="6179033"/>
            <a:ext cx="16554905" cy="3489214"/>
          </a:xfrm>
          <a:prstGeom prst="rect">
            <a:avLst/>
          </a:prstGeom>
        </p:spPr>
        <p:txBody>
          <a:bodyPr lIns="0" tIns="0" rIns="0" bIns="0" rtlCol="0" anchor="t">
            <a:spAutoFit/>
          </a:bodyPr>
          <a:lstStyle/>
          <a:p>
            <a:pPr algn="l">
              <a:lnSpc>
                <a:spcPts val="3493"/>
              </a:lnSpc>
              <a:spcBef>
                <a:spcPct val="0"/>
              </a:spcBef>
            </a:pPr>
            <a:r>
              <a:rPr lang="en-US" sz="2495">
                <a:solidFill>
                  <a:srgbClr val="000000"/>
                </a:solidFill>
                <a:latin typeface="Open Sans"/>
                <a:ea typeface="Open Sans"/>
                <a:cs typeface="Open Sans"/>
                <a:sym typeface="Open Sans"/>
              </a:rPr>
              <a:t>HIV testing (Step 1) alone is not sufficient, since all HIV diagnostic tests have window periods when early HIV infection cannot be detected, when they may yield false-negative results. As a result, providers must complement HIV testing with additional clinical and behavioral assessments to further rule out HIV infection prior to starting a client on PrEP.</a:t>
            </a:r>
          </a:p>
          <a:p>
            <a:pPr algn="l">
              <a:lnSpc>
                <a:spcPts val="3493"/>
              </a:lnSpc>
              <a:spcBef>
                <a:spcPct val="0"/>
              </a:spcBef>
            </a:pPr>
            <a:endParaRPr lang="en-US" sz="2495">
              <a:solidFill>
                <a:srgbClr val="000000"/>
              </a:solidFill>
              <a:latin typeface="Open Sans"/>
              <a:ea typeface="Open Sans"/>
              <a:cs typeface="Open Sans"/>
              <a:sym typeface="Open Sans"/>
            </a:endParaRPr>
          </a:p>
          <a:p>
            <a:pPr algn="l">
              <a:lnSpc>
                <a:spcPts val="3493"/>
              </a:lnSpc>
              <a:spcBef>
                <a:spcPct val="0"/>
              </a:spcBef>
            </a:pPr>
            <a:r>
              <a:rPr lang="en-US" sz="2495">
                <a:solidFill>
                  <a:srgbClr val="000000"/>
                </a:solidFill>
                <a:latin typeface="Open Sans"/>
                <a:ea typeface="Open Sans"/>
                <a:cs typeface="Open Sans"/>
                <a:sym typeface="Open Sans"/>
              </a:rPr>
              <a:t>This includes assessing HIV exposure in the prior 72 hours/"PEP assessment" (Step 2) and assessing signs/symptoms of AHI in the past 2 weeks in the context of HIV exposure in the past 1 month/"AHI assessment" (Step 3).</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55955" y="3597684"/>
            <a:ext cx="5818411" cy="5818411"/>
          </a:xfrm>
          <a:custGeom>
            <a:avLst/>
            <a:gdLst/>
            <a:ahLst/>
            <a:cxnLst/>
            <a:rect l="l" t="t" r="r" b="b"/>
            <a:pathLst>
              <a:path w="5818411" h="5818411">
                <a:moveTo>
                  <a:pt x="0" y="0"/>
                </a:moveTo>
                <a:lnTo>
                  <a:pt x="5818411" y="0"/>
                </a:lnTo>
                <a:lnTo>
                  <a:pt x="5818411" y="5818411"/>
                </a:lnTo>
                <a:lnTo>
                  <a:pt x="0" y="581841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648098" y="723861"/>
            <a:ext cx="16932350" cy="2266355"/>
          </a:xfrm>
          <a:prstGeom prst="rect">
            <a:avLst/>
          </a:prstGeom>
        </p:spPr>
        <p:txBody>
          <a:bodyPr lIns="0" tIns="0" rIns="0" bIns="0" rtlCol="0" anchor="t">
            <a:spAutoFit/>
          </a:bodyPr>
          <a:lstStyle/>
          <a:p>
            <a:pPr algn="l">
              <a:lnSpc>
                <a:spcPts val="6025"/>
              </a:lnSpc>
            </a:pPr>
            <a:r>
              <a:rPr lang="en-US" sz="4304" b="1">
                <a:solidFill>
                  <a:srgbClr val="FE6C39"/>
                </a:solidFill>
                <a:latin typeface="Roboto Condensed Bold"/>
                <a:ea typeface="Roboto Condensed Bold"/>
                <a:cs typeface="Roboto Condensed Bold"/>
                <a:sym typeface="Roboto Condensed Bold"/>
              </a:rPr>
              <a:t>Identifying early/pre-existing HIV infection among clients seeking PrEP is important, since inadvertently starting PrEP in individuals living with HIV may result in negative clinical outcomes, including:</a:t>
            </a:r>
          </a:p>
        </p:txBody>
      </p:sp>
      <p:sp>
        <p:nvSpPr>
          <p:cNvPr id="4" name="TextBox 4"/>
          <p:cNvSpPr txBox="1"/>
          <p:nvPr/>
        </p:nvSpPr>
        <p:spPr>
          <a:xfrm>
            <a:off x="7512574" y="4310970"/>
            <a:ext cx="9553936" cy="4344214"/>
          </a:xfrm>
          <a:prstGeom prst="rect">
            <a:avLst/>
          </a:prstGeom>
        </p:spPr>
        <p:txBody>
          <a:bodyPr lIns="0" tIns="0" rIns="0" bIns="0" rtlCol="0" anchor="t">
            <a:spAutoFit/>
          </a:bodyPr>
          <a:lstStyle/>
          <a:p>
            <a:pPr marL="596587" lvl="1" indent="-298293" algn="l">
              <a:lnSpc>
                <a:spcPts val="3868"/>
              </a:lnSpc>
              <a:spcBef>
                <a:spcPct val="0"/>
              </a:spcBef>
              <a:buFont typeface="Arial"/>
              <a:buChar char="•"/>
            </a:pPr>
            <a:r>
              <a:rPr lang="en-US" sz="2763">
                <a:solidFill>
                  <a:srgbClr val="000000"/>
                </a:solidFill>
                <a:latin typeface="Open Sans"/>
                <a:ea typeface="Open Sans"/>
                <a:cs typeface="Open Sans"/>
                <a:sym typeface="Open Sans"/>
              </a:rPr>
              <a:t>Delayed start of ART. Individuals living with HIV should be initiated on antiretroviral therapy (ART) without delay to suppress viral replication; PrEP products are not sufficient to treat HIV.</a:t>
            </a:r>
          </a:p>
          <a:p>
            <a:pPr marL="596587" lvl="1" indent="-298293" algn="l">
              <a:lnSpc>
                <a:spcPts val="3868"/>
              </a:lnSpc>
              <a:spcBef>
                <a:spcPct val="0"/>
              </a:spcBef>
              <a:buFont typeface="Arial"/>
              <a:buChar char="•"/>
            </a:pPr>
            <a:r>
              <a:rPr lang="en-US" sz="2763">
                <a:solidFill>
                  <a:srgbClr val="000000"/>
                </a:solidFill>
                <a:latin typeface="Open Sans"/>
                <a:ea typeface="Open Sans"/>
                <a:cs typeface="Open Sans"/>
                <a:sym typeface="Open Sans"/>
              </a:rPr>
              <a:t>Delayed detection of HIV by HIV tests, depending upon the PrEP product.</a:t>
            </a:r>
          </a:p>
          <a:p>
            <a:pPr marL="596587" lvl="1" indent="-298293" algn="l">
              <a:lnSpc>
                <a:spcPts val="3868"/>
              </a:lnSpc>
              <a:spcBef>
                <a:spcPct val="0"/>
              </a:spcBef>
              <a:buFont typeface="Arial"/>
              <a:buChar char="•"/>
            </a:pPr>
            <a:r>
              <a:rPr lang="en-US" sz="2763">
                <a:solidFill>
                  <a:srgbClr val="000000"/>
                </a:solidFill>
                <a:latin typeface="Open Sans"/>
                <a:ea typeface="Open Sans"/>
                <a:cs typeface="Open Sans"/>
                <a:sym typeface="Open Sans"/>
              </a:rPr>
              <a:t>Risk of developing viral drug resistance, depending upon the PrEP product.</a:t>
            </a:r>
          </a:p>
          <a:p>
            <a:pPr algn="l">
              <a:lnSpc>
                <a:spcPts val="3868"/>
              </a:lnSpc>
              <a:spcBef>
                <a:spcPct val="0"/>
              </a:spcBef>
            </a:pPr>
            <a:endParaRPr lang="en-US" sz="2763">
              <a:solidFill>
                <a:srgbClr val="000000"/>
              </a:solidFill>
              <a:latin typeface="Open Sans"/>
              <a:ea typeface="Open Sans"/>
              <a:cs typeface="Open Sans"/>
              <a:sym typeface="Open San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199066" y="3012083"/>
            <a:ext cx="6060234" cy="6069600"/>
          </a:xfrm>
          <a:custGeom>
            <a:avLst/>
            <a:gdLst/>
            <a:ahLst/>
            <a:cxnLst/>
            <a:rect l="l" t="t" r="r" b="b"/>
            <a:pathLst>
              <a:path w="6060234" h="6069600">
                <a:moveTo>
                  <a:pt x="0" y="0"/>
                </a:moveTo>
                <a:lnTo>
                  <a:pt x="6060234" y="0"/>
                </a:lnTo>
                <a:lnTo>
                  <a:pt x="6060234" y="6069600"/>
                </a:lnTo>
                <a:lnTo>
                  <a:pt x="0" y="6069600"/>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43224" y="968911"/>
            <a:ext cx="15497243" cy="830580"/>
          </a:xfrm>
          <a:prstGeom prst="rect">
            <a:avLst/>
          </a:prstGeom>
        </p:spPr>
        <p:txBody>
          <a:bodyPr lIns="0" tIns="0" rIns="0" bIns="0" rtlCol="0" anchor="t">
            <a:spAutoFit/>
          </a:bodyPr>
          <a:lstStyle/>
          <a:p>
            <a:pPr algn="l">
              <a:lnSpc>
                <a:spcPts val="6719"/>
              </a:lnSpc>
            </a:pPr>
            <a:r>
              <a:rPr lang="en-US" sz="4800" b="1">
                <a:solidFill>
                  <a:srgbClr val="48AEA8"/>
                </a:solidFill>
                <a:latin typeface="Roboto Condensed Bold"/>
                <a:ea typeface="Roboto Condensed Bold"/>
                <a:cs typeface="Roboto Condensed Bold"/>
                <a:sym typeface="Roboto Condensed Bold"/>
              </a:rPr>
              <a:t>How do antiretroviral (ARV) medications work against HIV?</a:t>
            </a:r>
          </a:p>
        </p:txBody>
      </p:sp>
      <p:sp>
        <p:nvSpPr>
          <p:cNvPr id="4" name="TextBox 4"/>
          <p:cNvSpPr txBox="1"/>
          <p:nvPr/>
        </p:nvSpPr>
        <p:spPr>
          <a:xfrm>
            <a:off x="1028700" y="3649663"/>
            <a:ext cx="9545564" cy="4442676"/>
          </a:xfrm>
          <a:prstGeom prst="rect">
            <a:avLst/>
          </a:prstGeom>
        </p:spPr>
        <p:txBody>
          <a:bodyPr lIns="0" tIns="0" rIns="0" bIns="0" rtlCol="0" anchor="t">
            <a:spAutoFit/>
          </a:bodyPr>
          <a:lstStyle/>
          <a:p>
            <a:pPr algn="ctr">
              <a:lnSpc>
                <a:spcPts val="5028"/>
              </a:lnSpc>
            </a:pPr>
            <a:r>
              <a:rPr lang="en-US" sz="3591">
                <a:solidFill>
                  <a:srgbClr val="000000"/>
                </a:solidFill>
                <a:latin typeface="Open Sans"/>
                <a:ea typeface="Open Sans"/>
                <a:cs typeface="Open Sans"/>
                <a:sym typeface="Open Sans"/>
              </a:rPr>
              <a:t>ARV medications work against HIV by interfering with proteins the viruses needs to replicate. </a:t>
            </a:r>
          </a:p>
          <a:p>
            <a:pPr algn="ctr">
              <a:lnSpc>
                <a:spcPts val="5028"/>
              </a:lnSpc>
            </a:pPr>
            <a:endParaRPr lang="en-US" sz="3591">
              <a:solidFill>
                <a:srgbClr val="000000"/>
              </a:solidFill>
              <a:latin typeface="Open Sans"/>
              <a:ea typeface="Open Sans"/>
              <a:cs typeface="Open Sans"/>
              <a:sym typeface="Open Sans"/>
            </a:endParaRPr>
          </a:p>
          <a:p>
            <a:pPr algn="ctr">
              <a:lnSpc>
                <a:spcPts val="5028"/>
              </a:lnSpc>
            </a:pPr>
            <a:r>
              <a:rPr lang="en-US" sz="3591">
                <a:solidFill>
                  <a:srgbClr val="000000"/>
                </a:solidFill>
                <a:latin typeface="Open Sans"/>
                <a:ea typeface="Open Sans"/>
                <a:cs typeface="Open Sans"/>
                <a:sym typeface="Open Sans"/>
              </a:rPr>
              <a:t>Different ARVs work against different proteins</a:t>
            </a:r>
          </a:p>
          <a:p>
            <a:pPr algn="ctr">
              <a:lnSpc>
                <a:spcPts val="5028"/>
              </a:lnSpc>
            </a:pPr>
            <a:endParaRPr lang="en-US" sz="3591">
              <a:solidFill>
                <a:srgbClr val="000000"/>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0740" y="561023"/>
            <a:ext cx="18146959"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Additional details: Delayed HIV Detection Risk </a:t>
            </a:r>
          </a:p>
        </p:txBody>
      </p:sp>
      <p:grpSp>
        <p:nvGrpSpPr>
          <p:cNvPr id="3" name="Group 3"/>
          <p:cNvGrpSpPr/>
          <p:nvPr/>
        </p:nvGrpSpPr>
        <p:grpSpPr>
          <a:xfrm>
            <a:off x="331690" y="2707793"/>
            <a:ext cx="17624619" cy="7252916"/>
            <a:chOff x="0" y="0"/>
            <a:chExt cx="7107582" cy="2924925"/>
          </a:xfrm>
        </p:grpSpPr>
        <p:sp>
          <p:nvSpPr>
            <p:cNvPr id="4" name="Freeform 4"/>
            <p:cNvSpPr/>
            <p:nvPr/>
          </p:nvSpPr>
          <p:spPr>
            <a:xfrm>
              <a:off x="0" y="0"/>
              <a:ext cx="7107582" cy="2924925"/>
            </a:xfrm>
            <a:custGeom>
              <a:avLst/>
              <a:gdLst/>
              <a:ahLst/>
              <a:cxnLst/>
              <a:rect l="l" t="t" r="r" b="b"/>
              <a:pathLst>
                <a:path w="7107582" h="2924925">
                  <a:moveTo>
                    <a:pt x="0" y="0"/>
                  </a:moveTo>
                  <a:lnTo>
                    <a:pt x="7107582" y="0"/>
                  </a:lnTo>
                  <a:lnTo>
                    <a:pt x="7107582" y="2924925"/>
                  </a:lnTo>
                  <a:lnTo>
                    <a:pt x="0" y="2924925"/>
                  </a:lnTo>
                  <a:close/>
                </a:path>
              </a:pathLst>
            </a:custGeom>
            <a:solidFill>
              <a:srgbClr val="FE6C39"/>
            </a:solidFill>
          </p:spPr>
          <p:txBody>
            <a:bodyPr/>
            <a:lstStyle/>
            <a:p>
              <a:endParaRPr lang="en-US"/>
            </a:p>
          </p:txBody>
        </p:sp>
        <p:sp>
          <p:nvSpPr>
            <p:cNvPr id="5" name="TextBox 5"/>
            <p:cNvSpPr txBox="1"/>
            <p:nvPr/>
          </p:nvSpPr>
          <p:spPr>
            <a:xfrm>
              <a:off x="0" y="47625"/>
              <a:ext cx="7107582" cy="2877300"/>
            </a:xfrm>
            <a:prstGeom prst="rect">
              <a:avLst/>
            </a:prstGeom>
          </p:spPr>
          <p:txBody>
            <a:bodyPr lIns="50800" tIns="50800" rIns="50800" bIns="50800" rtlCol="0" anchor="ctr"/>
            <a:lstStyle/>
            <a:p>
              <a:pPr algn="ctr">
                <a:lnSpc>
                  <a:spcPts val="1602"/>
                </a:lnSpc>
              </a:pPr>
              <a:endParaRPr/>
            </a:p>
          </p:txBody>
        </p:sp>
      </p:grpSp>
      <p:sp>
        <p:nvSpPr>
          <p:cNvPr id="6" name="TextBox 6"/>
          <p:cNvSpPr txBox="1"/>
          <p:nvPr/>
        </p:nvSpPr>
        <p:spPr>
          <a:xfrm>
            <a:off x="14362665" y="2291456"/>
            <a:ext cx="1923294" cy="530353"/>
          </a:xfrm>
          <a:prstGeom prst="rect">
            <a:avLst/>
          </a:prstGeom>
        </p:spPr>
        <p:txBody>
          <a:bodyPr lIns="0" tIns="0" rIns="0" bIns="0" rtlCol="0" anchor="t">
            <a:spAutoFit/>
          </a:bodyPr>
          <a:lstStyle/>
          <a:p>
            <a:pPr algn="ctr">
              <a:lnSpc>
                <a:spcPts val="3864"/>
              </a:lnSpc>
            </a:pPr>
            <a:r>
              <a:rPr lang="en-US" sz="4200" b="1">
                <a:solidFill>
                  <a:srgbClr val="FFFFFF"/>
                </a:solidFill>
                <a:latin typeface="Roboto Condensed Bold"/>
                <a:ea typeface="Roboto Condensed Bold"/>
                <a:cs typeface="Roboto Condensed Bold"/>
                <a:sym typeface="Roboto Condensed Bold"/>
              </a:rPr>
              <a:t>LEN</a:t>
            </a:r>
          </a:p>
        </p:txBody>
      </p:sp>
      <p:grpSp>
        <p:nvGrpSpPr>
          <p:cNvPr id="7" name="Group 7"/>
          <p:cNvGrpSpPr/>
          <p:nvPr/>
        </p:nvGrpSpPr>
        <p:grpSpPr>
          <a:xfrm>
            <a:off x="13438129" y="4811296"/>
            <a:ext cx="3681225" cy="4119760"/>
            <a:chOff x="0" y="0"/>
            <a:chExt cx="4908300" cy="5493013"/>
          </a:xfrm>
        </p:grpSpPr>
        <p:sp>
          <p:nvSpPr>
            <p:cNvPr id="8" name="Freeform 8"/>
            <p:cNvSpPr/>
            <p:nvPr/>
          </p:nvSpPr>
          <p:spPr>
            <a:xfrm rot="-10800000" flipH="1">
              <a:off x="0" y="1481974"/>
              <a:ext cx="3980956" cy="4011039"/>
            </a:xfrm>
            <a:custGeom>
              <a:avLst/>
              <a:gdLst/>
              <a:ahLst/>
              <a:cxnLst/>
              <a:rect l="l" t="t" r="r" b="b"/>
              <a:pathLst>
                <a:path w="3980956" h="4011039">
                  <a:moveTo>
                    <a:pt x="3980956" y="0"/>
                  </a:moveTo>
                  <a:lnTo>
                    <a:pt x="0" y="0"/>
                  </a:lnTo>
                  <a:lnTo>
                    <a:pt x="0" y="4011039"/>
                  </a:lnTo>
                  <a:lnTo>
                    <a:pt x="3980956" y="4011039"/>
                  </a:lnTo>
                  <a:lnTo>
                    <a:pt x="398095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072082" y="2669860"/>
              <a:ext cx="1184054" cy="673689"/>
            </a:xfrm>
            <a:prstGeom prst="rect">
              <a:avLst/>
            </a:prstGeom>
          </p:spPr>
          <p:txBody>
            <a:bodyPr lIns="0" tIns="0" rIns="0" bIns="0" rtlCol="0" anchor="t">
              <a:spAutoFit/>
            </a:bodyPr>
            <a:lstStyle/>
            <a:p>
              <a:pPr algn="ctr">
                <a:lnSpc>
                  <a:spcPts val="4209"/>
                </a:lnSpc>
              </a:pPr>
              <a:r>
                <a:rPr lang="en-US" sz="3006">
                  <a:solidFill>
                    <a:srgbClr val="F36B2B"/>
                  </a:solidFill>
                  <a:latin typeface="Bobby Jones Condensed Soft"/>
                  <a:ea typeface="Bobby Jones Condensed Soft"/>
                  <a:cs typeface="Bobby Jones Condensed Soft"/>
                  <a:sym typeface="Bobby Jones Condensed Soft"/>
                </a:rPr>
                <a:t>L</a:t>
              </a:r>
            </a:p>
          </p:txBody>
        </p:sp>
        <p:sp>
          <p:nvSpPr>
            <p:cNvPr id="10" name="Freeform 10"/>
            <p:cNvSpPr/>
            <p:nvPr/>
          </p:nvSpPr>
          <p:spPr>
            <a:xfrm rot="9001455">
              <a:off x="2108417" y="490564"/>
              <a:ext cx="2279436" cy="2693573"/>
            </a:xfrm>
            <a:custGeom>
              <a:avLst/>
              <a:gdLst/>
              <a:ahLst/>
              <a:cxnLst/>
              <a:rect l="l" t="t" r="r" b="b"/>
              <a:pathLst>
                <a:path w="2279436" h="2693573">
                  <a:moveTo>
                    <a:pt x="0" y="0"/>
                  </a:moveTo>
                  <a:lnTo>
                    <a:pt x="2279436" y="0"/>
                  </a:lnTo>
                  <a:lnTo>
                    <a:pt x="2279436" y="2693572"/>
                  </a:lnTo>
                  <a:lnTo>
                    <a:pt x="0" y="2693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8500143">
              <a:off x="2571042" y="165376"/>
              <a:ext cx="1008007" cy="1365835"/>
            </a:xfrm>
            <a:custGeom>
              <a:avLst/>
              <a:gdLst/>
              <a:ahLst/>
              <a:cxnLst/>
              <a:rect l="l" t="t" r="r" b="b"/>
              <a:pathLst>
                <a:path w="1008007" h="1365835">
                  <a:moveTo>
                    <a:pt x="0" y="0"/>
                  </a:moveTo>
                  <a:lnTo>
                    <a:pt x="1008006" y="0"/>
                  </a:lnTo>
                  <a:lnTo>
                    <a:pt x="1008006" y="1365834"/>
                  </a:lnTo>
                  <a:lnTo>
                    <a:pt x="0" y="1365834"/>
                  </a:lnTo>
                  <a:lnTo>
                    <a:pt x="0" y="0"/>
                  </a:lnTo>
                  <a:close/>
                </a:path>
              </a:pathLst>
            </a:custGeom>
            <a:blipFill>
              <a:blip r:embed="rId4">
                <a:extLst>
                  <a:ext uri="{96DAC541-7B7A-43D3-8B79-37D633B846F1}">
                    <asvg:svgBlip xmlns:asvg="http://schemas.microsoft.com/office/drawing/2016/SVG/main" r:embed="rId5"/>
                  </a:ext>
                </a:extLst>
              </a:blip>
              <a:stretch>
                <a:fillRect l="-117708" t="-89863"/>
              </a:stretch>
            </a:blipFill>
          </p:spPr>
          <p:txBody>
            <a:bodyPr/>
            <a:lstStyle/>
            <a:p>
              <a:endParaRPr lang="en-US"/>
            </a:p>
          </p:txBody>
        </p:sp>
      </p:grpSp>
      <p:sp>
        <p:nvSpPr>
          <p:cNvPr id="12" name="TextBox 12"/>
          <p:cNvSpPr txBox="1"/>
          <p:nvPr/>
        </p:nvSpPr>
        <p:spPr>
          <a:xfrm>
            <a:off x="1028700" y="4322771"/>
            <a:ext cx="11510946" cy="4066507"/>
          </a:xfrm>
          <a:prstGeom prst="rect">
            <a:avLst/>
          </a:prstGeom>
        </p:spPr>
        <p:txBody>
          <a:bodyPr lIns="0" tIns="0" rIns="0" bIns="0" rtlCol="0" anchor="t">
            <a:spAutoFit/>
          </a:bodyPr>
          <a:lstStyle/>
          <a:p>
            <a:pPr algn="l">
              <a:lnSpc>
                <a:spcPts val="4079"/>
              </a:lnSpc>
              <a:spcBef>
                <a:spcPct val="0"/>
              </a:spcBef>
            </a:pPr>
            <a:r>
              <a:rPr lang="en-US" sz="2913">
                <a:solidFill>
                  <a:srgbClr val="FFFFFF"/>
                </a:solidFill>
                <a:latin typeface="Open Sans"/>
                <a:ea typeface="Open Sans"/>
                <a:cs typeface="Open Sans"/>
                <a:sym typeface="Open Sans"/>
              </a:rPr>
              <a:t>There has been no evidence of delayed HIV detection in trials to date based on the laboratory-based nucleic acid testing (NAT) approaches used.</a:t>
            </a:r>
          </a:p>
          <a:p>
            <a:pPr algn="l">
              <a:lnSpc>
                <a:spcPts val="4079"/>
              </a:lnSpc>
              <a:spcBef>
                <a:spcPct val="0"/>
              </a:spcBef>
            </a:pPr>
            <a:r>
              <a:rPr lang="en-US" sz="2913">
                <a:solidFill>
                  <a:srgbClr val="FFFFFF"/>
                </a:solidFill>
                <a:latin typeface="Open Sans"/>
                <a:ea typeface="Open Sans"/>
                <a:cs typeface="Open Sans"/>
                <a:sym typeface="Open Sans"/>
              </a:rPr>
              <a:t>Due to the long-acting nature of LEN, diagnostic challenges may theoretically occur, given the medication’s long half-life and antiviral activity for up to 12 months after the last dose. This would be similar to other systemically-acting PrEP products.</a:t>
            </a:r>
          </a:p>
          <a:p>
            <a:pPr algn="l">
              <a:lnSpc>
                <a:spcPts val="4079"/>
              </a:lnSpc>
              <a:spcBef>
                <a:spcPct val="0"/>
              </a:spcBef>
            </a:pPr>
            <a:endParaRPr lang="en-US" sz="2913">
              <a:solidFill>
                <a:srgbClr val="FFFFFF"/>
              </a:solidFill>
              <a:latin typeface="Open Sans"/>
              <a:ea typeface="Open Sans"/>
              <a:cs typeface="Open Sans"/>
              <a:sym typeface="Open Sans"/>
            </a:endParaRPr>
          </a:p>
        </p:txBody>
      </p:sp>
      <p:sp>
        <p:nvSpPr>
          <p:cNvPr id="13" name="TextBox 13"/>
          <p:cNvSpPr txBox="1"/>
          <p:nvPr/>
        </p:nvSpPr>
        <p:spPr>
          <a:xfrm>
            <a:off x="271667" y="1766122"/>
            <a:ext cx="16987633" cy="420558"/>
          </a:xfrm>
          <a:prstGeom prst="rect">
            <a:avLst/>
          </a:prstGeom>
        </p:spPr>
        <p:txBody>
          <a:bodyPr lIns="0" tIns="0" rIns="0" bIns="0" rtlCol="0" anchor="t">
            <a:spAutoFit/>
          </a:bodyPr>
          <a:lstStyle/>
          <a:p>
            <a:pPr algn="l">
              <a:lnSpc>
                <a:spcPts val="3476"/>
              </a:lnSpc>
              <a:spcBef>
                <a:spcPct val="0"/>
              </a:spcBef>
            </a:pPr>
            <a:r>
              <a:rPr lang="en-US" sz="2483">
                <a:solidFill>
                  <a:srgbClr val="000000"/>
                </a:solidFill>
                <a:latin typeface="Open Sans"/>
                <a:ea typeface="Open Sans"/>
                <a:cs typeface="Open Sans"/>
                <a:sym typeface="Open Sans"/>
              </a:rPr>
              <a:t>Systemically-acting PrEP products can or may result in a delayed ability of HIV tests to detect HIV; DVR use does not.</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50740" y="561023"/>
            <a:ext cx="18146959"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Additional details: Drug Resistance Risks</a:t>
            </a:r>
          </a:p>
        </p:txBody>
      </p:sp>
      <p:grpSp>
        <p:nvGrpSpPr>
          <p:cNvPr id="3" name="Group 3"/>
          <p:cNvGrpSpPr/>
          <p:nvPr/>
        </p:nvGrpSpPr>
        <p:grpSpPr>
          <a:xfrm>
            <a:off x="331690" y="2707793"/>
            <a:ext cx="17624619" cy="7252916"/>
            <a:chOff x="0" y="0"/>
            <a:chExt cx="7107582" cy="2924925"/>
          </a:xfrm>
        </p:grpSpPr>
        <p:sp>
          <p:nvSpPr>
            <p:cNvPr id="4" name="Freeform 4"/>
            <p:cNvSpPr/>
            <p:nvPr/>
          </p:nvSpPr>
          <p:spPr>
            <a:xfrm>
              <a:off x="0" y="0"/>
              <a:ext cx="7107582" cy="2924925"/>
            </a:xfrm>
            <a:custGeom>
              <a:avLst/>
              <a:gdLst/>
              <a:ahLst/>
              <a:cxnLst/>
              <a:rect l="l" t="t" r="r" b="b"/>
              <a:pathLst>
                <a:path w="7107582" h="2924925">
                  <a:moveTo>
                    <a:pt x="0" y="0"/>
                  </a:moveTo>
                  <a:lnTo>
                    <a:pt x="7107582" y="0"/>
                  </a:lnTo>
                  <a:lnTo>
                    <a:pt x="7107582" y="2924925"/>
                  </a:lnTo>
                  <a:lnTo>
                    <a:pt x="0" y="2924925"/>
                  </a:lnTo>
                  <a:close/>
                </a:path>
              </a:pathLst>
            </a:custGeom>
            <a:solidFill>
              <a:srgbClr val="FE6C39"/>
            </a:solidFill>
          </p:spPr>
          <p:txBody>
            <a:bodyPr/>
            <a:lstStyle/>
            <a:p>
              <a:endParaRPr lang="en-US"/>
            </a:p>
          </p:txBody>
        </p:sp>
        <p:sp>
          <p:nvSpPr>
            <p:cNvPr id="5" name="TextBox 5"/>
            <p:cNvSpPr txBox="1"/>
            <p:nvPr/>
          </p:nvSpPr>
          <p:spPr>
            <a:xfrm>
              <a:off x="0" y="47625"/>
              <a:ext cx="7107582" cy="2877300"/>
            </a:xfrm>
            <a:prstGeom prst="rect">
              <a:avLst/>
            </a:prstGeom>
          </p:spPr>
          <p:txBody>
            <a:bodyPr lIns="50800" tIns="50800" rIns="50800" bIns="50800" rtlCol="0" anchor="ctr"/>
            <a:lstStyle/>
            <a:p>
              <a:pPr algn="ctr">
                <a:lnSpc>
                  <a:spcPts val="1602"/>
                </a:lnSpc>
              </a:pPr>
              <a:endParaRPr/>
            </a:p>
          </p:txBody>
        </p:sp>
      </p:grpSp>
      <p:sp>
        <p:nvSpPr>
          <p:cNvPr id="6" name="TextBox 6"/>
          <p:cNvSpPr txBox="1"/>
          <p:nvPr/>
        </p:nvSpPr>
        <p:spPr>
          <a:xfrm>
            <a:off x="14362665" y="2291456"/>
            <a:ext cx="1923294" cy="530353"/>
          </a:xfrm>
          <a:prstGeom prst="rect">
            <a:avLst/>
          </a:prstGeom>
        </p:spPr>
        <p:txBody>
          <a:bodyPr lIns="0" tIns="0" rIns="0" bIns="0" rtlCol="0" anchor="t">
            <a:spAutoFit/>
          </a:bodyPr>
          <a:lstStyle/>
          <a:p>
            <a:pPr algn="ctr">
              <a:lnSpc>
                <a:spcPts val="3864"/>
              </a:lnSpc>
            </a:pPr>
            <a:r>
              <a:rPr lang="en-US" sz="4200" b="1">
                <a:solidFill>
                  <a:srgbClr val="FFFFFF"/>
                </a:solidFill>
                <a:latin typeface="Roboto Condensed Bold"/>
                <a:ea typeface="Roboto Condensed Bold"/>
                <a:cs typeface="Roboto Condensed Bold"/>
                <a:sym typeface="Roboto Condensed Bold"/>
              </a:rPr>
              <a:t>LEN</a:t>
            </a:r>
          </a:p>
        </p:txBody>
      </p:sp>
      <p:grpSp>
        <p:nvGrpSpPr>
          <p:cNvPr id="7" name="Group 7"/>
          <p:cNvGrpSpPr/>
          <p:nvPr/>
        </p:nvGrpSpPr>
        <p:grpSpPr>
          <a:xfrm>
            <a:off x="13438129" y="4811296"/>
            <a:ext cx="3681225" cy="4119760"/>
            <a:chOff x="0" y="0"/>
            <a:chExt cx="4908300" cy="5493013"/>
          </a:xfrm>
        </p:grpSpPr>
        <p:sp>
          <p:nvSpPr>
            <p:cNvPr id="8" name="Freeform 8"/>
            <p:cNvSpPr/>
            <p:nvPr/>
          </p:nvSpPr>
          <p:spPr>
            <a:xfrm rot="-10800000" flipH="1">
              <a:off x="0" y="1481974"/>
              <a:ext cx="3980956" cy="4011039"/>
            </a:xfrm>
            <a:custGeom>
              <a:avLst/>
              <a:gdLst/>
              <a:ahLst/>
              <a:cxnLst/>
              <a:rect l="l" t="t" r="r" b="b"/>
              <a:pathLst>
                <a:path w="3980956" h="4011039">
                  <a:moveTo>
                    <a:pt x="3980956" y="0"/>
                  </a:moveTo>
                  <a:lnTo>
                    <a:pt x="0" y="0"/>
                  </a:lnTo>
                  <a:lnTo>
                    <a:pt x="0" y="4011039"/>
                  </a:lnTo>
                  <a:lnTo>
                    <a:pt x="3980956" y="4011039"/>
                  </a:lnTo>
                  <a:lnTo>
                    <a:pt x="3980956"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9" name="TextBox 9"/>
            <p:cNvSpPr txBox="1"/>
            <p:nvPr/>
          </p:nvSpPr>
          <p:spPr>
            <a:xfrm>
              <a:off x="1072082" y="2669860"/>
              <a:ext cx="1184054" cy="673689"/>
            </a:xfrm>
            <a:prstGeom prst="rect">
              <a:avLst/>
            </a:prstGeom>
          </p:spPr>
          <p:txBody>
            <a:bodyPr lIns="0" tIns="0" rIns="0" bIns="0" rtlCol="0" anchor="t">
              <a:spAutoFit/>
            </a:bodyPr>
            <a:lstStyle/>
            <a:p>
              <a:pPr algn="ctr">
                <a:lnSpc>
                  <a:spcPts val="4209"/>
                </a:lnSpc>
              </a:pPr>
              <a:r>
                <a:rPr lang="en-US" sz="3006">
                  <a:solidFill>
                    <a:srgbClr val="F36B2B"/>
                  </a:solidFill>
                  <a:latin typeface="Bobby Jones Condensed Soft"/>
                  <a:ea typeface="Bobby Jones Condensed Soft"/>
                  <a:cs typeface="Bobby Jones Condensed Soft"/>
                  <a:sym typeface="Bobby Jones Condensed Soft"/>
                </a:rPr>
                <a:t>L</a:t>
              </a:r>
            </a:p>
          </p:txBody>
        </p:sp>
        <p:sp>
          <p:nvSpPr>
            <p:cNvPr id="10" name="Freeform 10"/>
            <p:cNvSpPr/>
            <p:nvPr/>
          </p:nvSpPr>
          <p:spPr>
            <a:xfrm rot="9001455">
              <a:off x="2108417" y="490564"/>
              <a:ext cx="2279436" cy="2693573"/>
            </a:xfrm>
            <a:custGeom>
              <a:avLst/>
              <a:gdLst/>
              <a:ahLst/>
              <a:cxnLst/>
              <a:rect l="l" t="t" r="r" b="b"/>
              <a:pathLst>
                <a:path w="2279436" h="2693573">
                  <a:moveTo>
                    <a:pt x="0" y="0"/>
                  </a:moveTo>
                  <a:lnTo>
                    <a:pt x="2279436" y="0"/>
                  </a:lnTo>
                  <a:lnTo>
                    <a:pt x="2279436" y="2693572"/>
                  </a:lnTo>
                  <a:lnTo>
                    <a:pt x="0" y="269357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rot="-8500143">
              <a:off x="2571042" y="165376"/>
              <a:ext cx="1008007" cy="1365835"/>
            </a:xfrm>
            <a:custGeom>
              <a:avLst/>
              <a:gdLst/>
              <a:ahLst/>
              <a:cxnLst/>
              <a:rect l="l" t="t" r="r" b="b"/>
              <a:pathLst>
                <a:path w="1008007" h="1365835">
                  <a:moveTo>
                    <a:pt x="0" y="0"/>
                  </a:moveTo>
                  <a:lnTo>
                    <a:pt x="1008006" y="0"/>
                  </a:lnTo>
                  <a:lnTo>
                    <a:pt x="1008006" y="1365834"/>
                  </a:lnTo>
                  <a:lnTo>
                    <a:pt x="0" y="1365834"/>
                  </a:lnTo>
                  <a:lnTo>
                    <a:pt x="0" y="0"/>
                  </a:lnTo>
                  <a:close/>
                </a:path>
              </a:pathLst>
            </a:custGeom>
            <a:blipFill>
              <a:blip r:embed="rId4">
                <a:extLst>
                  <a:ext uri="{96DAC541-7B7A-43D3-8B79-37D633B846F1}">
                    <asvg:svgBlip xmlns:asvg="http://schemas.microsoft.com/office/drawing/2016/SVG/main" r:embed="rId5"/>
                  </a:ext>
                </a:extLst>
              </a:blip>
              <a:stretch>
                <a:fillRect l="-117708" t="-89863"/>
              </a:stretch>
            </a:blipFill>
          </p:spPr>
          <p:txBody>
            <a:bodyPr/>
            <a:lstStyle/>
            <a:p>
              <a:endParaRPr lang="en-US"/>
            </a:p>
          </p:txBody>
        </p:sp>
      </p:grpSp>
      <p:sp>
        <p:nvSpPr>
          <p:cNvPr id="12" name="TextBox 12"/>
          <p:cNvSpPr txBox="1"/>
          <p:nvPr/>
        </p:nvSpPr>
        <p:spPr>
          <a:xfrm>
            <a:off x="1028700" y="4322771"/>
            <a:ext cx="11510946" cy="4066507"/>
          </a:xfrm>
          <a:prstGeom prst="rect">
            <a:avLst/>
          </a:prstGeom>
        </p:spPr>
        <p:txBody>
          <a:bodyPr lIns="0" tIns="0" rIns="0" bIns="0" rtlCol="0" anchor="t">
            <a:spAutoFit/>
          </a:bodyPr>
          <a:lstStyle/>
          <a:p>
            <a:pPr algn="l">
              <a:lnSpc>
                <a:spcPts val="4079"/>
              </a:lnSpc>
              <a:spcBef>
                <a:spcPct val="0"/>
              </a:spcBef>
            </a:pPr>
            <a:r>
              <a:rPr lang="en-US" sz="2913">
                <a:solidFill>
                  <a:srgbClr val="FFFFFF"/>
                </a:solidFill>
                <a:latin typeface="Open Sans"/>
                <a:ea typeface="Open Sans"/>
                <a:cs typeface="Open Sans"/>
                <a:sym typeface="Open Sans"/>
              </a:rPr>
              <a:t>Starting LEN in individuals living with HIV can result in the development of viral drug resistance.</a:t>
            </a:r>
          </a:p>
          <a:p>
            <a:pPr algn="l">
              <a:lnSpc>
                <a:spcPts val="4079"/>
              </a:lnSpc>
              <a:spcBef>
                <a:spcPct val="0"/>
              </a:spcBef>
            </a:pPr>
            <a:r>
              <a:rPr lang="en-US" sz="2913">
                <a:solidFill>
                  <a:srgbClr val="FFFFFF"/>
                </a:solidFill>
                <a:latin typeface="Open Sans"/>
                <a:ea typeface="Open Sans"/>
                <a:cs typeface="Open Sans"/>
                <a:sym typeface="Open Sans"/>
              </a:rPr>
              <a:t>It’s possible LEN resistance could render LEN or other future capsid inhibitor medications less effective at treating HIV. However, since capsid inhibitors are not routinely used in HIV treatment regimens, the implications to clinical care should be minimal. </a:t>
            </a:r>
          </a:p>
          <a:p>
            <a:pPr algn="l">
              <a:lnSpc>
                <a:spcPts val="4079"/>
              </a:lnSpc>
              <a:spcBef>
                <a:spcPct val="0"/>
              </a:spcBef>
            </a:pPr>
            <a:endParaRPr lang="en-US" sz="2913">
              <a:solidFill>
                <a:srgbClr val="FFFFFF"/>
              </a:solidFill>
              <a:latin typeface="Open Sans"/>
              <a:ea typeface="Open Sans"/>
              <a:cs typeface="Open Sans"/>
              <a:sym typeface="Open Sans"/>
            </a:endParaRPr>
          </a:p>
        </p:txBody>
      </p:sp>
      <p:sp>
        <p:nvSpPr>
          <p:cNvPr id="13" name="TextBox 13"/>
          <p:cNvSpPr txBox="1"/>
          <p:nvPr/>
        </p:nvSpPr>
        <p:spPr>
          <a:xfrm>
            <a:off x="331690" y="1815606"/>
            <a:ext cx="16987633" cy="420558"/>
          </a:xfrm>
          <a:prstGeom prst="rect">
            <a:avLst/>
          </a:prstGeom>
        </p:spPr>
        <p:txBody>
          <a:bodyPr lIns="0" tIns="0" rIns="0" bIns="0" rtlCol="0" anchor="t">
            <a:spAutoFit/>
          </a:bodyPr>
          <a:lstStyle/>
          <a:p>
            <a:pPr algn="l">
              <a:lnSpc>
                <a:spcPts val="3476"/>
              </a:lnSpc>
              <a:spcBef>
                <a:spcPct val="0"/>
              </a:spcBef>
            </a:pPr>
            <a:r>
              <a:rPr lang="en-US" sz="2483">
                <a:solidFill>
                  <a:srgbClr val="000000"/>
                </a:solidFill>
                <a:latin typeface="Open Sans"/>
                <a:ea typeface="Open Sans"/>
                <a:cs typeface="Open Sans"/>
                <a:sym typeface="Open Sans"/>
              </a:rPr>
              <a:t>Like some other PrEP products, LEN use is known to result in the development of HIV drug resistance.</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04555" y="2514627"/>
            <a:ext cx="25297109" cy="8031832"/>
          </a:xfrm>
          <a:custGeom>
            <a:avLst/>
            <a:gdLst/>
            <a:ahLst/>
            <a:cxnLst/>
            <a:rect l="l" t="t" r="r" b="b"/>
            <a:pathLst>
              <a:path w="25297109" h="8031832">
                <a:moveTo>
                  <a:pt x="0" y="0"/>
                </a:moveTo>
                <a:lnTo>
                  <a:pt x="25297110" y="0"/>
                </a:lnTo>
                <a:lnTo>
                  <a:pt x="25297110" y="8031832"/>
                </a:lnTo>
                <a:lnTo>
                  <a:pt x="0" y="8031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304245" y="0"/>
            <a:ext cx="3543407" cy="2781163"/>
          </a:xfrm>
          <a:custGeom>
            <a:avLst/>
            <a:gdLst/>
            <a:ahLst/>
            <a:cxnLst/>
            <a:rect l="l" t="t" r="r" b="b"/>
            <a:pathLst>
              <a:path w="3543407" h="2781163">
                <a:moveTo>
                  <a:pt x="0" y="0"/>
                </a:moveTo>
                <a:lnTo>
                  <a:pt x="3543408" y="0"/>
                </a:lnTo>
                <a:lnTo>
                  <a:pt x="3543408" y="2781163"/>
                </a:lnTo>
                <a:lnTo>
                  <a:pt x="0" y="278116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TextBox 4"/>
          <p:cNvSpPr txBox="1"/>
          <p:nvPr/>
        </p:nvSpPr>
        <p:spPr>
          <a:xfrm>
            <a:off x="815720" y="3185052"/>
            <a:ext cx="16656559" cy="6842416"/>
          </a:xfrm>
          <a:prstGeom prst="rect">
            <a:avLst/>
          </a:prstGeom>
        </p:spPr>
        <p:txBody>
          <a:bodyPr lIns="0" tIns="0" rIns="0" bIns="0" rtlCol="0" anchor="t">
            <a:spAutoFit/>
          </a:bodyPr>
          <a:lstStyle/>
          <a:p>
            <a:pPr algn="l">
              <a:lnSpc>
                <a:spcPts val="4533"/>
              </a:lnSpc>
            </a:pPr>
            <a:r>
              <a:rPr lang="en-US" sz="3238">
                <a:solidFill>
                  <a:srgbClr val="FFFFFF"/>
                </a:solidFill>
                <a:latin typeface="Open Sans"/>
                <a:ea typeface="Open Sans"/>
                <a:cs typeface="Open Sans"/>
                <a:sym typeface="Open Sans"/>
              </a:rPr>
              <a:t>Since PrEP may only be safely and effectively used by those who are HIV negative, </a:t>
            </a:r>
            <a:r>
              <a:rPr lang="en-US" sz="3238" b="1">
                <a:solidFill>
                  <a:srgbClr val="FFFFFF"/>
                </a:solidFill>
                <a:latin typeface="Open Sans Bold"/>
                <a:ea typeface="Open Sans Bold"/>
                <a:cs typeface="Open Sans Bold"/>
                <a:sym typeface="Open Sans Bold"/>
              </a:rPr>
              <a:t>all clients must test for HIV before starting PrEP, </a:t>
            </a:r>
            <a:r>
              <a:rPr lang="en-US" sz="3238">
                <a:solidFill>
                  <a:srgbClr val="FFFFFF"/>
                </a:solidFill>
                <a:latin typeface="Open Sans"/>
                <a:ea typeface="Open Sans"/>
                <a:cs typeface="Open Sans"/>
                <a:sym typeface="Open Sans"/>
              </a:rPr>
              <a:t>using the HIV diagnostic tests specified in each country’s national HIV testing algorithm. Ideally, HIV testing should be conducted on the day the client intends to start PrEP, to facilitate same-day PrEP initiation. </a:t>
            </a:r>
          </a:p>
          <a:p>
            <a:pPr algn="l">
              <a:lnSpc>
                <a:spcPts val="4533"/>
              </a:lnSpc>
            </a:pPr>
            <a:r>
              <a:rPr lang="en-US" sz="3238">
                <a:solidFill>
                  <a:srgbClr val="FFFFFF"/>
                </a:solidFill>
                <a:latin typeface="Open Sans"/>
                <a:ea typeface="Open Sans"/>
                <a:cs typeface="Open Sans"/>
                <a:sym typeface="Open Sans"/>
              </a:rPr>
              <a:t> </a:t>
            </a:r>
          </a:p>
          <a:p>
            <a:pPr algn="l">
              <a:lnSpc>
                <a:spcPts val="4533"/>
              </a:lnSpc>
            </a:pPr>
            <a:r>
              <a:rPr lang="en-US" sz="3238">
                <a:solidFill>
                  <a:srgbClr val="FFFFFF"/>
                </a:solidFill>
                <a:latin typeface="Open Sans"/>
                <a:ea typeface="Open Sans"/>
                <a:cs typeface="Open Sans"/>
                <a:sym typeface="Open Sans"/>
              </a:rPr>
              <a:t>Note about HIV self-testing (HIVST): WHO recommends that HIVST may be considered for those seeking to start TDF-based oral PrEP or DVR (but not for CAB-LA or LEN) to simplify and support differentiated service delivery for PrEP. Providers wishing to include HIVST as part of their clinical assessment of eligibility should follow national guidelines in their country.</a:t>
            </a:r>
          </a:p>
          <a:p>
            <a:pPr algn="l">
              <a:lnSpc>
                <a:spcPts val="4533"/>
              </a:lnSpc>
            </a:pPr>
            <a:endParaRPr lang="en-US" sz="3238">
              <a:solidFill>
                <a:srgbClr val="FFFFFF"/>
              </a:solidFill>
              <a:latin typeface="Open Sans"/>
              <a:ea typeface="Open Sans"/>
              <a:cs typeface="Open Sans"/>
              <a:sym typeface="Open Sans"/>
            </a:endParaRPr>
          </a:p>
        </p:txBody>
      </p:sp>
      <p:sp>
        <p:nvSpPr>
          <p:cNvPr id="5" name="TextBox 5"/>
          <p:cNvSpPr txBox="1"/>
          <p:nvPr/>
        </p:nvSpPr>
        <p:spPr>
          <a:xfrm>
            <a:off x="4023645" y="780028"/>
            <a:ext cx="16152910" cy="1087756"/>
          </a:xfrm>
          <a:prstGeom prst="rect">
            <a:avLst/>
          </a:prstGeom>
        </p:spPr>
        <p:txBody>
          <a:bodyPr lIns="0" tIns="0" rIns="0" bIns="0" rtlCol="0" anchor="t">
            <a:spAutoFit/>
          </a:bodyPr>
          <a:lstStyle/>
          <a:p>
            <a:pPr algn="l">
              <a:lnSpc>
                <a:spcPts val="8819"/>
              </a:lnSpc>
            </a:pPr>
            <a:r>
              <a:rPr lang="en-US" sz="6299" b="1">
                <a:solidFill>
                  <a:srgbClr val="48AEA8"/>
                </a:solidFill>
                <a:latin typeface="Roboto Condensed Bold"/>
                <a:ea typeface="Roboto Condensed Bold"/>
                <a:cs typeface="Roboto Condensed Bold"/>
                <a:sym typeface="Roboto Condensed Bold"/>
              </a:rPr>
              <a:t>Step 1: Test for HIV </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504555" y="2424997"/>
            <a:ext cx="25297109" cy="8031832"/>
          </a:xfrm>
          <a:custGeom>
            <a:avLst/>
            <a:gdLst/>
            <a:ahLst/>
            <a:cxnLst/>
            <a:rect l="l" t="t" r="r" b="b"/>
            <a:pathLst>
              <a:path w="25297109" h="8031832">
                <a:moveTo>
                  <a:pt x="0" y="0"/>
                </a:moveTo>
                <a:lnTo>
                  <a:pt x="25297110" y="0"/>
                </a:lnTo>
                <a:lnTo>
                  <a:pt x="25297110" y="8031832"/>
                </a:lnTo>
                <a:lnTo>
                  <a:pt x="0" y="80318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566792" y="2752038"/>
            <a:ext cx="17472948" cy="7623028"/>
          </a:xfrm>
          <a:prstGeom prst="rect">
            <a:avLst/>
          </a:prstGeom>
        </p:spPr>
        <p:txBody>
          <a:bodyPr lIns="0" tIns="0" rIns="0" bIns="0" rtlCol="0" anchor="t">
            <a:spAutoFit/>
          </a:bodyPr>
          <a:lstStyle/>
          <a:p>
            <a:pPr algn="l">
              <a:lnSpc>
                <a:spcPts val="4040"/>
              </a:lnSpc>
            </a:pPr>
            <a:r>
              <a:rPr lang="en-US" sz="2885">
                <a:solidFill>
                  <a:srgbClr val="FFFFFF"/>
                </a:solidFill>
                <a:latin typeface="Open Sans"/>
                <a:ea typeface="Open Sans"/>
                <a:cs typeface="Open Sans"/>
                <a:sym typeface="Open Sans"/>
              </a:rPr>
              <a:t>Because individuals who have acquired HIV may still test negative due to testing window periods, providers should further assess whether clients may have been exposed to HIV in the past 72 hours, as post-exposure prophylaxis (PEP) may be indicated (instead of PrEP). Whether PEP is indicated is a decision based upon the likelihood of exposure, and is a gradient from low to high, taking into consideration the details of the reported exposure. These situations should be managed on a case-by-case basis, considering a number of factors related to possible HIV exposure in the prior 72 hours, including:</a:t>
            </a:r>
          </a:p>
          <a:p>
            <a:pPr marL="623076" lvl="1" indent="-311538" algn="l">
              <a:lnSpc>
                <a:spcPts val="4040"/>
              </a:lnSpc>
              <a:buFont typeface="Arial"/>
              <a:buChar char="•"/>
            </a:pPr>
            <a:r>
              <a:rPr lang="en-US" sz="2885">
                <a:solidFill>
                  <a:srgbClr val="FFFFFF"/>
                </a:solidFill>
                <a:latin typeface="Open Sans"/>
                <a:ea typeface="Open Sans"/>
                <a:cs typeface="Open Sans"/>
                <a:sym typeface="Open Sans"/>
              </a:rPr>
              <a:t>Condom use</a:t>
            </a:r>
          </a:p>
          <a:p>
            <a:pPr marL="623076" lvl="1" indent="-311538" algn="l">
              <a:lnSpc>
                <a:spcPts val="4040"/>
              </a:lnSpc>
              <a:buFont typeface="Arial"/>
              <a:buChar char="•"/>
            </a:pPr>
            <a:r>
              <a:rPr lang="en-US" sz="2885">
                <a:solidFill>
                  <a:srgbClr val="FFFFFF"/>
                </a:solidFill>
                <a:latin typeface="Open Sans"/>
                <a:ea typeface="Open Sans"/>
                <a:cs typeface="Open Sans"/>
                <a:sym typeface="Open Sans"/>
              </a:rPr>
              <a:t>Type(s) of sex</a:t>
            </a:r>
          </a:p>
          <a:p>
            <a:pPr marL="623076" lvl="1" indent="-311538" algn="l">
              <a:lnSpc>
                <a:spcPts val="4040"/>
              </a:lnSpc>
              <a:buFont typeface="Arial"/>
              <a:buChar char="•"/>
            </a:pPr>
            <a:r>
              <a:rPr lang="en-US" sz="2885">
                <a:solidFill>
                  <a:srgbClr val="FFFFFF"/>
                </a:solidFill>
                <a:latin typeface="Open Sans"/>
                <a:ea typeface="Open Sans"/>
                <a:cs typeface="Open Sans"/>
                <a:sym typeface="Open Sans"/>
              </a:rPr>
              <a:t>HIV status and viral suppression status, if partner(s) living with HIV</a:t>
            </a:r>
          </a:p>
          <a:p>
            <a:pPr marL="623076" lvl="1" indent="-311538" algn="l">
              <a:lnSpc>
                <a:spcPts val="4040"/>
              </a:lnSpc>
              <a:buFont typeface="Arial"/>
              <a:buChar char="•"/>
            </a:pPr>
            <a:r>
              <a:rPr lang="en-US" sz="2885">
                <a:solidFill>
                  <a:srgbClr val="FFFFFF"/>
                </a:solidFill>
                <a:latin typeface="Open Sans"/>
                <a:ea typeface="Open Sans"/>
                <a:cs typeface="Open Sans"/>
                <a:sym typeface="Open Sans"/>
              </a:rPr>
              <a:t>Type of partner(s)</a:t>
            </a:r>
          </a:p>
          <a:p>
            <a:pPr algn="l">
              <a:lnSpc>
                <a:spcPts val="4040"/>
              </a:lnSpc>
            </a:pPr>
            <a:r>
              <a:rPr lang="en-US" sz="2885">
                <a:solidFill>
                  <a:srgbClr val="FFFFFF"/>
                </a:solidFill>
                <a:latin typeface="Open Sans"/>
                <a:ea typeface="Open Sans"/>
                <a:cs typeface="Open Sans"/>
                <a:sym typeface="Open Sans"/>
              </a:rPr>
              <a:t>PEP would be more highly indicated in a client with higher-risk exposures and more likely to be effective when started as soon as possible after exposure (ideally within 24 hours and always within 72 hours). </a:t>
            </a:r>
          </a:p>
          <a:p>
            <a:pPr algn="l">
              <a:lnSpc>
                <a:spcPts val="4040"/>
              </a:lnSpc>
            </a:pPr>
            <a:endParaRPr lang="en-US" sz="2885">
              <a:solidFill>
                <a:srgbClr val="FFFFFF"/>
              </a:solidFill>
              <a:latin typeface="Open Sans"/>
              <a:ea typeface="Open Sans"/>
              <a:cs typeface="Open Sans"/>
              <a:sym typeface="Open Sans"/>
            </a:endParaRPr>
          </a:p>
        </p:txBody>
      </p:sp>
      <p:sp>
        <p:nvSpPr>
          <p:cNvPr id="4" name="Freeform 4"/>
          <p:cNvSpPr/>
          <p:nvPr/>
        </p:nvSpPr>
        <p:spPr>
          <a:xfrm>
            <a:off x="0" y="0"/>
            <a:ext cx="3546537" cy="2784032"/>
          </a:xfrm>
          <a:custGeom>
            <a:avLst/>
            <a:gdLst/>
            <a:ahLst/>
            <a:cxnLst/>
            <a:rect l="l" t="t" r="r" b="b"/>
            <a:pathLst>
              <a:path w="3546537" h="2784032">
                <a:moveTo>
                  <a:pt x="0" y="0"/>
                </a:moveTo>
                <a:lnTo>
                  <a:pt x="3546537" y="0"/>
                </a:lnTo>
                <a:lnTo>
                  <a:pt x="3546537" y="2784032"/>
                </a:lnTo>
                <a:lnTo>
                  <a:pt x="0" y="27840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3330427" y="705092"/>
            <a:ext cx="13928873" cy="1719904"/>
          </a:xfrm>
          <a:prstGeom prst="rect">
            <a:avLst/>
          </a:prstGeom>
        </p:spPr>
        <p:txBody>
          <a:bodyPr lIns="0" tIns="0" rIns="0" bIns="0" rtlCol="0" anchor="t">
            <a:spAutoFit/>
          </a:bodyPr>
          <a:lstStyle/>
          <a:p>
            <a:pPr algn="l">
              <a:lnSpc>
                <a:spcPts val="6740"/>
              </a:lnSpc>
            </a:pPr>
            <a:r>
              <a:rPr lang="en-US" sz="5965" b="1">
                <a:solidFill>
                  <a:srgbClr val="A93291"/>
                </a:solidFill>
                <a:latin typeface="Roboto Condensed Bold"/>
                <a:ea typeface="Roboto Condensed Bold"/>
                <a:cs typeface="Roboto Condensed Bold"/>
                <a:sym typeface="Roboto Condensed Bold"/>
              </a:rPr>
              <a:t>Step 2: Possible exposure to HIV in past 72 hours (“PEP Assessment”)</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62312" y="1487032"/>
            <a:ext cx="28972767" cy="9198854"/>
          </a:xfrm>
          <a:custGeom>
            <a:avLst/>
            <a:gdLst/>
            <a:ahLst/>
            <a:cxnLst/>
            <a:rect l="l" t="t" r="r" b="b"/>
            <a:pathLst>
              <a:path w="28972767" h="9198854">
                <a:moveTo>
                  <a:pt x="0" y="0"/>
                </a:moveTo>
                <a:lnTo>
                  <a:pt x="28972767" y="0"/>
                </a:lnTo>
                <a:lnTo>
                  <a:pt x="28972767" y="9198854"/>
                </a:lnTo>
                <a:lnTo>
                  <a:pt x="0" y="9198854"/>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407526" y="1975295"/>
            <a:ext cx="8420667" cy="7910830"/>
          </a:xfrm>
          <a:prstGeom prst="rect">
            <a:avLst/>
          </a:prstGeom>
        </p:spPr>
        <p:txBody>
          <a:bodyPr lIns="0" tIns="0" rIns="0" bIns="0" rtlCol="0" anchor="t">
            <a:spAutoFit/>
          </a:bodyPr>
          <a:lstStyle/>
          <a:p>
            <a:pPr algn="l">
              <a:lnSpc>
                <a:spcPts val="3919"/>
              </a:lnSpc>
            </a:pPr>
            <a:r>
              <a:rPr lang="en-US" sz="2799">
                <a:solidFill>
                  <a:srgbClr val="FFFFFF"/>
                </a:solidFill>
                <a:latin typeface="Open Sans"/>
                <a:ea typeface="Open Sans"/>
                <a:cs typeface="Open Sans"/>
                <a:sym typeface="Open Sans"/>
              </a:rPr>
              <a:t>Clients testing HIV-negative and not in need of PEP should next be assessed for clinical suspicion of acute HIV infection (AHI), based on relevant signs and symptoms within the past 2 weeks, in the context of possible HIV exposure(s) in the prior 1 month. Signs and symptoms of AHI include: </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Fever</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Swollen lymph nodes</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Rash</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Headache</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Sore throat</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Aches/pains</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Mouth sores</a:t>
            </a:r>
          </a:p>
          <a:p>
            <a:pPr algn="l">
              <a:lnSpc>
                <a:spcPts val="3919"/>
              </a:lnSpc>
            </a:pPr>
            <a:r>
              <a:rPr lang="en-US" sz="2799">
                <a:solidFill>
                  <a:srgbClr val="FFFFFF"/>
                </a:solidFill>
                <a:latin typeface="Open Sans"/>
                <a:ea typeface="Open Sans"/>
                <a:cs typeface="Open Sans"/>
                <a:sym typeface="Open Sans"/>
              </a:rPr>
              <a:t>(It should be noted most individuals with signs and symptoms of AHI will have a condition other than HIV)</a:t>
            </a:r>
          </a:p>
        </p:txBody>
      </p:sp>
      <p:sp>
        <p:nvSpPr>
          <p:cNvPr id="4" name="TextBox 4"/>
          <p:cNvSpPr txBox="1"/>
          <p:nvPr/>
        </p:nvSpPr>
        <p:spPr>
          <a:xfrm>
            <a:off x="407526" y="151319"/>
            <a:ext cx="17472948" cy="1335713"/>
          </a:xfrm>
          <a:prstGeom prst="rect">
            <a:avLst/>
          </a:prstGeom>
        </p:spPr>
        <p:txBody>
          <a:bodyPr lIns="0" tIns="0" rIns="0" bIns="0" rtlCol="0" anchor="t">
            <a:spAutoFit/>
          </a:bodyPr>
          <a:lstStyle/>
          <a:p>
            <a:pPr algn="l">
              <a:lnSpc>
                <a:spcPts val="5259"/>
              </a:lnSpc>
            </a:pPr>
            <a:r>
              <a:rPr lang="en-US" sz="4654" b="1">
                <a:solidFill>
                  <a:srgbClr val="FE6C39"/>
                </a:solidFill>
                <a:latin typeface="Roboto Condensed Bold"/>
                <a:ea typeface="Roboto Condensed Bold"/>
                <a:cs typeface="Roboto Condensed Bold"/>
                <a:sym typeface="Roboto Condensed Bold"/>
              </a:rPr>
              <a:t>Step 3: Signs/symptoms of acute HIV infection in past 2 weeks in the context of possible HIV exposure(s) in past 1 month ("AHI Assessment")</a:t>
            </a:r>
          </a:p>
        </p:txBody>
      </p:sp>
      <p:sp>
        <p:nvSpPr>
          <p:cNvPr id="5" name="TextBox 5"/>
          <p:cNvSpPr txBox="1"/>
          <p:nvPr/>
        </p:nvSpPr>
        <p:spPr>
          <a:xfrm>
            <a:off x="9543716" y="1975295"/>
            <a:ext cx="8744284" cy="7910830"/>
          </a:xfrm>
          <a:prstGeom prst="rect">
            <a:avLst/>
          </a:prstGeom>
        </p:spPr>
        <p:txBody>
          <a:bodyPr lIns="0" tIns="0" rIns="0" bIns="0" rtlCol="0" anchor="t">
            <a:spAutoFit/>
          </a:bodyPr>
          <a:lstStyle/>
          <a:p>
            <a:pPr algn="l">
              <a:lnSpc>
                <a:spcPts val="3919"/>
              </a:lnSpc>
            </a:pPr>
            <a:r>
              <a:rPr lang="en-US" sz="2799">
                <a:solidFill>
                  <a:srgbClr val="FFFFFF"/>
                </a:solidFill>
                <a:latin typeface="Open Sans"/>
                <a:ea typeface="Open Sans"/>
                <a:cs typeface="Open Sans"/>
                <a:sym typeface="Open Sans"/>
              </a:rPr>
              <a:t>Whether there is a clinical suspicion of AHI is a gradient from low to high, taking into consideration the observed or reported signs/symptoms in the past 2 weeks and the details of the HIV exposure(s) in the past 1 month. These situations should be managed on a case-by-case basis, considering a number of factors related to HIV exposure(s) in the past 1 month, including:</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Condom use</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Type(s) of sex</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HIV status and viral suppression status, if partner(s) living with HIV</a:t>
            </a:r>
          </a:p>
          <a:p>
            <a:pPr marL="604519" lvl="1" indent="-302260" algn="l">
              <a:lnSpc>
                <a:spcPts val="3919"/>
              </a:lnSpc>
              <a:buFont typeface="Arial"/>
              <a:buChar char="•"/>
            </a:pPr>
            <a:r>
              <a:rPr lang="en-US" sz="2799">
                <a:solidFill>
                  <a:srgbClr val="FFFFFF"/>
                </a:solidFill>
                <a:latin typeface="Open Sans"/>
                <a:ea typeface="Open Sans"/>
                <a:cs typeface="Open Sans"/>
                <a:sym typeface="Open Sans"/>
              </a:rPr>
              <a:t>Type of partner(s)</a:t>
            </a:r>
          </a:p>
          <a:p>
            <a:pPr algn="l">
              <a:lnSpc>
                <a:spcPts val="3919"/>
              </a:lnSpc>
            </a:pPr>
            <a:r>
              <a:rPr lang="en-US" sz="2799">
                <a:solidFill>
                  <a:srgbClr val="FFFFFF"/>
                </a:solidFill>
                <a:latin typeface="Open Sans"/>
                <a:ea typeface="Open Sans"/>
                <a:cs typeface="Open Sans"/>
                <a:sym typeface="Open Sans"/>
              </a:rPr>
              <a:t>Suspicion of AHI would be higher in a client with AHI signs/symptoms in the past 2 weeks and higher-risk exposure(s) in the past 1 month.</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9971" y="2095523"/>
            <a:ext cx="28972767" cy="9198854"/>
          </a:xfrm>
          <a:custGeom>
            <a:avLst/>
            <a:gdLst/>
            <a:ahLst/>
            <a:cxnLst/>
            <a:rect l="l" t="t" r="r" b="b"/>
            <a:pathLst>
              <a:path w="28972767" h="9198854">
                <a:moveTo>
                  <a:pt x="0" y="0"/>
                </a:moveTo>
                <a:lnTo>
                  <a:pt x="28972767" y="0"/>
                </a:lnTo>
                <a:lnTo>
                  <a:pt x="28972767" y="9198853"/>
                </a:lnTo>
                <a:lnTo>
                  <a:pt x="0" y="91988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2011729" y="3223830"/>
            <a:ext cx="14663621" cy="6034470"/>
          </a:xfrm>
          <a:prstGeom prst="rect">
            <a:avLst/>
          </a:prstGeom>
        </p:spPr>
        <p:txBody>
          <a:bodyPr lIns="0" tIns="0" rIns="0" bIns="0" rtlCol="0" anchor="t">
            <a:spAutoFit/>
          </a:bodyPr>
          <a:lstStyle/>
          <a:p>
            <a:pPr algn="l">
              <a:lnSpc>
                <a:spcPts val="5324"/>
              </a:lnSpc>
            </a:pPr>
            <a:r>
              <a:rPr lang="en-US" sz="3803">
                <a:solidFill>
                  <a:srgbClr val="FFFFFF"/>
                </a:solidFill>
                <a:latin typeface="Open Sans"/>
                <a:ea typeface="Open Sans"/>
                <a:cs typeface="Open Sans"/>
                <a:sym typeface="Open Sans"/>
              </a:rPr>
              <a:t>Use of other medications or health products can interfere with the antiretroviral medicines in some forms of PrEP. These vary by PrEP product. It’s important for providers to know the medications a client is currently taking to help ensure there won’t be an interaction between medications.</a:t>
            </a:r>
          </a:p>
          <a:p>
            <a:pPr algn="l">
              <a:lnSpc>
                <a:spcPts val="5324"/>
              </a:lnSpc>
            </a:pPr>
            <a:r>
              <a:rPr lang="en-US" sz="3803">
                <a:solidFill>
                  <a:srgbClr val="FFFFFF"/>
                </a:solidFill>
                <a:latin typeface="Open Sans"/>
                <a:ea typeface="Open Sans"/>
                <a:cs typeface="Open Sans"/>
                <a:sym typeface="Open Sans"/>
              </a:rPr>
              <a:t> </a:t>
            </a:r>
          </a:p>
          <a:p>
            <a:pPr algn="l">
              <a:lnSpc>
                <a:spcPts val="5324"/>
              </a:lnSpc>
            </a:pPr>
            <a:r>
              <a:rPr lang="en-US" sz="3803">
                <a:solidFill>
                  <a:srgbClr val="FFFFFF"/>
                </a:solidFill>
                <a:latin typeface="Open Sans"/>
                <a:ea typeface="Open Sans"/>
                <a:cs typeface="Open Sans"/>
                <a:sym typeface="Open Sans"/>
              </a:rPr>
              <a:t>Note: None of the PrEP products is known to interact with alcohol, recreational drugs or contraceptive medications.</a:t>
            </a:r>
          </a:p>
          <a:p>
            <a:pPr algn="l">
              <a:lnSpc>
                <a:spcPts val="5324"/>
              </a:lnSpc>
            </a:pPr>
            <a:endParaRPr lang="en-US" sz="3803">
              <a:solidFill>
                <a:srgbClr val="FFFFFF"/>
              </a:solidFill>
              <a:latin typeface="Open Sans"/>
              <a:ea typeface="Open Sans"/>
              <a:cs typeface="Open Sans"/>
              <a:sym typeface="Open Sans"/>
            </a:endParaRPr>
          </a:p>
        </p:txBody>
      </p:sp>
      <p:sp>
        <p:nvSpPr>
          <p:cNvPr id="4" name="Freeform 4"/>
          <p:cNvSpPr/>
          <p:nvPr/>
        </p:nvSpPr>
        <p:spPr>
          <a:xfrm>
            <a:off x="-410680" y="-152681"/>
            <a:ext cx="3905794" cy="3065594"/>
          </a:xfrm>
          <a:custGeom>
            <a:avLst/>
            <a:gdLst/>
            <a:ahLst/>
            <a:cxnLst/>
            <a:rect l="l" t="t" r="r" b="b"/>
            <a:pathLst>
              <a:path w="3905794" h="3065594">
                <a:moveTo>
                  <a:pt x="0" y="0"/>
                </a:moveTo>
                <a:lnTo>
                  <a:pt x="3905794" y="0"/>
                </a:lnTo>
                <a:lnTo>
                  <a:pt x="3905794" y="3065594"/>
                </a:lnTo>
                <a:lnTo>
                  <a:pt x="0" y="30655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2758513" y="375714"/>
            <a:ext cx="15529487" cy="1719809"/>
          </a:xfrm>
          <a:prstGeom prst="rect">
            <a:avLst/>
          </a:prstGeom>
        </p:spPr>
        <p:txBody>
          <a:bodyPr lIns="0" tIns="0" rIns="0" bIns="0" rtlCol="0" anchor="t">
            <a:spAutoFit/>
          </a:bodyPr>
          <a:lstStyle/>
          <a:p>
            <a:pPr algn="l">
              <a:lnSpc>
                <a:spcPts val="6728"/>
              </a:lnSpc>
            </a:pPr>
            <a:r>
              <a:rPr lang="en-US" sz="5954" b="1">
                <a:solidFill>
                  <a:srgbClr val="1D9EDE"/>
                </a:solidFill>
                <a:latin typeface="Roboto Condensed Bold"/>
                <a:ea typeface="Roboto Condensed Bold"/>
                <a:cs typeface="Roboto Condensed Bold"/>
                <a:sym typeface="Roboto Condensed Bold"/>
              </a:rPr>
              <a:t>Step 4: Determine Possible Medication Interactions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9971" y="2095523"/>
            <a:ext cx="28972767" cy="9198854"/>
          </a:xfrm>
          <a:custGeom>
            <a:avLst/>
            <a:gdLst/>
            <a:ahLst/>
            <a:cxnLst/>
            <a:rect l="l" t="t" r="r" b="b"/>
            <a:pathLst>
              <a:path w="28972767" h="9198854">
                <a:moveTo>
                  <a:pt x="0" y="0"/>
                </a:moveTo>
                <a:lnTo>
                  <a:pt x="28972767" y="0"/>
                </a:lnTo>
                <a:lnTo>
                  <a:pt x="28972767" y="9198853"/>
                </a:lnTo>
                <a:lnTo>
                  <a:pt x="0" y="91988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812189" y="3555734"/>
            <a:ext cx="14663621" cy="4016179"/>
          </a:xfrm>
          <a:prstGeom prst="rect">
            <a:avLst/>
          </a:prstGeom>
        </p:spPr>
        <p:txBody>
          <a:bodyPr lIns="0" tIns="0" rIns="0" bIns="0" rtlCol="0" anchor="t">
            <a:spAutoFit/>
          </a:bodyPr>
          <a:lstStyle/>
          <a:p>
            <a:pPr algn="l">
              <a:lnSpc>
                <a:spcPts val="5324"/>
              </a:lnSpc>
            </a:pPr>
            <a:r>
              <a:rPr lang="en-US" sz="3803">
                <a:solidFill>
                  <a:srgbClr val="FFFFFF"/>
                </a:solidFill>
                <a:latin typeface="Open Sans"/>
                <a:ea typeface="Open Sans"/>
                <a:cs typeface="Open Sans"/>
                <a:sym typeface="Open Sans"/>
              </a:rPr>
              <a:t>Like other medicines, those in PrEP may result in allergic reactions to use. Providers should ask about any prior use of PrEP, PEP or hepatitis B treatment and whether an allergic reaction occurred. Signs/symptoms of an allergic reaction are non-specific and may include: rash, itching, swelling or shortness of breath, among others.</a:t>
            </a:r>
          </a:p>
        </p:txBody>
      </p:sp>
      <p:sp>
        <p:nvSpPr>
          <p:cNvPr id="4" name="TextBox 4"/>
          <p:cNvSpPr txBox="1"/>
          <p:nvPr/>
        </p:nvSpPr>
        <p:spPr>
          <a:xfrm>
            <a:off x="1028700" y="808347"/>
            <a:ext cx="13697058" cy="879503"/>
          </a:xfrm>
          <a:prstGeom prst="rect">
            <a:avLst/>
          </a:prstGeom>
        </p:spPr>
        <p:txBody>
          <a:bodyPr lIns="0" tIns="0" rIns="0" bIns="0" rtlCol="0" anchor="t">
            <a:spAutoFit/>
          </a:bodyPr>
          <a:lstStyle/>
          <a:p>
            <a:pPr algn="l">
              <a:lnSpc>
                <a:spcPts val="6795"/>
              </a:lnSpc>
            </a:pPr>
            <a:r>
              <a:rPr lang="en-US" sz="6013" b="1">
                <a:solidFill>
                  <a:srgbClr val="F6A800"/>
                </a:solidFill>
                <a:latin typeface="Roboto Condensed Bold"/>
                <a:ea typeface="Roboto Condensed Bold"/>
                <a:cs typeface="Roboto Condensed Bold"/>
                <a:sym typeface="Roboto Condensed Bold"/>
              </a:rPr>
              <a:t>Step 5: Ask about Allergies to Medications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289971" y="1763619"/>
            <a:ext cx="28972767" cy="9198854"/>
          </a:xfrm>
          <a:custGeom>
            <a:avLst/>
            <a:gdLst/>
            <a:ahLst/>
            <a:cxnLst/>
            <a:rect l="l" t="t" r="r" b="b"/>
            <a:pathLst>
              <a:path w="28972767" h="9198854">
                <a:moveTo>
                  <a:pt x="0" y="0"/>
                </a:moveTo>
                <a:lnTo>
                  <a:pt x="28972767" y="0"/>
                </a:lnTo>
                <a:lnTo>
                  <a:pt x="28972767" y="9198853"/>
                </a:lnTo>
                <a:lnTo>
                  <a:pt x="0" y="919885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815052" y="3568295"/>
            <a:ext cx="17216547" cy="3377681"/>
          </a:xfrm>
          <a:prstGeom prst="rect">
            <a:avLst/>
          </a:prstGeom>
        </p:spPr>
        <p:txBody>
          <a:bodyPr lIns="0" tIns="0" rIns="0" bIns="0" rtlCol="0" anchor="t">
            <a:spAutoFit/>
          </a:bodyPr>
          <a:lstStyle/>
          <a:p>
            <a:pPr algn="l">
              <a:lnSpc>
                <a:spcPts val="3878"/>
              </a:lnSpc>
            </a:pPr>
            <a:r>
              <a:rPr lang="en-US" sz="2770">
                <a:solidFill>
                  <a:srgbClr val="FFFFFF"/>
                </a:solidFill>
                <a:latin typeface="Open Sans"/>
                <a:ea typeface="Open Sans"/>
                <a:cs typeface="Open Sans"/>
                <a:sym typeface="Open Sans"/>
              </a:rPr>
              <a:t>Use of certain PrEP products may be contraindicated in clients with specific comorbidities or at risk of developing comorbidities. </a:t>
            </a:r>
          </a:p>
          <a:p>
            <a:pPr algn="l">
              <a:lnSpc>
                <a:spcPts val="3878"/>
              </a:lnSpc>
            </a:pPr>
            <a:endParaRPr lang="en-US" sz="2770">
              <a:solidFill>
                <a:srgbClr val="FFFFFF"/>
              </a:solidFill>
              <a:latin typeface="Open Sans"/>
              <a:ea typeface="Open Sans"/>
              <a:cs typeface="Open Sans"/>
              <a:sym typeface="Open Sans"/>
            </a:endParaRPr>
          </a:p>
          <a:p>
            <a:pPr algn="l">
              <a:lnSpc>
                <a:spcPts val="3878"/>
              </a:lnSpc>
            </a:pPr>
            <a:endParaRPr lang="en-US" sz="2770">
              <a:solidFill>
                <a:srgbClr val="FFFFFF"/>
              </a:solidFill>
              <a:latin typeface="Open Sans"/>
              <a:ea typeface="Open Sans"/>
              <a:cs typeface="Open Sans"/>
              <a:sym typeface="Open Sans"/>
            </a:endParaRPr>
          </a:p>
          <a:p>
            <a:pPr algn="l">
              <a:lnSpc>
                <a:spcPts val="3878"/>
              </a:lnSpc>
            </a:pPr>
            <a:r>
              <a:rPr lang="en-US" sz="2770">
                <a:solidFill>
                  <a:srgbClr val="FFFFFF"/>
                </a:solidFill>
                <a:latin typeface="Open Sans"/>
                <a:ea typeface="Open Sans"/>
                <a:cs typeface="Open Sans"/>
                <a:sym typeface="Open Sans"/>
              </a:rPr>
              <a:t>LEN use has not been associated with hepatotoxicity or nephrotoxicity; therefore, kidney and liver function do not need to be assessed as part of LEN eligibility determination.</a:t>
            </a:r>
          </a:p>
          <a:p>
            <a:pPr algn="l">
              <a:lnSpc>
                <a:spcPts val="3878"/>
              </a:lnSpc>
            </a:pPr>
            <a:endParaRPr lang="en-US" sz="2770">
              <a:solidFill>
                <a:srgbClr val="FFFFFF"/>
              </a:solidFill>
              <a:latin typeface="Open Sans"/>
              <a:ea typeface="Open Sans"/>
              <a:cs typeface="Open Sans"/>
              <a:sym typeface="Open Sans"/>
            </a:endParaRPr>
          </a:p>
        </p:txBody>
      </p:sp>
      <p:sp>
        <p:nvSpPr>
          <p:cNvPr id="4" name="TextBox 4"/>
          <p:cNvSpPr txBox="1"/>
          <p:nvPr/>
        </p:nvSpPr>
        <p:spPr>
          <a:xfrm>
            <a:off x="815052" y="696334"/>
            <a:ext cx="12021064" cy="837234"/>
          </a:xfrm>
          <a:prstGeom prst="rect">
            <a:avLst/>
          </a:prstGeom>
        </p:spPr>
        <p:txBody>
          <a:bodyPr lIns="0" tIns="0" rIns="0" bIns="0" rtlCol="0" anchor="t">
            <a:spAutoFit/>
          </a:bodyPr>
          <a:lstStyle/>
          <a:p>
            <a:pPr algn="l">
              <a:lnSpc>
                <a:spcPts val="6407"/>
              </a:lnSpc>
            </a:pPr>
            <a:r>
              <a:rPr lang="en-US" sz="5670" b="1">
                <a:solidFill>
                  <a:srgbClr val="6CC24A"/>
                </a:solidFill>
                <a:latin typeface="Roboto Condensed Bold"/>
                <a:ea typeface="Roboto Condensed Bold"/>
                <a:cs typeface="Roboto Condensed Bold"/>
                <a:sym typeface="Roboto Condensed Bold"/>
              </a:rPr>
              <a:t>Step 6: Evaluate Relevant Comoribidities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A93291"/>
        </a:solidFill>
        <a:effectLst/>
      </p:bgPr>
    </p:bg>
    <p:spTree>
      <p:nvGrpSpPr>
        <p:cNvPr id="1" name=""/>
        <p:cNvGrpSpPr/>
        <p:nvPr/>
      </p:nvGrpSpPr>
      <p:grpSpPr>
        <a:xfrm>
          <a:off x="0" y="0"/>
          <a:ext cx="0" cy="0"/>
          <a:chOff x="0" y="0"/>
          <a:chExt cx="0" cy="0"/>
        </a:xfrm>
      </p:grpSpPr>
      <p:sp>
        <p:nvSpPr>
          <p:cNvPr id="2" name="TextBox 2"/>
          <p:cNvSpPr txBox="1"/>
          <p:nvPr/>
        </p:nvSpPr>
        <p:spPr>
          <a:xfrm>
            <a:off x="586161" y="441799"/>
            <a:ext cx="16673139" cy="1807869"/>
          </a:xfrm>
          <a:prstGeom prst="rect">
            <a:avLst/>
          </a:prstGeom>
        </p:spPr>
        <p:txBody>
          <a:bodyPr lIns="0" tIns="0" rIns="0" bIns="0" rtlCol="0" anchor="t">
            <a:spAutoFit/>
          </a:bodyPr>
          <a:lstStyle/>
          <a:p>
            <a:pPr algn="l">
              <a:lnSpc>
                <a:spcPts val="7271"/>
              </a:lnSpc>
            </a:pPr>
            <a:r>
              <a:rPr lang="en-US" sz="5194" b="1">
                <a:solidFill>
                  <a:srgbClr val="FFFFFF"/>
                </a:solidFill>
                <a:latin typeface="Roboto Condensed Bold"/>
                <a:ea typeface="Roboto Condensed Bold"/>
                <a:cs typeface="Roboto Condensed Bold"/>
                <a:sym typeface="Roboto Condensed Bold"/>
              </a:rPr>
              <a:t>Assessing for Sexual and Reproductive Health and Other Health Needs</a:t>
            </a:r>
          </a:p>
        </p:txBody>
      </p:sp>
      <p:sp>
        <p:nvSpPr>
          <p:cNvPr id="3" name="TextBox 3"/>
          <p:cNvSpPr txBox="1"/>
          <p:nvPr/>
        </p:nvSpPr>
        <p:spPr>
          <a:xfrm>
            <a:off x="586161" y="2182993"/>
            <a:ext cx="15497243" cy="2256599"/>
          </a:xfrm>
          <a:prstGeom prst="rect">
            <a:avLst/>
          </a:prstGeom>
        </p:spPr>
        <p:txBody>
          <a:bodyPr lIns="0" tIns="0" rIns="0" bIns="0" rtlCol="0" anchor="t">
            <a:spAutoFit/>
          </a:bodyPr>
          <a:lstStyle/>
          <a:p>
            <a:pPr algn="l">
              <a:lnSpc>
                <a:spcPts val="4513"/>
              </a:lnSpc>
              <a:spcBef>
                <a:spcPct val="0"/>
              </a:spcBef>
            </a:pPr>
            <a:r>
              <a:rPr lang="en-US" sz="3224">
                <a:solidFill>
                  <a:srgbClr val="FFFFFF"/>
                </a:solidFill>
                <a:latin typeface="Open Sans"/>
                <a:ea typeface="Open Sans"/>
                <a:cs typeface="Open Sans"/>
                <a:sym typeface="Open Sans"/>
              </a:rPr>
              <a:t>Clients seeking PrEP often have diverse health and social needs, and providers have a unique opportunity to address broader issues as part of offering comprehensive, client-centered care. When assessing PrEP eligibility, additional counseling and services may be offered, including the following (as appropriate):</a:t>
            </a:r>
          </a:p>
        </p:txBody>
      </p:sp>
      <p:sp>
        <p:nvSpPr>
          <p:cNvPr id="4" name="TextBox 4"/>
          <p:cNvSpPr txBox="1"/>
          <p:nvPr/>
        </p:nvSpPr>
        <p:spPr>
          <a:xfrm>
            <a:off x="1374433" y="4765260"/>
            <a:ext cx="14418555" cy="3798055"/>
          </a:xfrm>
          <a:prstGeom prst="rect">
            <a:avLst/>
          </a:prstGeom>
        </p:spPr>
        <p:txBody>
          <a:bodyPr lIns="0" tIns="0" rIns="0" bIns="0" rtlCol="0" anchor="t">
            <a:spAutoFit/>
          </a:bodyPr>
          <a:lstStyle/>
          <a:p>
            <a:pPr marL="587312" lvl="1" indent="-293656" algn="l">
              <a:lnSpc>
                <a:spcPts val="3808"/>
              </a:lnSpc>
              <a:buFont typeface="Arial"/>
              <a:buChar char="•"/>
            </a:pPr>
            <a:r>
              <a:rPr lang="en-US" sz="2720">
                <a:solidFill>
                  <a:srgbClr val="FFFFFF"/>
                </a:solidFill>
                <a:latin typeface="Open Sans"/>
                <a:ea typeface="Open Sans"/>
                <a:cs typeface="Open Sans"/>
                <a:sym typeface="Open Sans"/>
              </a:rPr>
              <a:t>prevention and testing for STIs</a:t>
            </a:r>
          </a:p>
          <a:p>
            <a:pPr marL="587312" lvl="1" indent="-293656" algn="l">
              <a:lnSpc>
                <a:spcPts val="3808"/>
              </a:lnSpc>
              <a:spcBef>
                <a:spcPct val="0"/>
              </a:spcBef>
              <a:buFont typeface="Arial"/>
              <a:buChar char="•"/>
            </a:pPr>
            <a:r>
              <a:rPr lang="en-US" sz="2720">
                <a:solidFill>
                  <a:srgbClr val="FFFFFF"/>
                </a:solidFill>
                <a:latin typeface="Open Sans"/>
                <a:ea typeface="Open Sans"/>
                <a:cs typeface="Open Sans"/>
                <a:sym typeface="Open Sans"/>
              </a:rPr>
              <a:t>sexual and reproductive health</a:t>
            </a:r>
          </a:p>
          <a:p>
            <a:pPr marL="587312" lvl="1" indent="-293656" algn="l">
              <a:lnSpc>
                <a:spcPts val="3808"/>
              </a:lnSpc>
              <a:spcBef>
                <a:spcPct val="0"/>
              </a:spcBef>
              <a:buFont typeface="Arial"/>
              <a:buChar char="•"/>
            </a:pPr>
            <a:r>
              <a:rPr lang="en-US" sz="2720">
                <a:solidFill>
                  <a:srgbClr val="FFFFFF"/>
                </a:solidFill>
                <a:latin typeface="Open Sans"/>
                <a:ea typeface="Open Sans"/>
                <a:cs typeface="Open Sans"/>
                <a:sym typeface="Open Sans"/>
              </a:rPr>
              <a:t>testing for hepatitis B and C and linkage to care</a:t>
            </a:r>
          </a:p>
          <a:p>
            <a:pPr marL="587312" lvl="1" indent="-293656" algn="l">
              <a:lnSpc>
                <a:spcPts val="3808"/>
              </a:lnSpc>
              <a:spcBef>
                <a:spcPct val="0"/>
              </a:spcBef>
              <a:buFont typeface="Arial"/>
              <a:buChar char="•"/>
            </a:pPr>
            <a:r>
              <a:rPr lang="en-US" sz="2720">
                <a:solidFill>
                  <a:srgbClr val="FFFFFF"/>
                </a:solidFill>
                <a:latin typeface="Open Sans"/>
                <a:ea typeface="Open Sans"/>
                <a:cs typeface="Open Sans"/>
                <a:sym typeface="Open Sans"/>
              </a:rPr>
              <a:t>mental health</a:t>
            </a:r>
          </a:p>
          <a:p>
            <a:pPr marL="587312" lvl="1" indent="-293656" algn="l">
              <a:lnSpc>
                <a:spcPts val="3808"/>
              </a:lnSpc>
              <a:spcBef>
                <a:spcPct val="0"/>
              </a:spcBef>
              <a:buFont typeface="Arial"/>
              <a:buChar char="•"/>
            </a:pPr>
            <a:r>
              <a:rPr lang="en-US" sz="2720">
                <a:solidFill>
                  <a:srgbClr val="FFFFFF"/>
                </a:solidFill>
                <a:latin typeface="Open Sans"/>
                <a:ea typeface="Open Sans"/>
                <a:cs typeface="Open Sans"/>
                <a:sym typeface="Open Sans"/>
              </a:rPr>
              <a:t>drug and alcohol use (including chemsex)</a:t>
            </a:r>
          </a:p>
          <a:p>
            <a:pPr marL="587312" lvl="1" indent="-293656" algn="l">
              <a:lnSpc>
                <a:spcPts val="3808"/>
              </a:lnSpc>
              <a:spcBef>
                <a:spcPct val="0"/>
              </a:spcBef>
              <a:buFont typeface="Arial"/>
              <a:buChar char="•"/>
            </a:pPr>
            <a:r>
              <a:rPr lang="en-US" sz="2720">
                <a:solidFill>
                  <a:srgbClr val="FFFFFF"/>
                </a:solidFill>
                <a:latin typeface="Open Sans"/>
                <a:ea typeface="Open Sans"/>
                <a:cs typeface="Open Sans"/>
                <a:sym typeface="Open Sans"/>
              </a:rPr>
              <a:t>gender-affirming care</a:t>
            </a:r>
          </a:p>
          <a:p>
            <a:pPr marL="587312" lvl="1" indent="-293656" algn="just">
              <a:lnSpc>
                <a:spcPts val="3808"/>
              </a:lnSpc>
              <a:spcBef>
                <a:spcPct val="0"/>
              </a:spcBef>
              <a:buFont typeface="Arial"/>
              <a:buChar char="•"/>
            </a:pPr>
            <a:r>
              <a:rPr lang="en-US" sz="2720">
                <a:solidFill>
                  <a:srgbClr val="FFFFFF"/>
                </a:solidFill>
                <a:latin typeface="Open Sans"/>
                <a:ea typeface="Open Sans"/>
                <a:cs typeface="Open Sans"/>
                <a:sym typeface="Open Sans"/>
              </a:rPr>
              <a:t>gender-based violence (GBV), including intimate partner violence (IPV) and first-line support and referral for services</a:t>
            </a:r>
          </a:p>
        </p:txBody>
      </p:sp>
      <p:sp>
        <p:nvSpPr>
          <p:cNvPr id="5" name="TextBox 5"/>
          <p:cNvSpPr txBox="1"/>
          <p:nvPr/>
        </p:nvSpPr>
        <p:spPr>
          <a:xfrm>
            <a:off x="586161" y="8921990"/>
            <a:ext cx="16843586" cy="969351"/>
          </a:xfrm>
          <a:prstGeom prst="rect">
            <a:avLst/>
          </a:prstGeom>
        </p:spPr>
        <p:txBody>
          <a:bodyPr lIns="0" tIns="0" rIns="0" bIns="0" rtlCol="0" anchor="t">
            <a:spAutoFit/>
          </a:bodyPr>
          <a:lstStyle/>
          <a:p>
            <a:pPr algn="l">
              <a:lnSpc>
                <a:spcPts val="3947"/>
              </a:lnSpc>
              <a:spcBef>
                <a:spcPct val="0"/>
              </a:spcBef>
            </a:pPr>
            <a:r>
              <a:rPr lang="en-US" sz="2819">
                <a:solidFill>
                  <a:srgbClr val="FFFFFF"/>
                </a:solidFill>
                <a:latin typeface="Open Sans"/>
                <a:ea typeface="Open Sans"/>
                <a:cs typeface="Open Sans"/>
                <a:sym typeface="Open Sans"/>
              </a:rPr>
              <a:t>Some clients may welcome complementary services, while others may prefer to receive only those pertaining directly to HIV PrEP, and providers should adjust their approach accordingly.</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E6C39"/>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4622800"/>
            <a:ext cx="15497243" cy="936625"/>
          </a:xfrm>
          <a:prstGeom prst="rect">
            <a:avLst/>
          </a:prstGeom>
        </p:spPr>
        <p:txBody>
          <a:bodyPr lIns="0" tIns="0" rIns="0" bIns="0" rtlCol="0" anchor="t">
            <a:spAutoFit/>
          </a:bodyPr>
          <a:lstStyle/>
          <a:p>
            <a:pPr algn="l">
              <a:lnSpc>
                <a:spcPts val="7699"/>
              </a:lnSpc>
            </a:pPr>
            <a:r>
              <a:rPr lang="en-US" sz="5499" b="1">
                <a:solidFill>
                  <a:srgbClr val="FFFFFF"/>
                </a:solidFill>
                <a:latin typeface="Roboto Condensed Bold"/>
                <a:ea typeface="Roboto Condensed Bold"/>
                <a:cs typeface="Roboto Condensed Bold"/>
                <a:sym typeface="Roboto Condensed Bold"/>
              </a:rPr>
              <a:t>What are the contraindications to starting PrEP?</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A93291"/>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3235325"/>
            <a:ext cx="15497243" cy="1908175"/>
          </a:xfrm>
          <a:prstGeom prst="rect">
            <a:avLst/>
          </a:prstGeom>
        </p:spPr>
        <p:txBody>
          <a:bodyPr lIns="0" tIns="0" rIns="0" bIns="0" rtlCol="0" anchor="t">
            <a:spAutoFit/>
          </a:bodyPr>
          <a:lstStyle/>
          <a:p>
            <a:pPr algn="l">
              <a:lnSpc>
                <a:spcPts val="7699"/>
              </a:lnSpc>
            </a:pPr>
            <a:r>
              <a:rPr lang="en-US" sz="5499" b="1">
                <a:solidFill>
                  <a:srgbClr val="FFFFFF"/>
                </a:solidFill>
                <a:latin typeface="Roboto Condensed Bold"/>
                <a:ea typeface="Roboto Condensed Bold"/>
                <a:cs typeface="Roboto Condensed Bold"/>
                <a:sym typeface="Roboto Condensed Bold"/>
              </a:rPr>
              <a:t>ARV Medications are used in different ways for different purposes,</a:t>
            </a:r>
          </a:p>
        </p:txBody>
      </p:sp>
      <p:sp>
        <p:nvSpPr>
          <p:cNvPr id="4" name="TextBox 4"/>
          <p:cNvSpPr txBox="1"/>
          <p:nvPr/>
        </p:nvSpPr>
        <p:spPr>
          <a:xfrm>
            <a:off x="1171894" y="5420678"/>
            <a:ext cx="8874323" cy="688974"/>
          </a:xfrm>
          <a:prstGeom prst="rect">
            <a:avLst/>
          </a:prstGeom>
        </p:spPr>
        <p:txBody>
          <a:bodyPr lIns="0" tIns="0" rIns="0" bIns="0" rtlCol="0" anchor="t">
            <a:spAutoFit/>
          </a:bodyPr>
          <a:lstStyle/>
          <a:p>
            <a:pPr algn="ctr">
              <a:lnSpc>
                <a:spcPts val="5600"/>
              </a:lnSpc>
              <a:spcBef>
                <a:spcPct val="0"/>
              </a:spcBef>
            </a:pPr>
            <a:r>
              <a:rPr lang="en-US" sz="4000" b="1">
                <a:solidFill>
                  <a:srgbClr val="FFFFFF"/>
                </a:solidFill>
                <a:latin typeface="Open Sans Bold"/>
                <a:ea typeface="Open Sans Bold"/>
                <a:cs typeface="Open Sans Bold"/>
                <a:sym typeface="Open Sans Bold"/>
              </a:rPr>
              <a:t>Let’s define important terminology</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8700" y="3903444"/>
            <a:ext cx="6596526" cy="4667042"/>
          </a:xfrm>
          <a:custGeom>
            <a:avLst/>
            <a:gdLst/>
            <a:ahLst/>
            <a:cxnLst/>
            <a:rect l="l" t="t" r="r" b="b"/>
            <a:pathLst>
              <a:path w="6596526" h="4667042">
                <a:moveTo>
                  <a:pt x="0" y="0"/>
                </a:moveTo>
                <a:lnTo>
                  <a:pt x="6596526" y="0"/>
                </a:lnTo>
                <a:lnTo>
                  <a:pt x="6596526" y="4667042"/>
                </a:lnTo>
                <a:lnTo>
                  <a:pt x="0" y="4667042"/>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11741" y="844486"/>
            <a:ext cx="16447559" cy="2008886"/>
          </a:xfrm>
          <a:prstGeom prst="rect">
            <a:avLst/>
          </a:prstGeom>
        </p:spPr>
        <p:txBody>
          <a:bodyPr lIns="0" tIns="0" rIns="0" bIns="0" rtlCol="0" anchor="t">
            <a:spAutoFit/>
          </a:bodyPr>
          <a:lstStyle/>
          <a:p>
            <a:pPr algn="l">
              <a:lnSpc>
                <a:spcPts val="5152"/>
              </a:lnSpc>
            </a:pPr>
            <a:r>
              <a:rPr lang="en-US" sz="5600" b="1">
                <a:solidFill>
                  <a:srgbClr val="48AEA8"/>
                </a:solidFill>
                <a:latin typeface="Roboto Condensed Bold"/>
                <a:ea typeface="Roboto Condensed Bold"/>
                <a:cs typeface="Roboto Condensed Bold"/>
                <a:sym typeface="Roboto Condensed Bold"/>
              </a:rPr>
              <a:t>Your assessment of clinical eligibility will have revealed contraindications to PrEP use, if there are any. </a:t>
            </a:r>
          </a:p>
          <a:p>
            <a:pPr algn="l">
              <a:lnSpc>
                <a:spcPts val="5152"/>
              </a:lnSpc>
            </a:pPr>
            <a:endParaRPr lang="en-US" sz="5600" b="1">
              <a:solidFill>
                <a:srgbClr val="48AEA8"/>
              </a:solidFill>
              <a:latin typeface="Roboto Condensed Bold"/>
              <a:ea typeface="Roboto Condensed Bold"/>
              <a:cs typeface="Roboto Condensed Bold"/>
              <a:sym typeface="Roboto Condensed Bold"/>
            </a:endParaRPr>
          </a:p>
        </p:txBody>
      </p:sp>
      <p:sp>
        <p:nvSpPr>
          <p:cNvPr id="4" name="TextBox 4"/>
          <p:cNvSpPr txBox="1"/>
          <p:nvPr/>
        </p:nvSpPr>
        <p:spPr>
          <a:xfrm>
            <a:off x="9035521" y="4200394"/>
            <a:ext cx="8223779" cy="3595363"/>
          </a:xfrm>
          <a:prstGeom prst="rect">
            <a:avLst/>
          </a:prstGeom>
        </p:spPr>
        <p:txBody>
          <a:bodyPr lIns="0" tIns="0" rIns="0" bIns="0" rtlCol="0" anchor="t">
            <a:spAutoFit/>
          </a:bodyPr>
          <a:lstStyle/>
          <a:p>
            <a:pPr algn="just">
              <a:lnSpc>
                <a:spcPts val="4751"/>
              </a:lnSpc>
            </a:pPr>
            <a:r>
              <a:rPr lang="en-US" sz="3801">
                <a:solidFill>
                  <a:srgbClr val="000000"/>
                </a:solidFill>
                <a:latin typeface="Open Sans"/>
                <a:ea typeface="Open Sans"/>
                <a:cs typeface="Open Sans"/>
                <a:sym typeface="Open Sans"/>
              </a:rPr>
              <a:t>Some contraindications apply to the use of all PrEP products, and some are product-specific. We’ll first review those contraindications that apply to all products.</a:t>
            </a:r>
          </a:p>
          <a:p>
            <a:pPr algn="just">
              <a:lnSpc>
                <a:spcPts val="4751"/>
              </a:lnSpc>
            </a:pPr>
            <a:endParaRPr lang="en-US" sz="3801">
              <a:solidFill>
                <a:srgbClr val="000000"/>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94629" y="4071616"/>
            <a:ext cx="5586514" cy="3770897"/>
          </a:xfrm>
          <a:custGeom>
            <a:avLst/>
            <a:gdLst/>
            <a:ahLst/>
            <a:cxnLst/>
            <a:rect l="l" t="t" r="r" b="b"/>
            <a:pathLst>
              <a:path w="5586514" h="3770897">
                <a:moveTo>
                  <a:pt x="0" y="0"/>
                </a:moveTo>
                <a:lnTo>
                  <a:pt x="5586514" y="0"/>
                </a:lnTo>
                <a:lnTo>
                  <a:pt x="5586514" y="3770897"/>
                </a:lnTo>
                <a:lnTo>
                  <a:pt x="0" y="3770897"/>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11741" y="842242"/>
            <a:ext cx="16447559" cy="13611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Use of any PrEP product would be contraindicated in clients with:</a:t>
            </a:r>
            <a:r>
              <a:rPr lang="en-US" sz="5600" b="1">
                <a:solidFill>
                  <a:srgbClr val="A6218C"/>
                </a:solidFill>
                <a:latin typeface="Roboto Condensed Bold"/>
                <a:ea typeface="Roboto Condensed Bold"/>
                <a:cs typeface="Roboto Condensed Bold"/>
                <a:sym typeface="Roboto Condensed Bold"/>
              </a:rPr>
              <a:t> </a:t>
            </a:r>
            <a:r>
              <a:rPr lang="en-US" sz="5600" b="1">
                <a:solidFill>
                  <a:srgbClr val="E33137"/>
                </a:solidFill>
                <a:latin typeface="Roboto Condensed Bold"/>
                <a:ea typeface="Roboto Condensed Bold"/>
                <a:cs typeface="Roboto Condensed Bold"/>
                <a:sym typeface="Roboto Condensed Bold"/>
              </a:rPr>
              <a:t>HIV (including inconclusive HIV status)</a:t>
            </a:r>
          </a:p>
        </p:txBody>
      </p:sp>
      <p:sp>
        <p:nvSpPr>
          <p:cNvPr id="4" name="TextBox 4"/>
          <p:cNvSpPr txBox="1"/>
          <p:nvPr/>
        </p:nvSpPr>
        <p:spPr>
          <a:xfrm>
            <a:off x="5286183" y="3216802"/>
            <a:ext cx="12227190" cy="5461475"/>
          </a:xfrm>
          <a:prstGeom prst="rect">
            <a:avLst/>
          </a:prstGeom>
        </p:spPr>
        <p:txBody>
          <a:bodyPr lIns="0" tIns="0" rIns="0" bIns="0" rtlCol="0" anchor="t">
            <a:spAutoFit/>
          </a:bodyPr>
          <a:lstStyle/>
          <a:p>
            <a:pPr marL="747319" lvl="1" indent="-373659" algn="just">
              <a:lnSpc>
                <a:spcPts val="4326"/>
              </a:lnSpc>
              <a:buFont typeface="Arial"/>
              <a:buChar char="•"/>
            </a:pPr>
            <a:r>
              <a:rPr lang="en-US" sz="3461">
                <a:solidFill>
                  <a:srgbClr val="000000"/>
                </a:solidFill>
                <a:latin typeface="Open Sans"/>
                <a:ea typeface="Open Sans"/>
                <a:cs typeface="Open Sans"/>
                <a:sym typeface="Open Sans"/>
              </a:rPr>
              <a:t>Clients with reactive HIV test(s) should have the diagnosis confirmed and be referred for initiation of HIV antiretroviral therapy (ART) in accordance with national guidelines. Do not start PrEP in clients with a confirmed HIV diagnosis or use PrEP and ART together.</a:t>
            </a:r>
          </a:p>
          <a:p>
            <a:pPr marL="747319" lvl="1" indent="-373659" algn="just">
              <a:lnSpc>
                <a:spcPts val="4326"/>
              </a:lnSpc>
              <a:buFont typeface="Arial"/>
              <a:buChar char="•"/>
            </a:pPr>
            <a:r>
              <a:rPr lang="en-US" sz="3461">
                <a:solidFill>
                  <a:srgbClr val="000000"/>
                </a:solidFill>
                <a:latin typeface="Open Sans"/>
                <a:ea typeface="Open Sans"/>
                <a:cs typeface="Open Sans"/>
                <a:sym typeface="Open Sans"/>
              </a:rPr>
              <a:t>Clients with inconclusive HIV test results should be re-tested for HIV according to national guidelines. PrEP eligibility screening should be deferred and alternative HIV prevention strategies suggested in the interim.</a:t>
            </a:r>
          </a:p>
          <a:p>
            <a:pPr algn="just">
              <a:lnSpc>
                <a:spcPts val="4326"/>
              </a:lnSpc>
            </a:pPr>
            <a:endParaRPr lang="en-US" sz="3461">
              <a:solidFill>
                <a:srgbClr val="000000"/>
              </a:solidFill>
              <a:latin typeface="Open Sans"/>
              <a:ea typeface="Open Sans"/>
              <a:cs typeface="Open Sans"/>
              <a:sym typeface="Open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286183" y="3216802"/>
            <a:ext cx="12227190" cy="7100797"/>
          </a:xfrm>
          <a:prstGeom prst="rect">
            <a:avLst/>
          </a:prstGeom>
        </p:spPr>
        <p:txBody>
          <a:bodyPr lIns="0" tIns="0" rIns="0" bIns="0" rtlCol="0" anchor="t">
            <a:spAutoFit/>
          </a:bodyPr>
          <a:lstStyle/>
          <a:p>
            <a:pPr marL="747319" lvl="1" indent="-373659" algn="just">
              <a:lnSpc>
                <a:spcPts val="4326"/>
              </a:lnSpc>
              <a:buFont typeface="Arial"/>
              <a:buChar char="•"/>
            </a:pPr>
            <a:r>
              <a:rPr lang="en-US" sz="3461">
                <a:solidFill>
                  <a:srgbClr val="000000"/>
                </a:solidFill>
                <a:latin typeface="Open Sans"/>
                <a:ea typeface="Open Sans"/>
                <a:cs typeface="Open Sans"/>
                <a:sym typeface="Open Sans"/>
              </a:rPr>
              <a:t>For those in whom PEP is indicated, a 1-month course of PEP should be started without delay. WHO recommends, as the preferred regimen, a 3-drug PEP regimen containing tenofovir disoproxil fumarate (TDF) and either lamivudine (3TC) or emtricitabine (FTC) as the backbone with dolutegravir (DTG) as the third drug, though a 2-drug regimen is effective. The PEP regimen used should be in accordance with national PEP guidelines in your country. PEP and PrEP should not be used at the same time. After completing PEP, clients may then immediately start PrEP, following a negative HIV test and if clinically eligible for the PrEP product.</a:t>
            </a:r>
          </a:p>
          <a:p>
            <a:pPr algn="just">
              <a:lnSpc>
                <a:spcPts val="4326"/>
              </a:lnSpc>
            </a:pPr>
            <a:endParaRPr lang="en-US" sz="3461">
              <a:solidFill>
                <a:srgbClr val="000000"/>
              </a:solidFill>
              <a:latin typeface="Open Sans"/>
              <a:ea typeface="Open Sans"/>
              <a:cs typeface="Open Sans"/>
              <a:sym typeface="Open Sans"/>
            </a:endParaRPr>
          </a:p>
        </p:txBody>
      </p:sp>
      <p:sp>
        <p:nvSpPr>
          <p:cNvPr id="3" name="Freeform 3"/>
          <p:cNvSpPr/>
          <p:nvPr/>
        </p:nvSpPr>
        <p:spPr>
          <a:xfrm>
            <a:off x="-505406" y="3970196"/>
            <a:ext cx="5791589" cy="3973736"/>
          </a:xfrm>
          <a:custGeom>
            <a:avLst/>
            <a:gdLst/>
            <a:ahLst/>
            <a:cxnLst/>
            <a:rect l="l" t="t" r="r" b="b"/>
            <a:pathLst>
              <a:path w="5791589" h="3973736">
                <a:moveTo>
                  <a:pt x="0" y="0"/>
                </a:moveTo>
                <a:lnTo>
                  <a:pt x="5791589" y="0"/>
                </a:lnTo>
                <a:lnTo>
                  <a:pt x="5791589" y="3973737"/>
                </a:lnTo>
                <a:lnTo>
                  <a:pt x="0" y="3973737"/>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811741" y="842242"/>
            <a:ext cx="16447559" cy="26565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Use of any PrEP product would be contraindicated in clients with:</a:t>
            </a:r>
            <a:r>
              <a:rPr lang="en-US" sz="5600" b="1">
                <a:solidFill>
                  <a:srgbClr val="A6218C"/>
                </a:solidFill>
                <a:latin typeface="Roboto Condensed Bold"/>
                <a:ea typeface="Roboto Condensed Bold"/>
                <a:cs typeface="Roboto Condensed Bold"/>
                <a:sym typeface="Roboto Condensed Bold"/>
              </a:rPr>
              <a:t> </a:t>
            </a:r>
            <a:r>
              <a:rPr lang="en-US" sz="5600" b="1">
                <a:solidFill>
                  <a:srgbClr val="F6A800"/>
                </a:solidFill>
                <a:latin typeface="Roboto Condensed Bold"/>
                <a:ea typeface="Roboto Condensed Bold"/>
                <a:cs typeface="Roboto Condensed Bold"/>
                <a:sym typeface="Roboto Condensed Bold"/>
              </a:rPr>
              <a:t>High indication for PEP based upon possible HIV exposure past 72 hours</a:t>
            </a:r>
          </a:p>
          <a:p>
            <a:pPr algn="l">
              <a:lnSpc>
                <a:spcPts val="5152"/>
              </a:lnSpc>
            </a:pPr>
            <a:endParaRPr lang="en-US" sz="5600" b="1">
              <a:solidFill>
                <a:srgbClr val="F6A800"/>
              </a:solidFill>
              <a:latin typeface="Roboto Condensed Bold"/>
              <a:ea typeface="Roboto Condensed Bold"/>
              <a:cs typeface="Roboto Condensed Bold"/>
              <a:sym typeface="Roboto Condensed Bold"/>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676104" y="4559219"/>
            <a:ext cx="10583196" cy="2970117"/>
          </a:xfrm>
          <a:prstGeom prst="rect">
            <a:avLst/>
          </a:prstGeom>
        </p:spPr>
        <p:txBody>
          <a:bodyPr lIns="0" tIns="0" rIns="0" bIns="0" rtlCol="0" anchor="t">
            <a:spAutoFit/>
          </a:bodyPr>
          <a:lstStyle/>
          <a:p>
            <a:pPr marL="813729" lvl="1" indent="-406865" algn="just">
              <a:lnSpc>
                <a:spcPts val="4711"/>
              </a:lnSpc>
              <a:buFont typeface="Arial"/>
              <a:buChar char="•"/>
            </a:pPr>
            <a:r>
              <a:rPr lang="en-US" sz="3769">
                <a:solidFill>
                  <a:srgbClr val="000000"/>
                </a:solidFill>
                <a:latin typeface="Open Sans"/>
                <a:ea typeface="Open Sans"/>
                <a:cs typeface="Open Sans"/>
                <a:sym typeface="Open Sans"/>
              </a:rPr>
              <a:t>Do not start a PrEP product if a client has previously had an allergic reaction to the medicine(s) in that product. An alternative PrEP product may be suitable.</a:t>
            </a:r>
          </a:p>
          <a:p>
            <a:pPr algn="just">
              <a:lnSpc>
                <a:spcPts val="4711"/>
              </a:lnSpc>
            </a:pPr>
            <a:endParaRPr lang="en-US" sz="3769">
              <a:solidFill>
                <a:srgbClr val="000000"/>
              </a:solidFill>
              <a:latin typeface="Open Sans"/>
              <a:ea typeface="Open Sans"/>
              <a:cs typeface="Open Sans"/>
              <a:sym typeface="Open Sans"/>
            </a:endParaRPr>
          </a:p>
        </p:txBody>
      </p:sp>
      <p:sp>
        <p:nvSpPr>
          <p:cNvPr id="3" name="Freeform 3"/>
          <p:cNvSpPr/>
          <p:nvPr/>
        </p:nvSpPr>
        <p:spPr>
          <a:xfrm>
            <a:off x="811741" y="3547978"/>
            <a:ext cx="5864363" cy="4398272"/>
          </a:xfrm>
          <a:custGeom>
            <a:avLst/>
            <a:gdLst/>
            <a:ahLst/>
            <a:cxnLst/>
            <a:rect l="l" t="t" r="r" b="b"/>
            <a:pathLst>
              <a:path w="5864363" h="4398272">
                <a:moveTo>
                  <a:pt x="0" y="0"/>
                </a:moveTo>
                <a:lnTo>
                  <a:pt x="5864363" y="0"/>
                </a:lnTo>
                <a:lnTo>
                  <a:pt x="5864363" y="4398272"/>
                </a:lnTo>
                <a:lnTo>
                  <a:pt x="0" y="4398272"/>
                </a:lnTo>
                <a:lnTo>
                  <a:pt x="0" y="0"/>
                </a:lnTo>
                <a:close/>
              </a:path>
            </a:pathLst>
          </a:custGeom>
          <a:blipFill>
            <a:blip r:embed="rId2"/>
            <a:stretch>
              <a:fillRect/>
            </a:stretch>
          </a:blipFill>
        </p:spPr>
        <p:txBody>
          <a:bodyPr/>
          <a:lstStyle/>
          <a:p>
            <a:endParaRPr lang="en-US"/>
          </a:p>
        </p:txBody>
      </p:sp>
      <p:sp>
        <p:nvSpPr>
          <p:cNvPr id="4" name="TextBox 4"/>
          <p:cNvSpPr txBox="1"/>
          <p:nvPr/>
        </p:nvSpPr>
        <p:spPr>
          <a:xfrm>
            <a:off x="811741" y="842242"/>
            <a:ext cx="16447559" cy="26565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Use of any PrEP product would be contraindicated in clients with:</a:t>
            </a:r>
            <a:r>
              <a:rPr lang="en-US" sz="5600" b="1">
                <a:solidFill>
                  <a:srgbClr val="A6218C"/>
                </a:solidFill>
                <a:latin typeface="Roboto Condensed Bold"/>
                <a:ea typeface="Roboto Condensed Bold"/>
                <a:cs typeface="Roboto Condensed Bold"/>
                <a:sym typeface="Roboto Condensed Bold"/>
              </a:rPr>
              <a:t> </a:t>
            </a:r>
            <a:r>
              <a:rPr lang="en-US" sz="5600" b="1">
                <a:solidFill>
                  <a:srgbClr val="48AEA8"/>
                </a:solidFill>
                <a:latin typeface="Roboto Condensed Bold"/>
                <a:ea typeface="Roboto Condensed Bold"/>
                <a:cs typeface="Roboto Condensed Bold"/>
                <a:sym typeface="Roboto Condensed Bold"/>
              </a:rPr>
              <a:t>Allergic reaction to the medicine(s) in PrEP</a:t>
            </a:r>
          </a:p>
          <a:p>
            <a:pPr algn="l">
              <a:lnSpc>
                <a:spcPts val="5152"/>
              </a:lnSpc>
            </a:pPr>
            <a:endParaRPr lang="en-US" sz="5600" b="1">
              <a:solidFill>
                <a:srgbClr val="48AEA8"/>
              </a:solidFill>
              <a:latin typeface="Roboto Condensed Bold"/>
              <a:ea typeface="Roboto Condensed Bold"/>
              <a:cs typeface="Roboto Condensed Bold"/>
              <a:sym typeface="Roboto Condensed Bold"/>
            </a:endParaRPr>
          </a:p>
          <a:p>
            <a:pPr algn="l">
              <a:lnSpc>
                <a:spcPts val="5152"/>
              </a:lnSpc>
            </a:pPr>
            <a:endParaRPr lang="en-US" sz="5600" b="1">
              <a:solidFill>
                <a:srgbClr val="48AEA8"/>
              </a:solidFill>
              <a:latin typeface="Roboto Condensed Bold"/>
              <a:ea typeface="Roboto Condensed Bold"/>
              <a:cs typeface="Roboto Condensed Bold"/>
              <a:sym typeface="Roboto Condensed Bold"/>
            </a:endParaRPr>
          </a:p>
        </p:txBody>
      </p:sp>
      <p:sp>
        <p:nvSpPr>
          <p:cNvPr id="5" name="TextBox 5"/>
          <p:cNvSpPr txBox="1"/>
          <p:nvPr/>
        </p:nvSpPr>
        <p:spPr>
          <a:xfrm>
            <a:off x="1028700" y="8856726"/>
            <a:ext cx="16230600" cy="869823"/>
          </a:xfrm>
          <a:prstGeom prst="rect">
            <a:avLst/>
          </a:prstGeom>
        </p:spPr>
        <p:txBody>
          <a:bodyPr lIns="0" tIns="0" rIns="0" bIns="0" rtlCol="0" anchor="t">
            <a:spAutoFit/>
          </a:bodyPr>
          <a:lstStyle/>
          <a:p>
            <a:pPr algn="just">
              <a:lnSpc>
                <a:spcPts val="2256"/>
              </a:lnSpc>
            </a:pPr>
            <a:r>
              <a:rPr lang="en-US" sz="2400" b="1">
                <a:solidFill>
                  <a:srgbClr val="000000"/>
                </a:solidFill>
                <a:latin typeface="Open Sans Bold"/>
                <a:ea typeface="Open Sans Bold"/>
                <a:cs typeface="Open Sans Bold"/>
                <a:sym typeface="Open Sans Bold"/>
              </a:rPr>
              <a:t>Note: Country-specific regulatory approvals and policies may specify minimum weight and/or age requirements for use; providers should always follow their national guidelines.</a:t>
            </a:r>
          </a:p>
          <a:p>
            <a:pPr algn="just">
              <a:lnSpc>
                <a:spcPts val="2256"/>
              </a:lnSpc>
            </a:pPr>
            <a:endParaRPr lang="en-US" sz="2400" b="1">
              <a:solidFill>
                <a:srgbClr val="000000"/>
              </a:solidFill>
              <a:latin typeface="Open Sans Bold"/>
              <a:ea typeface="Open Sans Bold"/>
              <a:cs typeface="Open Sans Bold"/>
              <a:sym typeface="Open Sans Bold"/>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48AEA8"/>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3106535"/>
            <a:ext cx="14469788" cy="4136573"/>
          </a:xfrm>
          <a:prstGeom prst="rect">
            <a:avLst/>
          </a:prstGeom>
        </p:spPr>
        <p:txBody>
          <a:bodyPr lIns="0" tIns="0" rIns="0" bIns="0" rtlCol="0" anchor="t">
            <a:spAutoFit/>
          </a:bodyPr>
          <a:lstStyle/>
          <a:p>
            <a:pPr algn="l">
              <a:lnSpc>
                <a:spcPts val="8235"/>
              </a:lnSpc>
            </a:pPr>
            <a:r>
              <a:rPr lang="en-US" sz="5882" b="1">
                <a:solidFill>
                  <a:srgbClr val="FFFFFF"/>
                </a:solidFill>
                <a:latin typeface="Roboto Condensed Bold"/>
                <a:ea typeface="Roboto Condensed Bold"/>
                <a:cs typeface="Roboto Condensed Bold"/>
                <a:sym typeface="Roboto Condensed Bold"/>
              </a:rPr>
              <a:t>We’ll now review the contraindications specific to LEN. When a contraindication exists, clinical management options and alternatives are suggested.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60984" y="2137029"/>
            <a:ext cx="15136302" cy="1802892"/>
          </a:xfrm>
          <a:prstGeom prst="rect">
            <a:avLst/>
          </a:prstGeom>
        </p:spPr>
        <p:txBody>
          <a:bodyPr lIns="0" tIns="0" rIns="0" bIns="0" rtlCol="0" anchor="t">
            <a:spAutoFit/>
          </a:bodyPr>
          <a:lstStyle/>
          <a:p>
            <a:pPr algn="l">
              <a:lnSpc>
                <a:spcPts val="3563"/>
              </a:lnSpc>
            </a:pPr>
            <a:r>
              <a:rPr lang="en-US" sz="3299">
                <a:solidFill>
                  <a:srgbClr val="000000"/>
                </a:solidFill>
                <a:latin typeface="Open Sans"/>
                <a:ea typeface="Open Sans"/>
                <a:cs typeface="Open Sans"/>
                <a:sym typeface="Open Sans"/>
              </a:rPr>
              <a:t>In addition to the contraindications listed above for all PrEP products (positive or inconclusive HIV status, high indication for PEP, allergy to PrEP medication), the following contraindications and considerations to starting LEN also apply:</a:t>
            </a:r>
          </a:p>
        </p:txBody>
      </p:sp>
      <p:sp>
        <p:nvSpPr>
          <p:cNvPr id="3" name="TextBox 3"/>
          <p:cNvSpPr txBox="1"/>
          <p:nvPr/>
        </p:nvSpPr>
        <p:spPr>
          <a:xfrm>
            <a:off x="3060984" y="1152525"/>
            <a:ext cx="15227016" cy="659198"/>
          </a:xfrm>
          <a:prstGeom prst="rect">
            <a:avLst/>
          </a:prstGeom>
        </p:spPr>
        <p:txBody>
          <a:bodyPr lIns="0" tIns="0" rIns="0" bIns="0" rtlCol="0" anchor="t">
            <a:spAutoFit/>
          </a:bodyPr>
          <a:lstStyle/>
          <a:p>
            <a:pPr algn="l">
              <a:lnSpc>
                <a:spcPts val="4733"/>
              </a:lnSpc>
            </a:pPr>
            <a:r>
              <a:rPr lang="en-US" sz="5144" b="1">
                <a:solidFill>
                  <a:srgbClr val="FE6C39"/>
                </a:solidFill>
                <a:latin typeface="Roboto Condensed Bold"/>
                <a:ea typeface="Roboto Condensed Bold"/>
                <a:cs typeface="Roboto Condensed Bold"/>
                <a:sym typeface="Roboto Condensed Bold"/>
              </a:rPr>
              <a:t>LEN Contraindications &amp; Considerations</a:t>
            </a:r>
          </a:p>
        </p:txBody>
      </p:sp>
      <p:grpSp>
        <p:nvGrpSpPr>
          <p:cNvPr id="4" name="Group 4"/>
          <p:cNvGrpSpPr/>
          <p:nvPr/>
        </p:nvGrpSpPr>
        <p:grpSpPr>
          <a:xfrm>
            <a:off x="1028700" y="4691427"/>
            <a:ext cx="16878997" cy="1013366"/>
            <a:chOff x="0" y="0"/>
            <a:chExt cx="22505329" cy="1351155"/>
          </a:xfrm>
        </p:grpSpPr>
        <p:grpSp>
          <p:nvGrpSpPr>
            <p:cNvPr id="5" name="Group 5"/>
            <p:cNvGrpSpPr/>
            <p:nvPr/>
          </p:nvGrpSpPr>
          <p:grpSpPr>
            <a:xfrm>
              <a:off x="0" y="0"/>
              <a:ext cx="22505329" cy="1351155"/>
              <a:chOff x="0" y="0"/>
              <a:chExt cx="4445497" cy="266895"/>
            </a:xfrm>
          </p:grpSpPr>
          <p:sp>
            <p:nvSpPr>
              <p:cNvPr id="6" name="Freeform 6"/>
              <p:cNvSpPr/>
              <p:nvPr/>
            </p:nvSpPr>
            <p:spPr>
              <a:xfrm>
                <a:off x="0" y="0"/>
                <a:ext cx="4445497" cy="266895"/>
              </a:xfrm>
              <a:custGeom>
                <a:avLst/>
                <a:gdLst/>
                <a:ahLst/>
                <a:cxnLst/>
                <a:rect l="l" t="t" r="r" b="b"/>
                <a:pathLst>
                  <a:path w="4445497" h="266895">
                    <a:moveTo>
                      <a:pt x="12843" y="0"/>
                    </a:moveTo>
                    <a:lnTo>
                      <a:pt x="4432654" y="0"/>
                    </a:lnTo>
                    <a:cubicBezTo>
                      <a:pt x="4436060" y="0"/>
                      <a:pt x="4439327" y="1353"/>
                      <a:pt x="4441735" y="3762"/>
                    </a:cubicBezTo>
                    <a:cubicBezTo>
                      <a:pt x="4444144" y="6170"/>
                      <a:pt x="4445497" y="9437"/>
                      <a:pt x="4445497" y="12843"/>
                    </a:cubicBezTo>
                    <a:lnTo>
                      <a:pt x="4445497" y="254052"/>
                    </a:lnTo>
                    <a:cubicBezTo>
                      <a:pt x="4445497" y="261145"/>
                      <a:pt x="4439747" y="266895"/>
                      <a:pt x="4432654" y="266895"/>
                    </a:cubicBezTo>
                    <a:lnTo>
                      <a:pt x="12843" y="266895"/>
                    </a:lnTo>
                    <a:cubicBezTo>
                      <a:pt x="9437" y="266895"/>
                      <a:pt x="6170" y="265542"/>
                      <a:pt x="3762" y="263133"/>
                    </a:cubicBezTo>
                    <a:cubicBezTo>
                      <a:pt x="1353" y="260725"/>
                      <a:pt x="0" y="257458"/>
                      <a:pt x="0" y="254052"/>
                    </a:cubicBezTo>
                    <a:lnTo>
                      <a:pt x="0" y="12843"/>
                    </a:lnTo>
                    <a:cubicBezTo>
                      <a:pt x="0" y="5750"/>
                      <a:pt x="5750" y="0"/>
                      <a:pt x="12843" y="0"/>
                    </a:cubicBezTo>
                    <a:close/>
                  </a:path>
                </a:pathLst>
              </a:custGeom>
              <a:solidFill>
                <a:srgbClr val="FE6C39"/>
              </a:solidFill>
            </p:spPr>
            <p:txBody>
              <a:bodyPr/>
              <a:lstStyle/>
              <a:p>
                <a:endParaRPr lang="en-US"/>
              </a:p>
            </p:txBody>
          </p:sp>
          <p:sp>
            <p:nvSpPr>
              <p:cNvPr id="7" name="TextBox 7"/>
              <p:cNvSpPr txBox="1"/>
              <p:nvPr/>
            </p:nvSpPr>
            <p:spPr>
              <a:xfrm>
                <a:off x="0" y="-66675"/>
                <a:ext cx="4445497" cy="333570"/>
              </a:xfrm>
              <a:prstGeom prst="rect">
                <a:avLst/>
              </a:prstGeom>
            </p:spPr>
            <p:txBody>
              <a:bodyPr lIns="50800" tIns="50800" rIns="50800" bIns="50800" rtlCol="0" anchor="ctr"/>
              <a:lstStyle/>
              <a:p>
                <a:pPr algn="ctr">
                  <a:lnSpc>
                    <a:spcPts val="5040"/>
                  </a:lnSpc>
                </a:pPr>
                <a:endParaRPr/>
              </a:p>
            </p:txBody>
          </p:sp>
        </p:grpSp>
        <p:sp>
          <p:nvSpPr>
            <p:cNvPr id="8" name="TextBox 8"/>
            <p:cNvSpPr txBox="1"/>
            <p:nvPr/>
          </p:nvSpPr>
          <p:spPr>
            <a:xfrm>
              <a:off x="0" y="396559"/>
              <a:ext cx="22505329" cy="643763"/>
            </a:xfrm>
            <a:prstGeom prst="rect">
              <a:avLst/>
            </a:prstGeom>
          </p:spPr>
          <p:txBody>
            <a:bodyPr lIns="0" tIns="0" rIns="0" bIns="0" rtlCol="0" anchor="t">
              <a:spAutoFit/>
            </a:bodyPr>
            <a:lstStyle/>
            <a:p>
              <a:pPr algn="ctr">
                <a:lnSpc>
                  <a:spcPts val="3312"/>
                </a:lnSpc>
              </a:pPr>
              <a:r>
                <a:rPr lang="en-US" sz="3600" b="1">
                  <a:solidFill>
                    <a:srgbClr val="FFFFFF"/>
                  </a:solidFill>
                  <a:latin typeface="Roboto Condensed Bold"/>
                  <a:ea typeface="Roboto Condensed Bold"/>
                  <a:cs typeface="Roboto Condensed Bold"/>
                  <a:sym typeface="Roboto Condensed Bold"/>
                </a:rPr>
                <a:t>HIGH SUSPICION OF ACUTE HIV INFECTION</a:t>
              </a:r>
            </a:p>
          </p:txBody>
        </p:sp>
      </p:grpSp>
      <p:grpSp>
        <p:nvGrpSpPr>
          <p:cNvPr id="9" name="Group 9"/>
          <p:cNvGrpSpPr/>
          <p:nvPr/>
        </p:nvGrpSpPr>
        <p:grpSpPr>
          <a:xfrm>
            <a:off x="1028700" y="6049080"/>
            <a:ext cx="16878997" cy="1432466"/>
            <a:chOff x="0" y="0"/>
            <a:chExt cx="22505329" cy="1909955"/>
          </a:xfrm>
        </p:grpSpPr>
        <p:grpSp>
          <p:nvGrpSpPr>
            <p:cNvPr id="10" name="Group 10"/>
            <p:cNvGrpSpPr/>
            <p:nvPr/>
          </p:nvGrpSpPr>
          <p:grpSpPr>
            <a:xfrm>
              <a:off x="0" y="0"/>
              <a:ext cx="22505329" cy="1909955"/>
              <a:chOff x="0" y="0"/>
              <a:chExt cx="4445497" cy="377275"/>
            </a:xfrm>
          </p:grpSpPr>
          <p:sp>
            <p:nvSpPr>
              <p:cNvPr id="11" name="Freeform 11"/>
              <p:cNvSpPr/>
              <p:nvPr/>
            </p:nvSpPr>
            <p:spPr>
              <a:xfrm>
                <a:off x="0" y="0"/>
                <a:ext cx="4445497" cy="377275"/>
              </a:xfrm>
              <a:custGeom>
                <a:avLst/>
                <a:gdLst/>
                <a:ahLst/>
                <a:cxnLst/>
                <a:rect l="l" t="t" r="r" b="b"/>
                <a:pathLst>
                  <a:path w="4445497" h="377275">
                    <a:moveTo>
                      <a:pt x="12843" y="0"/>
                    </a:moveTo>
                    <a:lnTo>
                      <a:pt x="4432654" y="0"/>
                    </a:lnTo>
                    <a:cubicBezTo>
                      <a:pt x="4436060" y="0"/>
                      <a:pt x="4439327" y="1353"/>
                      <a:pt x="4441735" y="3762"/>
                    </a:cubicBezTo>
                    <a:cubicBezTo>
                      <a:pt x="4444144" y="6170"/>
                      <a:pt x="4445497" y="9437"/>
                      <a:pt x="4445497" y="12843"/>
                    </a:cubicBezTo>
                    <a:lnTo>
                      <a:pt x="4445497" y="364432"/>
                    </a:lnTo>
                    <a:cubicBezTo>
                      <a:pt x="4445497" y="371525"/>
                      <a:pt x="4439747" y="377275"/>
                      <a:pt x="4432654" y="377275"/>
                    </a:cubicBezTo>
                    <a:lnTo>
                      <a:pt x="12843" y="377275"/>
                    </a:lnTo>
                    <a:cubicBezTo>
                      <a:pt x="9437" y="377275"/>
                      <a:pt x="6170" y="375922"/>
                      <a:pt x="3762" y="373514"/>
                    </a:cubicBezTo>
                    <a:cubicBezTo>
                      <a:pt x="1353" y="371105"/>
                      <a:pt x="0" y="367838"/>
                      <a:pt x="0" y="364432"/>
                    </a:cubicBezTo>
                    <a:lnTo>
                      <a:pt x="0" y="12843"/>
                    </a:lnTo>
                    <a:cubicBezTo>
                      <a:pt x="0" y="5750"/>
                      <a:pt x="5750" y="0"/>
                      <a:pt x="12843" y="0"/>
                    </a:cubicBezTo>
                    <a:close/>
                  </a:path>
                </a:pathLst>
              </a:custGeom>
              <a:solidFill>
                <a:srgbClr val="FE6C39"/>
              </a:solidFill>
            </p:spPr>
            <p:txBody>
              <a:bodyPr/>
              <a:lstStyle/>
              <a:p>
                <a:endParaRPr lang="en-US"/>
              </a:p>
            </p:txBody>
          </p:sp>
          <p:sp>
            <p:nvSpPr>
              <p:cNvPr id="12" name="TextBox 12"/>
              <p:cNvSpPr txBox="1"/>
              <p:nvPr/>
            </p:nvSpPr>
            <p:spPr>
              <a:xfrm>
                <a:off x="0" y="-38100"/>
                <a:ext cx="4445497" cy="415375"/>
              </a:xfrm>
              <a:prstGeom prst="rect">
                <a:avLst/>
              </a:prstGeom>
            </p:spPr>
            <p:txBody>
              <a:bodyPr lIns="50800" tIns="50800" rIns="50800" bIns="50800" rtlCol="0" anchor="ctr"/>
              <a:lstStyle/>
              <a:p>
                <a:pPr algn="ctr">
                  <a:lnSpc>
                    <a:spcPts val="2659"/>
                  </a:lnSpc>
                </a:pPr>
                <a:endParaRPr/>
              </a:p>
            </p:txBody>
          </p:sp>
        </p:grpSp>
        <p:sp>
          <p:nvSpPr>
            <p:cNvPr id="13" name="TextBox 13"/>
            <p:cNvSpPr txBox="1"/>
            <p:nvPr/>
          </p:nvSpPr>
          <p:spPr>
            <a:xfrm>
              <a:off x="0" y="396559"/>
              <a:ext cx="22128621" cy="1202563"/>
            </a:xfrm>
            <a:prstGeom prst="rect">
              <a:avLst/>
            </a:prstGeom>
          </p:spPr>
          <p:txBody>
            <a:bodyPr lIns="0" tIns="0" rIns="0" bIns="0" rtlCol="0" anchor="t">
              <a:spAutoFit/>
            </a:bodyPr>
            <a:lstStyle/>
            <a:p>
              <a:pPr algn="ctr">
                <a:lnSpc>
                  <a:spcPts val="3312"/>
                </a:lnSpc>
              </a:pPr>
              <a:r>
                <a:rPr lang="en-US" sz="3600" b="1">
                  <a:solidFill>
                    <a:srgbClr val="FFFFFF"/>
                  </a:solidFill>
                  <a:latin typeface="Roboto Condensed Bold"/>
                  <a:ea typeface="Roboto Condensed Bold"/>
                  <a:cs typeface="Roboto Condensed Bold"/>
                  <a:sym typeface="Roboto Condensed Bold"/>
                </a:rPr>
                <a:t>USE OF MEDICATIONS THAT INTERACT WITH LEN, WITH CONTRAINDICATIONS AND CONSIDERATIONS VARYING BY PRODUCT</a:t>
              </a:r>
            </a:p>
          </p:txBody>
        </p:sp>
      </p:grpSp>
      <p:grpSp>
        <p:nvGrpSpPr>
          <p:cNvPr id="14" name="Group 14"/>
          <p:cNvGrpSpPr/>
          <p:nvPr/>
        </p:nvGrpSpPr>
        <p:grpSpPr>
          <a:xfrm>
            <a:off x="1028700" y="7825834"/>
            <a:ext cx="16878997" cy="1013366"/>
            <a:chOff x="0" y="0"/>
            <a:chExt cx="22505329" cy="1351155"/>
          </a:xfrm>
        </p:grpSpPr>
        <p:grpSp>
          <p:nvGrpSpPr>
            <p:cNvPr id="15" name="Group 15"/>
            <p:cNvGrpSpPr/>
            <p:nvPr/>
          </p:nvGrpSpPr>
          <p:grpSpPr>
            <a:xfrm>
              <a:off x="0" y="0"/>
              <a:ext cx="22505329" cy="1351155"/>
              <a:chOff x="0" y="0"/>
              <a:chExt cx="4445497" cy="266895"/>
            </a:xfrm>
          </p:grpSpPr>
          <p:sp>
            <p:nvSpPr>
              <p:cNvPr id="16" name="Freeform 16"/>
              <p:cNvSpPr/>
              <p:nvPr/>
            </p:nvSpPr>
            <p:spPr>
              <a:xfrm>
                <a:off x="0" y="0"/>
                <a:ext cx="4445497" cy="266895"/>
              </a:xfrm>
              <a:custGeom>
                <a:avLst/>
                <a:gdLst/>
                <a:ahLst/>
                <a:cxnLst/>
                <a:rect l="l" t="t" r="r" b="b"/>
                <a:pathLst>
                  <a:path w="4445497" h="266895">
                    <a:moveTo>
                      <a:pt x="12843" y="0"/>
                    </a:moveTo>
                    <a:lnTo>
                      <a:pt x="4432654" y="0"/>
                    </a:lnTo>
                    <a:cubicBezTo>
                      <a:pt x="4436060" y="0"/>
                      <a:pt x="4439327" y="1353"/>
                      <a:pt x="4441735" y="3762"/>
                    </a:cubicBezTo>
                    <a:cubicBezTo>
                      <a:pt x="4444144" y="6170"/>
                      <a:pt x="4445497" y="9437"/>
                      <a:pt x="4445497" y="12843"/>
                    </a:cubicBezTo>
                    <a:lnTo>
                      <a:pt x="4445497" y="254052"/>
                    </a:lnTo>
                    <a:cubicBezTo>
                      <a:pt x="4445497" y="261145"/>
                      <a:pt x="4439747" y="266895"/>
                      <a:pt x="4432654" y="266895"/>
                    </a:cubicBezTo>
                    <a:lnTo>
                      <a:pt x="12843" y="266895"/>
                    </a:lnTo>
                    <a:cubicBezTo>
                      <a:pt x="9437" y="266895"/>
                      <a:pt x="6170" y="265542"/>
                      <a:pt x="3762" y="263133"/>
                    </a:cubicBezTo>
                    <a:cubicBezTo>
                      <a:pt x="1353" y="260725"/>
                      <a:pt x="0" y="257458"/>
                      <a:pt x="0" y="254052"/>
                    </a:cubicBezTo>
                    <a:lnTo>
                      <a:pt x="0" y="12843"/>
                    </a:lnTo>
                    <a:cubicBezTo>
                      <a:pt x="0" y="5750"/>
                      <a:pt x="5750" y="0"/>
                      <a:pt x="12843" y="0"/>
                    </a:cubicBezTo>
                    <a:close/>
                  </a:path>
                </a:pathLst>
              </a:custGeom>
              <a:solidFill>
                <a:srgbClr val="000000">
                  <a:alpha val="0"/>
                </a:srgbClr>
              </a:solidFill>
              <a:ln w="38100" cap="rnd">
                <a:solidFill>
                  <a:srgbClr val="FE6C39"/>
                </a:solidFill>
                <a:prstDash val="solid"/>
                <a:round/>
              </a:ln>
            </p:spPr>
            <p:txBody>
              <a:bodyPr/>
              <a:lstStyle/>
              <a:p>
                <a:endParaRPr lang="en-US"/>
              </a:p>
            </p:txBody>
          </p:sp>
          <p:sp>
            <p:nvSpPr>
              <p:cNvPr id="17" name="TextBox 17"/>
              <p:cNvSpPr txBox="1"/>
              <p:nvPr/>
            </p:nvSpPr>
            <p:spPr>
              <a:xfrm>
                <a:off x="0" y="-38100"/>
                <a:ext cx="4445497" cy="304995"/>
              </a:xfrm>
              <a:prstGeom prst="rect">
                <a:avLst/>
              </a:prstGeom>
            </p:spPr>
            <p:txBody>
              <a:bodyPr lIns="50800" tIns="50800" rIns="50800" bIns="50800" rtlCol="0" anchor="ctr"/>
              <a:lstStyle/>
              <a:p>
                <a:pPr algn="ctr">
                  <a:lnSpc>
                    <a:spcPts val="2659"/>
                  </a:lnSpc>
                </a:pPr>
                <a:endParaRPr/>
              </a:p>
            </p:txBody>
          </p:sp>
        </p:grpSp>
        <p:sp>
          <p:nvSpPr>
            <p:cNvPr id="18" name="TextBox 18"/>
            <p:cNvSpPr txBox="1"/>
            <p:nvPr/>
          </p:nvSpPr>
          <p:spPr>
            <a:xfrm>
              <a:off x="432264" y="396559"/>
              <a:ext cx="21640800" cy="643763"/>
            </a:xfrm>
            <a:prstGeom prst="rect">
              <a:avLst/>
            </a:prstGeom>
          </p:spPr>
          <p:txBody>
            <a:bodyPr lIns="0" tIns="0" rIns="0" bIns="0" rtlCol="0" anchor="t">
              <a:spAutoFit/>
            </a:bodyPr>
            <a:lstStyle/>
            <a:p>
              <a:pPr algn="ctr">
                <a:lnSpc>
                  <a:spcPts val="3312"/>
                </a:lnSpc>
              </a:pPr>
              <a:r>
                <a:rPr lang="en-US" sz="3600" b="1">
                  <a:solidFill>
                    <a:srgbClr val="FE6C39"/>
                  </a:solidFill>
                  <a:latin typeface="Roboto Condensed Bold"/>
                  <a:ea typeface="Roboto Condensed Bold"/>
                  <a:cs typeface="Roboto Condensed Bold"/>
                  <a:sym typeface="Roboto Condensed Bold"/>
                </a:rPr>
                <a:t>RELEVANT COMORBIDITIES: NONE KNOWN</a:t>
              </a:r>
            </a:p>
          </p:txBody>
        </p:sp>
      </p:grpSp>
      <p:grpSp>
        <p:nvGrpSpPr>
          <p:cNvPr id="19" name="Group 19"/>
          <p:cNvGrpSpPr/>
          <p:nvPr/>
        </p:nvGrpSpPr>
        <p:grpSpPr>
          <a:xfrm>
            <a:off x="0" y="-24062"/>
            <a:ext cx="2925783" cy="2888547"/>
            <a:chOff x="0" y="0"/>
            <a:chExt cx="3901044" cy="3851396"/>
          </a:xfrm>
        </p:grpSpPr>
        <p:sp>
          <p:nvSpPr>
            <p:cNvPr id="20" name="Freeform 20"/>
            <p:cNvSpPr/>
            <p:nvPr/>
          </p:nvSpPr>
          <p:spPr>
            <a:xfrm rot="-8984890">
              <a:off x="498906" y="543034"/>
              <a:ext cx="2903231" cy="2765328"/>
            </a:xfrm>
            <a:custGeom>
              <a:avLst/>
              <a:gdLst/>
              <a:ahLst/>
              <a:cxnLst/>
              <a:rect l="l" t="t" r="r" b="b"/>
              <a:pathLst>
                <a:path w="2903231" h="2765328">
                  <a:moveTo>
                    <a:pt x="0" y="0"/>
                  </a:moveTo>
                  <a:lnTo>
                    <a:pt x="2903232" y="0"/>
                  </a:lnTo>
                  <a:lnTo>
                    <a:pt x="2903232" y="2765328"/>
                  </a:lnTo>
                  <a:lnTo>
                    <a:pt x="0" y="2765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Freeform 21"/>
            <p:cNvSpPr/>
            <p:nvPr/>
          </p:nvSpPr>
          <p:spPr>
            <a:xfrm rot="-10800000" flipH="1">
              <a:off x="862158" y="1345445"/>
              <a:ext cx="1787622" cy="1801131"/>
            </a:xfrm>
            <a:custGeom>
              <a:avLst/>
              <a:gdLst/>
              <a:ahLst/>
              <a:cxnLst/>
              <a:rect l="l" t="t" r="r" b="b"/>
              <a:pathLst>
                <a:path w="1787622" h="1801131">
                  <a:moveTo>
                    <a:pt x="1787622" y="0"/>
                  </a:moveTo>
                  <a:lnTo>
                    <a:pt x="0" y="0"/>
                  </a:lnTo>
                  <a:lnTo>
                    <a:pt x="0" y="1801131"/>
                  </a:lnTo>
                  <a:lnTo>
                    <a:pt x="1787622" y="1801131"/>
                  </a:lnTo>
                  <a:lnTo>
                    <a:pt x="17876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2"/>
            <p:cNvSpPr txBox="1"/>
            <p:nvPr/>
          </p:nvSpPr>
          <p:spPr>
            <a:xfrm>
              <a:off x="1358581" y="1926695"/>
              <a:ext cx="567125" cy="319316"/>
            </a:xfrm>
            <a:prstGeom prst="rect">
              <a:avLst/>
            </a:prstGeom>
          </p:spPr>
          <p:txBody>
            <a:bodyPr lIns="0" tIns="0" rIns="0" bIns="0" rtlCol="0" anchor="t">
              <a:spAutoFit/>
            </a:bodyPr>
            <a:lstStyle/>
            <a:p>
              <a:pPr algn="ctr">
                <a:lnSpc>
                  <a:spcPts val="2016"/>
                </a:lnSpc>
              </a:pPr>
              <a:r>
                <a:rPr lang="en-US" sz="1440">
                  <a:solidFill>
                    <a:srgbClr val="F36B2B"/>
                  </a:solidFill>
                  <a:latin typeface="Bobby Jones Condensed Soft"/>
                  <a:ea typeface="Bobby Jones Condensed Soft"/>
                  <a:cs typeface="Bobby Jones Condensed Soft"/>
                  <a:sym typeface="Bobby Jones Condensed Soft"/>
                </a:rPr>
                <a:t>L</a:t>
              </a:r>
            </a:p>
          </p:txBody>
        </p:sp>
        <p:sp>
          <p:nvSpPr>
            <p:cNvPr id="23" name="Freeform 23"/>
            <p:cNvSpPr/>
            <p:nvPr/>
          </p:nvSpPr>
          <p:spPr>
            <a:xfrm rot="9001455">
              <a:off x="1808929" y="900259"/>
              <a:ext cx="1023566" cy="1209531"/>
            </a:xfrm>
            <a:custGeom>
              <a:avLst/>
              <a:gdLst/>
              <a:ahLst/>
              <a:cxnLst/>
              <a:rect l="l" t="t" r="r" b="b"/>
              <a:pathLst>
                <a:path w="1023566" h="1209531">
                  <a:moveTo>
                    <a:pt x="0" y="0"/>
                  </a:moveTo>
                  <a:lnTo>
                    <a:pt x="1023565" y="0"/>
                  </a:lnTo>
                  <a:lnTo>
                    <a:pt x="1023565" y="1209531"/>
                  </a:lnTo>
                  <a:lnTo>
                    <a:pt x="0" y="1209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24"/>
            <p:cNvSpPr/>
            <p:nvPr/>
          </p:nvSpPr>
          <p:spPr>
            <a:xfrm rot="-8500143">
              <a:off x="2016667" y="754235"/>
              <a:ext cx="452639" cy="613319"/>
            </a:xfrm>
            <a:custGeom>
              <a:avLst/>
              <a:gdLst/>
              <a:ahLst/>
              <a:cxnLst/>
              <a:rect l="l" t="t" r="r" b="b"/>
              <a:pathLst>
                <a:path w="452639" h="613319">
                  <a:moveTo>
                    <a:pt x="0" y="0"/>
                  </a:moveTo>
                  <a:lnTo>
                    <a:pt x="452639" y="0"/>
                  </a:lnTo>
                  <a:lnTo>
                    <a:pt x="452639" y="613320"/>
                  </a:lnTo>
                  <a:lnTo>
                    <a:pt x="0" y="613320"/>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60984" y="1152525"/>
            <a:ext cx="15227016" cy="659198"/>
          </a:xfrm>
          <a:prstGeom prst="rect">
            <a:avLst/>
          </a:prstGeom>
        </p:spPr>
        <p:txBody>
          <a:bodyPr lIns="0" tIns="0" rIns="0" bIns="0" rtlCol="0" anchor="t">
            <a:spAutoFit/>
          </a:bodyPr>
          <a:lstStyle/>
          <a:p>
            <a:pPr algn="l">
              <a:lnSpc>
                <a:spcPts val="4733"/>
              </a:lnSpc>
            </a:pPr>
            <a:r>
              <a:rPr lang="en-US" sz="5144" b="1">
                <a:solidFill>
                  <a:srgbClr val="FE6C39"/>
                </a:solidFill>
                <a:latin typeface="Roboto Condensed Bold"/>
                <a:ea typeface="Roboto Condensed Bold"/>
                <a:cs typeface="Roboto Condensed Bold"/>
                <a:sym typeface="Roboto Condensed Bold"/>
              </a:rPr>
              <a:t>LEN Contraindications &amp; Considerations</a:t>
            </a:r>
          </a:p>
        </p:txBody>
      </p:sp>
      <p:grpSp>
        <p:nvGrpSpPr>
          <p:cNvPr id="3" name="Group 3"/>
          <p:cNvGrpSpPr/>
          <p:nvPr/>
        </p:nvGrpSpPr>
        <p:grpSpPr>
          <a:xfrm>
            <a:off x="0" y="-24062"/>
            <a:ext cx="2925783" cy="2888547"/>
            <a:chOff x="0" y="0"/>
            <a:chExt cx="3901044" cy="3851396"/>
          </a:xfrm>
        </p:grpSpPr>
        <p:sp>
          <p:nvSpPr>
            <p:cNvPr id="4" name="Freeform 4"/>
            <p:cNvSpPr/>
            <p:nvPr/>
          </p:nvSpPr>
          <p:spPr>
            <a:xfrm rot="-8984890">
              <a:off x="498906" y="543034"/>
              <a:ext cx="2903231" cy="2765328"/>
            </a:xfrm>
            <a:custGeom>
              <a:avLst/>
              <a:gdLst/>
              <a:ahLst/>
              <a:cxnLst/>
              <a:rect l="l" t="t" r="r" b="b"/>
              <a:pathLst>
                <a:path w="2903231" h="2765328">
                  <a:moveTo>
                    <a:pt x="0" y="0"/>
                  </a:moveTo>
                  <a:lnTo>
                    <a:pt x="2903232" y="0"/>
                  </a:lnTo>
                  <a:lnTo>
                    <a:pt x="2903232" y="2765328"/>
                  </a:lnTo>
                  <a:lnTo>
                    <a:pt x="0" y="2765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862158" y="1345445"/>
              <a:ext cx="1787622" cy="1801131"/>
            </a:xfrm>
            <a:custGeom>
              <a:avLst/>
              <a:gdLst/>
              <a:ahLst/>
              <a:cxnLst/>
              <a:rect l="l" t="t" r="r" b="b"/>
              <a:pathLst>
                <a:path w="1787622" h="1801131">
                  <a:moveTo>
                    <a:pt x="1787622" y="0"/>
                  </a:moveTo>
                  <a:lnTo>
                    <a:pt x="0" y="0"/>
                  </a:lnTo>
                  <a:lnTo>
                    <a:pt x="0" y="1801131"/>
                  </a:lnTo>
                  <a:lnTo>
                    <a:pt x="1787622" y="1801131"/>
                  </a:lnTo>
                  <a:lnTo>
                    <a:pt x="17876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358581" y="1926695"/>
              <a:ext cx="567125" cy="319316"/>
            </a:xfrm>
            <a:prstGeom prst="rect">
              <a:avLst/>
            </a:prstGeom>
          </p:spPr>
          <p:txBody>
            <a:bodyPr lIns="0" tIns="0" rIns="0" bIns="0" rtlCol="0" anchor="t">
              <a:spAutoFit/>
            </a:bodyPr>
            <a:lstStyle/>
            <a:p>
              <a:pPr algn="ctr">
                <a:lnSpc>
                  <a:spcPts val="2016"/>
                </a:lnSpc>
              </a:pPr>
              <a:r>
                <a:rPr lang="en-US" sz="1440">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1808929" y="900259"/>
              <a:ext cx="1023566" cy="1209531"/>
            </a:xfrm>
            <a:custGeom>
              <a:avLst/>
              <a:gdLst/>
              <a:ahLst/>
              <a:cxnLst/>
              <a:rect l="l" t="t" r="r" b="b"/>
              <a:pathLst>
                <a:path w="1023566" h="1209531">
                  <a:moveTo>
                    <a:pt x="0" y="0"/>
                  </a:moveTo>
                  <a:lnTo>
                    <a:pt x="1023565" y="0"/>
                  </a:lnTo>
                  <a:lnTo>
                    <a:pt x="1023565" y="1209531"/>
                  </a:lnTo>
                  <a:lnTo>
                    <a:pt x="0" y="1209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2016667" y="754235"/>
              <a:ext cx="452639" cy="613319"/>
            </a:xfrm>
            <a:custGeom>
              <a:avLst/>
              <a:gdLst/>
              <a:ahLst/>
              <a:cxnLst/>
              <a:rect l="l" t="t" r="r" b="b"/>
              <a:pathLst>
                <a:path w="452639" h="613319">
                  <a:moveTo>
                    <a:pt x="0" y="0"/>
                  </a:moveTo>
                  <a:lnTo>
                    <a:pt x="452639" y="0"/>
                  </a:lnTo>
                  <a:lnTo>
                    <a:pt x="452639" y="613320"/>
                  </a:lnTo>
                  <a:lnTo>
                    <a:pt x="0" y="613320"/>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grpSp>
        <p:nvGrpSpPr>
          <p:cNvPr id="9" name="Group 9"/>
          <p:cNvGrpSpPr/>
          <p:nvPr/>
        </p:nvGrpSpPr>
        <p:grpSpPr>
          <a:xfrm>
            <a:off x="679284" y="3144027"/>
            <a:ext cx="17312727" cy="6860012"/>
            <a:chOff x="0" y="0"/>
            <a:chExt cx="4559730" cy="1806752"/>
          </a:xfrm>
        </p:grpSpPr>
        <p:sp>
          <p:nvSpPr>
            <p:cNvPr id="10" name="Freeform 10"/>
            <p:cNvSpPr/>
            <p:nvPr/>
          </p:nvSpPr>
          <p:spPr>
            <a:xfrm>
              <a:off x="0" y="0"/>
              <a:ext cx="4559731" cy="1806752"/>
            </a:xfrm>
            <a:custGeom>
              <a:avLst/>
              <a:gdLst/>
              <a:ahLst/>
              <a:cxnLst/>
              <a:rect l="l" t="t" r="r" b="b"/>
              <a:pathLst>
                <a:path w="4559731" h="1806752">
                  <a:moveTo>
                    <a:pt x="22806" y="0"/>
                  </a:moveTo>
                  <a:lnTo>
                    <a:pt x="4536924" y="0"/>
                  </a:lnTo>
                  <a:cubicBezTo>
                    <a:pt x="4549520" y="0"/>
                    <a:pt x="4559731" y="10211"/>
                    <a:pt x="4559731" y="22806"/>
                  </a:cubicBezTo>
                  <a:lnTo>
                    <a:pt x="4559731" y="1783946"/>
                  </a:lnTo>
                  <a:cubicBezTo>
                    <a:pt x="4559731" y="1796542"/>
                    <a:pt x="4549520" y="1806752"/>
                    <a:pt x="4536924" y="1806752"/>
                  </a:cubicBezTo>
                  <a:lnTo>
                    <a:pt x="22806" y="1806752"/>
                  </a:lnTo>
                  <a:cubicBezTo>
                    <a:pt x="10211" y="1806752"/>
                    <a:pt x="0" y="1796542"/>
                    <a:pt x="0" y="1783946"/>
                  </a:cubicBezTo>
                  <a:lnTo>
                    <a:pt x="0" y="22806"/>
                  </a:lnTo>
                  <a:cubicBezTo>
                    <a:pt x="0" y="10211"/>
                    <a:pt x="10211" y="0"/>
                    <a:pt x="22806" y="0"/>
                  </a:cubicBezTo>
                  <a:close/>
                </a:path>
              </a:pathLst>
            </a:custGeom>
            <a:solidFill>
              <a:srgbClr val="000000">
                <a:alpha val="0"/>
              </a:srgbClr>
            </a:solidFill>
            <a:ln w="76200" cap="rnd">
              <a:solidFill>
                <a:srgbClr val="FE6C39"/>
              </a:solidFill>
              <a:prstDash val="solid"/>
              <a:round/>
            </a:ln>
          </p:spPr>
          <p:txBody>
            <a:bodyPr/>
            <a:lstStyle/>
            <a:p>
              <a:endParaRPr lang="en-US"/>
            </a:p>
          </p:txBody>
        </p:sp>
        <p:sp>
          <p:nvSpPr>
            <p:cNvPr id="11" name="TextBox 11"/>
            <p:cNvSpPr txBox="1"/>
            <p:nvPr/>
          </p:nvSpPr>
          <p:spPr>
            <a:xfrm>
              <a:off x="0" y="-38100"/>
              <a:ext cx="4559730" cy="1844852"/>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a:off x="679284" y="2864485"/>
            <a:ext cx="17312727" cy="1013366"/>
            <a:chOff x="0" y="0"/>
            <a:chExt cx="23083635" cy="1351155"/>
          </a:xfrm>
        </p:grpSpPr>
        <p:grpSp>
          <p:nvGrpSpPr>
            <p:cNvPr id="13" name="Group 13"/>
            <p:cNvGrpSpPr/>
            <p:nvPr/>
          </p:nvGrpSpPr>
          <p:grpSpPr>
            <a:xfrm>
              <a:off x="0" y="0"/>
              <a:ext cx="23083635" cy="1351155"/>
              <a:chOff x="0" y="0"/>
              <a:chExt cx="4559730" cy="266895"/>
            </a:xfrm>
          </p:grpSpPr>
          <p:sp>
            <p:nvSpPr>
              <p:cNvPr id="14" name="Freeform 14"/>
              <p:cNvSpPr/>
              <p:nvPr/>
            </p:nvSpPr>
            <p:spPr>
              <a:xfrm>
                <a:off x="0" y="0"/>
                <a:ext cx="4559731" cy="266895"/>
              </a:xfrm>
              <a:custGeom>
                <a:avLst/>
                <a:gdLst/>
                <a:ahLst/>
                <a:cxnLst/>
                <a:rect l="l" t="t" r="r" b="b"/>
                <a:pathLst>
                  <a:path w="4559731" h="266895">
                    <a:moveTo>
                      <a:pt x="12521" y="0"/>
                    </a:moveTo>
                    <a:lnTo>
                      <a:pt x="4547210" y="0"/>
                    </a:lnTo>
                    <a:cubicBezTo>
                      <a:pt x="4550530" y="0"/>
                      <a:pt x="4553715" y="1319"/>
                      <a:pt x="4556063" y="3667"/>
                    </a:cubicBezTo>
                    <a:cubicBezTo>
                      <a:pt x="4558411" y="6015"/>
                      <a:pt x="4559731" y="9200"/>
                      <a:pt x="4559731" y="12521"/>
                    </a:cubicBezTo>
                    <a:lnTo>
                      <a:pt x="4559731" y="254374"/>
                    </a:lnTo>
                    <a:cubicBezTo>
                      <a:pt x="4559731" y="261289"/>
                      <a:pt x="4554125" y="266895"/>
                      <a:pt x="4547210" y="266895"/>
                    </a:cubicBezTo>
                    <a:lnTo>
                      <a:pt x="12521" y="266895"/>
                    </a:lnTo>
                    <a:cubicBezTo>
                      <a:pt x="9200" y="266895"/>
                      <a:pt x="6015" y="265576"/>
                      <a:pt x="3667" y="263228"/>
                    </a:cubicBezTo>
                    <a:cubicBezTo>
                      <a:pt x="1319" y="260879"/>
                      <a:pt x="0" y="257695"/>
                      <a:pt x="0" y="254374"/>
                    </a:cubicBezTo>
                    <a:lnTo>
                      <a:pt x="0" y="12521"/>
                    </a:lnTo>
                    <a:cubicBezTo>
                      <a:pt x="0" y="9200"/>
                      <a:pt x="1319" y="6015"/>
                      <a:pt x="3667" y="3667"/>
                    </a:cubicBezTo>
                    <a:cubicBezTo>
                      <a:pt x="6015" y="1319"/>
                      <a:pt x="9200" y="0"/>
                      <a:pt x="12521" y="0"/>
                    </a:cubicBezTo>
                    <a:close/>
                  </a:path>
                </a:pathLst>
              </a:custGeom>
              <a:solidFill>
                <a:srgbClr val="FE6C39"/>
              </a:solidFill>
            </p:spPr>
            <p:txBody>
              <a:bodyPr/>
              <a:lstStyle/>
              <a:p>
                <a:endParaRPr lang="en-US"/>
              </a:p>
            </p:txBody>
          </p:sp>
          <p:sp>
            <p:nvSpPr>
              <p:cNvPr id="15" name="TextBox 15"/>
              <p:cNvSpPr txBox="1"/>
              <p:nvPr/>
            </p:nvSpPr>
            <p:spPr>
              <a:xfrm>
                <a:off x="0" y="-66675"/>
                <a:ext cx="4559730" cy="333570"/>
              </a:xfrm>
              <a:prstGeom prst="rect">
                <a:avLst/>
              </a:prstGeom>
            </p:spPr>
            <p:txBody>
              <a:bodyPr lIns="50800" tIns="50800" rIns="50800" bIns="50800" rtlCol="0" anchor="ctr"/>
              <a:lstStyle/>
              <a:p>
                <a:pPr algn="ctr">
                  <a:lnSpc>
                    <a:spcPts val="5040"/>
                  </a:lnSpc>
                </a:pPr>
                <a:endParaRPr/>
              </a:p>
            </p:txBody>
          </p:sp>
        </p:grpSp>
        <p:sp>
          <p:nvSpPr>
            <p:cNvPr id="16" name="TextBox 16"/>
            <p:cNvSpPr txBox="1"/>
            <p:nvPr/>
          </p:nvSpPr>
          <p:spPr>
            <a:xfrm>
              <a:off x="0" y="396559"/>
              <a:ext cx="23083635" cy="643763"/>
            </a:xfrm>
            <a:prstGeom prst="rect">
              <a:avLst/>
            </a:prstGeom>
          </p:spPr>
          <p:txBody>
            <a:bodyPr lIns="0" tIns="0" rIns="0" bIns="0" rtlCol="0" anchor="t">
              <a:spAutoFit/>
            </a:bodyPr>
            <a:lstStyle/>
            <a:p>
              <a:pPr algn="ctr">
                <a:lnSpc>
                  <a:spcPts val="3312"/>
                </a:lnSpc>
              </a:pPr>
              <a:r>
                <a:rPr lang="en-US" sz="3600" b="1">
                  <a:solidFill>
                    <a:srgbClr val="FFFFFF"/>
                  </a:solidFill>
                  <a:latin typeface="Roboto Condensed Bold"/>
                  <a:ea typeface="Roboto Condensed Bold"/>
                  <a:cs typeface="Roboto Condensed Bold"/>
                  <a:sym typeface="Roboto Condensed Bold"/>
                </a:rPr>
                <a:t>HIGH SUSPICION OF ACUTE HIV INFECTION</a:t>
              </a:r>
            </a:p>
          </p:txBody>
        </p:sp>
      </p:grpSp>
      <p:sp>
        <p:nvSpPr>
          <p:cNvPr id="17" name="TextBox 17"/>
          <p:cNvSpPr txBox="1"/>
          <p:nvPr/>
        </p:nvSpPr>
        <p:spPr>
          <a:xfrm>
            <a:off x="1028700" y="4158689"/>
            <a:ext cx="16525123" cy="5099611"/>
          </a:xfrm>
          <a:prstGeom prst="rect">
            <a:avLst/>
          </a:prstGeom>
        </p:spPr>
        <p:txBody>
          <a:bodyPr lIns="0" tIns="0" rIns="0" bIns="0" rtlCol="0" anchor="t">
            <a:spAutoFit/>
          </a:bodyPr>
          <a:lstStyle/>
          <a:p>
            <a:pPr marL="677559" lvl="1" indent="-338780" algn="l">
              <a:lnSpc>
                <a:spcPts val="3389"/>
              </a:lnSpc>
              <a:buFont typeface="Arial"/>
              <a:buChar char="•"/>
            </a:pPr>
            <a:r>
              <a:rPr lang="en-US" sz="3138">
                <a:solidFill>
                  <a:srgbClr val="000000"/>
                </a:solidFill>
                <a:latin typeface="Open Sans"/>
                <a:ea typeface="Open Sans"/>
                <a:cs typeface="Open Sans"/>
                <a:sym typeface="Open Sans"/>
              </a:rPr>
              <a:t>If you have a high suspicion of AHI after assessing signs/symptoms and exposure history, advise the client to return in 1 month for HIV retesting. Further assessment of LEN eligibility should be deferred. The potential risks and benefits of deferring vs. starting LEN should be made on a case-by-case basis, with deferral chosen only when the risks of potentially starting LEN during AHI are deemed to outweigh the benefits of using it to prevent HIV.</a:t>
            </a:r>
          </a:p>
          <a:p>
            <a:pPr marL="677559" lvl="1" indent="-338780" algn="l">
              <a:lnSpc>
                <a:spcPts val="3389"/>
              </a:lnSpc>
              <a:buFont typeface="Arial"/>
              <a:buChar char="•"/>
            </a:pPr>
            <a:r>
              <a:rPr lang="en-US" sz="3138">
                <a:solidFill>
                  <a:srgbClr val="000000"/>
                </a:solidFill>
                <a:latin typeface="Open Sans"/>
                <a:ea typeface="Open Sans"/>
                <a:cs typeface="Open Sans"/>
                <a:sym typeface="Open Sans"/>
              </a:rPr>
              <a:t>Alternative HIV prevention strategies should be chosen while awaiting HIV retesting, which may include use of DVR, if available.</a:t>
            </a:r>
          </a:p>
          <a:p>
            <a:pPr algn="l">
              <a:lnSpc>
                <a:spcPts val="3389"/>
              </a:lnSpc>
            </a:pPr>
            <a:endParaRPr lang="en-US" sz="3138">
              <a:solidFill>
                <a:srgbClr val="000000"/>
              </a:solidFill>
              <a:latin typeface="Open Sans"/>
              <a:ea typeface="Open Sans"/>
              <a:cs typeface="Open Sans"/>
              <a:sym typeface="Open Sans"/>
            </a:endParaRPr>
          </a:p>
          <a:p>
            <a:pPr algn="l">
              <a:lnSpc>
                <a:spcPts val="3389"/>
              </a:lnSpc>
            </a:pPr>
            <a:r>
              <a:rPr lang="en-US" sz="3138" b="1">
                <a:solidFill>
                  <a:srgbClr val="000000"/>
                </a:solidFill>
                <a:latin typeface="Open Sans Bold"/>
                <a:ea typeface="Open Sans Bold"/>
                <a:cs typeface="Open Sans Bold"/>
                <a:sym typeface="Open Sans Bold"/>
              </a:rPr>
              <a:t>Reminder:</a:t>
            </a:r>
            <a:r>
              <a:rPr lang="en-US" sz="3138">
                <a:solidFill>
                  <a:srgbClr val="000000"/>
                </a:solidFill>
                <a:latin typeface="Open Sans"/>
                <a:ea typeface="Open Sans"/>
                <a:cs typeface="Open Sans"/>
                <a:sym typeface="Open Sans"/>
              </a:rPr>
              <a:t> Use of LEN by individuals living with HIV can result in development of viral drug resistance, whereby use of LEN or other capsid inhibitor drugs may be less effective at treating HIV in the future.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60984" y="1152525"/>
            <a:ext cx="15227016" cy="659198"/>
          </a:xfrm>
          <a:prstGeom prst="rect">
            <a:avLst/>
          </a:prstGeom>
        </p:spPr>
        <p:txBody>
          <a:bodyPr lIns="0" tIns="0" rIns="0" bIns="0" rtlCol="0" anchor="t">
            <a:spAutoFit/>
          </a:bodyPr>
          <a:lstStyle/>
          <a:p>
            <a:pPr algn="l">
              <a:lnSpc>
                <a:spcPts val="4733"/>
              </a:lnSpc>
            </a:pPr>
            <a:r>
              <a:rPr lang="en-US" sz="5144" b="1">
                <a:solidFill>
                  <a:srgbClr val="FE6C39"/>
                </a:solidFill>
                <a:latin typeface="Roboto Condensed Bold"/>
                <a:ea typeface="Roboto Condensed Bold"/>
                <a:cs typeface="Roboto Condensed Bold"/>
                <a:sym typeface="Roboto Condensed Bold"/>
              </a:rPr>
              <a:t>LEN Contraindications &amp; Considerations</a:t>
            </a:r>
          </a:p>
        </p:txBody>
      </p:sp>
      <p:grpSp>
        <p:nvGrpSpPr>
          <p:cNvPr id="3" name="Group 3"/>
          <p:cNvGrpSpPr/>
          <p:nvPr/>
        </p:nvGrpSpPr>
        <p:grpSpPr>
          <a:xfrm>
            <a:off x="0" y="-24062"/>
            <a:ext cx="2925783" cy="2888547"/>
            <a:chOff x="0" y="0"/>
            <a:chExt cx="3901044" cy="3851396"/>
          </a:xfrm>
        </p:grpSpPr>
        <p:sp>
          <p:nvSpPr>
            <p:cNvPr id="4" name="Freeform 4"/>
            <p:cNvSpPr/>
            <p:nvPr/>
          </p:nvSpPr>
          <p:spPr>
            <a:xfrm rot="-8984890">
              <a:off x="498906" y="543034"/>
              <a:ext cx="2903231" cy="2765328"/>
            </a:xfrm>
            <a:custGeom>
              <a:avLst/>
              <a:gdLst/>
              <a:ahLst/>
              <a:cxnLst/>
              <a:rect l="l" t="t" r="r" b="b"/>
              <a:pathLst>
                <a:path w="2903231" h="2765328">
                  <a:moveTo>
                    <a:pt x="0" y="0"/>
                  </a:moveTo>
                  <a:lnTo>
                    <a:pt x="2903232" y="0"/>
                  </a:lnTo>
                  <a:lnTo>
                    <a:pt x="2903232" y="2765328"/>
                  </a:lnTo>
                  <a:lnTo>
                    <a:pt x="0" y="2765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862158" y="1345445"/>
              <a:ext cx="1787622" cy="1801131"/>
            </a:xfrm>
            <a:custGeom>
              <a:avLst/>
              <a:gdLst/>
              <a:ahLst/>
              <a:cxnLst/>
              <a:rect l="l" t="t" r="r" b="b"/>
              <a:pathLst>
                <a:path w="1787622" h="1801131">
                  <a:moveTo>
                    <a:pt x="1787622" y="0"/>
                  </a:moveTo>
                  <a:lnTo>
                    <a:pt x="0" y="0"/>
                  </a:lnTo>
                  <a:lnTo>
                    <a:pt x="0" y="1801131"/>
                  </a:lnTo>
                  <a:lnTo>
                    <a:pt x="1787622" y="1801131"/>
                  </a:lnTo>
                  <a:lnTo>
                    <a:pt x="17876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358581" y="1926695"/>
              <a:ext cx="567125" cy="319316"/>
            </a:xfrm>
            <a:prstGeom prst="rect">
              <a:avLst/>
            </a:prstGeom>
          </p:spPr>
          <p:txBody>
            <a:bodyPr lIns="0" tIns="0" rIns="0" bIns="0" rtlCol="0" anchor="t">
              <a:spAutoFit/>
            </a:bodyPr>
            <a:lstStyle/>
            <a:p>
              <a:pPr algn="ctr">
                <a:lnSpc>
                  <a:spcPts val="2016"/>
                </a:lnSpc>
              </a:pPr>
              <a:r>
                <a:rPr lang="en-US" sz="1440">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1808929" y="900259"/>
              <a:ext cx="1023566" cy="1209531"/>
            </a:xfrm>
            <a:custGeom>
              <a:avLst/>
              <a:gdLst/>
              <a:ahLst/>
              <a:cxnLst/>
              <a:rect l="l" t="t" r="r" b="b"/>
              <a:pathLst>
                <a:path w="1023566" h="1209531">
                  <a:moveTo>
                    <a:pt x="0" y="0"/>
                  </a:moveTo>
                  <a:lnTo>
                    <a:pt x="1023565" y="0"/>
                  </a:lnTo>
                  <a:lnTo>
                    <a:pt x="1023565" y="1209531"/>
                  </a:lnTo>
                  <a:lnTo>
                    <a:pt x="0" y="1209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2016667" y="754235"/>
              <a:ext cx="452639" cy="613319"/>
            </a:xfrm>
            <a:custGeom>
              <a:avLst/>
              <a:gdLst/>
              <a:ahLst/>
              <a:cxnLst/>
              <a:rect l="l" t="t" r="r" b="b"/>
              <a:pathLst>
                <a:path w="452639" h="613319">
                  <a:moveTo>
                    <a:pt x="0" y="0"/>
                  </a:moveTo>
                  <a:lnTo>
                    <a:pt x="452639" y="0"/>
                  </a:lnTo>
                  <a:lnTo>
                    <a:pt x="452639" y="613320"/>
                  </a:lnTo>
                  <a:lnTo>
                    <a:pt x="0" y="613320"/>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grpSp>
        <p:nvGrpSpPr>
          <p:cNvPr id="9" name="Group 9"/>
          <p:cNvGrpSpPr/>
          <p:nvPr/>
        </p:nvGrpSpPr>
        <p:grpSpPr>
          <a:xfrm>
            <a:off x="655416" y="2669304"/>
            <a:ext cx="17312727" cy="7426751"/>
            <a:chOff x="0" y="0"/>
            <a:chExt cx="4559730" cy="1956017"/>
          </a:xfrm>
        </p:grpSpPr>
        <p:sp>
          <p:nvSpPr>
            <p:cNvPr id="10" name="Freeform 10"/>
            <p:cNvSpPr/>
            <p:nvPr/>
          </p:nvSpPr>
          <p:spPr>
            <a:xfrm>
              <a:off x="0" y="0"/>
              <a:ext cx="4559731" cy="1956017"/>
            </a:xfrm>
            <a:custGeom>
              <a:avLst/>
              <a:gdLst/>
              <a:ahLst/>
              <a:cxnLst/>
              <a:rect l="l" t="t" r="r" b="b"/>
              <a:pathLst>
                <a:path w="4559731" h="1956017">
                  <a:moveTo>
                    <a:pt x="22806" y="0"/>
                  </a:moveTo>
                  <a:lnTo>
                    <a:pt x="4536924" y="0"/>
                  </a:lnTo>
                  <a:cubicBezTo>
                    <a:pt x="4549520" y="0"/>
                    <a:pt x="4559731" y="10211"/>
                    <a:pt x="4559731" y="22806"/>
                  </a:cubicBezTo>
                  <a:lnTo>
                    <a:pt x="4559731" y="1933211"/>
                  </a:lnTo>
                  <a:cubicBezTo>
                    <a:pt x="4559731" y="1945806"/>
                    <a:pt x="4549520" y="1956017"/>
                    <a:pt x="4536924" y="1956017"/>
                  </a:cubicBezTo>
                  <a:lnTo>
                    <a:pt x="22806" y="1956017"/>
                  </a:lnTo>
                  <a:cubicBezTo>
                    <a:pt x="10211" y="1956017"/>
                    <a:pt x="0" y="1945806"/>
                    <a:pt x="0" y="1933211"/>
                  </a:cubicBezTo>
                  <a:lnTo>
                    <a:pt x="0" y="22806"/>
                  </a:lnTo>
                  <a:cubicBezTo>
                    <a:pt x="0" y="10211"/>
                    <a:pt x="10211" y="0"/>
                    <a:pt x="22806" y="0"/>
                  </a:cubicBezTo>
                  <a:close/>
                </a:path>
              </a:pathLst>
            </a:custGeom>
            <a:solidFill>
              <a:srgbClr val="000000">
                <a:alpha val="0"/>
              </a:srgbClr>
            </a:solidFill>
            <a:ln w="76200" cap="rnd">
              <a:solidFill>
                <a:srgbClr val="FE6C39"/>
              </a:solidFill>
              <a:prstDash val="solid"/>
              <a:round/>
            </a:ln>
          </p:spPr>
          <p:txBody>
            <a:bodyPr/>
            <a:lstStyle/>
            <a:p>
              <a:endParaRPr lang="en-US"/>
            </a:p>
          </p:txBody>
        </p:sp>
        <p:sp>
          <p:nvSpPr>
            <p:cNvPr id="11" name="TextBox 11"/>
            <p:cNvSpPr txBox="1"/>
            <p:nvPr/>
          </p:nvSpPr>
          <p:spPr>
            <a:xfrm>
              <a:off x="0" y="-38100"/>
              <a:ext cx="4559730" cy="1994117"/>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049218" y="4397045"/>
            <a:ext cx="16918925" cy="2955914"/>
          </a:xfrm>
          <a:prstGeom prst="rect">
            <a:avLst/>
          </a:prstGeom>
        </p:spPr>
        <p:txBody>
          <a:bodyPr lIns="0" tIns="0" rIns="0" bIns="0" rtlCol="0" anchor="t">
            <a:spAutoFit/>
          </a:bodyPr>
          <a:lstStyle/>
          <a:p>
            <a:pPr algn="l">
              <a:lnSpc>
                <a:spcPts val="2900"/>
              </a:lnSpc>
            </a:pPr>
            <a:r>
              <a:rPr lang="en-US" sz="2685">
                <a:solidFill>
                  <a:srgbClr val="000000"/>
                </a:solidFill>
                <a:latin typeface="Open Sans"/>
                <a:ea typeface="Open Sans"/>
                <a:cs typeface="Open Sans"/>
                <a:sym typeface="Open Sans"/>
              </a:rPr>
              <a:t>There are no contraindications to using LEN due to use of other medications.</a:t>
            </a:r>
          </a:p>
          <a:p>
            <a:pPr algn="l">
              <a:lnSpc>
                <a:spcPts val="2900"/>
              </a:lnSpc>
            </a:pPr>
            <a:endParaRPr lang="en-US" sz="2685">
              <a:solidFill>
                <a:srgbClr val="000000"/>
              </a:solidFill>
              <a:latin typeface="Open Sans"/>
              <a:ea typeface="Open Sans"/>
              <a:cs typeface="Open Sans"/>
              <a:sym typeface="Open Sans"/>
            </a:endParaRPr>
          </a:p>
          <a:p>
            <a:pPr algn="l">
              <a:lnSpc>
                <a:spcPts val="2900"/>
              </a:lnSpc>
            </a:pPr>
            <a:r>
              <a:rPr lang="en-US" sz="2685">
                <a:solidFill>
                  <a:srgbClr val="000000"/>
                </a:solidFill>
                <a:latin typeface="Open Sans"/>
                <a:ea typeface="Open Sans"/>
                <a:cs typeface="Open Sans"/>
                <a:sym typeface="Open Sans"/>
              </a:rPr>
              <a:t>Use of any of the following medications concomitantly with LEN or in the months after LEN discontinuation may require a dose adjustment (to the dose of either LEN or the other medication). Prescribers should review the regulatory labels of both medications when being prescribed for concomitant use or when the other medication is used after LEN has been discontinued:</a:t>
            </a:r>
          </a:p>
          <a:p>
            <a:pPr algn="l">
              <a:lnSpc>
                <a:spcPts val="2900"/>
              </a:lnSpc>
            </a:pPr>
            <a:endParaRPr lang="en-US" sz="2685">
              <a:solidFill>
                <a:srgbClr val="000000"/>
              </a:solidFill>
              <a:latin typeface="Open Sans"/>
              <a:ea typeface="Open Sans"/>
              <a:cs typeface="Open Sans"/>
              <a:sym typeface="Open Sans"/>
            </a:endParaRPr>
          </a:p>
          <a:p>
            <a:pPr algn="l">
              <a:lnSpc>
                <a:spcPts val="2900"/>
              </a:lnSpc>
            </a:pPr>
            <a:endParaRPr lang="en-US" sz="2685">
              <a:solidFill>
                <a:srgbClr val="000000"/>
              </a:solidFill>
              <a:latin typeface="Open Sans"/>
              <a:ea typeface="Open Sans"/>
              <a:cs typeface="Open Sans"/>
              <a:sym typeface="Open Sans"/>
            </a:endParaRPr>
          </a:p>
        </p:txBody>
      </p:sp>
      <p:grpSp>
        <p:nvGrpSpPr>
          <p:cNvPr id="13" name="Group 13"/>
          <p:cNvGrpSpPr/>
          <p:nvPr/>
        </p:nvGrpSpPr>
        <p:grpSpPr>
          <a:xfrm>
            <a:off x="680634" y="2669304"/>
            <a:ext cx="17287509" cy="1432466"/>
            <a:chOff x="0" y="0"/>
            <a:chExt cx="23050011" cy="1909955"/>
          </a:xfrm>
        </p:grpSpPr>
        <p:grpSp>
          <p:nvGrpSpPr>
            <p:cNvPr id="14" name="Group 14"/>
            <p:cNvGrpSpPr/>
            <p:nvPr/>
          </p:nvGrpSpPr>
          <p:grpSpPr>
            <a:xfrm>
              <a:off x="0" y="0"/>
              <a:ext cx="23050011" cy="1909955"/>
              <a:chOff x="0" y="0"/>
              <a:chExt cx="4553089" cy="377275"/>
            </a:xfrm>
          </p:grpSpPr>
          <p:sp>
            <p:nvSpPr>
              <p:cNvPr id="15" name="Freeform 15"/>
              <p:cNvSpPr/>
              <p:nvPr/>
            </p:nvSpPr>
            <p:spPr>
              <a:xfrm>
                <a:off x="0" y="0"/>
                <a:ext cx="4553089" cy="377275"/>
              </a:xfrm>
              <a:custGeom>
                <a:avLst/>
                <a:gdLst/>
                <a:ahLst/>
                <a:cxnLst/>
                <a:rect l="l" t="t" r="r" b="b"/>
                <a:pathLst>
                  <a:path w="4553089" h="377275">
                    <a:moveTo>
                      <a:pt x="12539" y="0"/>
                    </a:moveTo>
                    <a:lnTo>
                      <a:pt x="4540550" y="0"/>
                    </a:lnTo>
                    <a:cubicBezTo>
                      <a:pt x="4543875" y="0"/>
                      <a:pt x="4547064" y="1321"/>
                      <a:pt x="4549416" y="3673"/>
                    </a:cubicBezTo>
                    <a:cubicBezTo>
                      <a:pt x="4551768" y="6024"/>
                      <a:pt x="4553089" y="9214"/>
                      <a:pt x="4553089" y="12539"/>
                    </a:cubicBezTo>
                    <a:lnTo>
                      <a:pt x="4553089" y="364736"/>
                    </a:lnTo>
                    <a:cubicBezTo>
                      <a:pt x="4553089" y="368061"/>
                      <a:pt x="4551768" y="371251"/>
                      <a:pt x="4549416" y="373602"/>
                    </a:cubicBezTo>
                    <a:cubicBezTo>
                      <a:pt x="4547064" y="375954"/>
                      <a:pt x="4543875" y="377275"/>
                      <a:pt x="4540550" y="377275"/>
                    </a:cubicBezTo>
                    <a:lnTo>
                      <a:pt x="12539" y="377275"/>
                    </a:lnTo>
                    <a:cubicBezTo>
                      <a:pt x="9214" y="377275"/>
                      <a:pt x="6024" y="375954"/>
                      <a:pt x="3673" y="373602"/>
                    </a:cubicBezTo>
                    <a:cubicBezTo>
                      <a:pt x="1321" y="371251"/>
                      <a:pt x="0" y="368061"/>
                      <a:pt x="0" y="364736"/>
                    </a:cubicBezTo>
                    <a:lnTo>
                      <a:pt x="0" y="12539"/>
                    </a:lnTo>
                    <a:cubicBezTo>
                      <a:pt x="0" y="9214"/>
                      <a:pt x="1321" y="6024"/>
                      <a:pt x="3673" y="3673"/>
                    </a:cubicBezTo>
                    <a:cubicBezTo>
                      <a:pt x="6024" y="1321"/>
                      <a:pt x="9214" y="0"/>
                      <a:pt x="12539" y="0"/>
                    </a:cubicBezTo>
                    <a:close/>
                  </a:path>
                </a:pathLst>
              </a:custGeom>
              <a:solidFill>
                <a:srgbClr val="FE6C39"/>
              </a:solidFill>
            </p:spPr>
            <p:txBody>
              <a:bodyPr/>
              <a:lstStyle/>
              <a:p>
                <a:endParaRPr lang="en-US"/>
              </a:p>
            </p:txBody>
          </p:sp>
          <p:sp>
            <p:nvSpPr>
              <p:cNvPr id="16" name="TextBox 16"/>
              <p:cNvSpPr txBox="1"/>
              <p:nvPr/>
            </p:nvSpPr>
            <p:spPr>
              <a:xfrm>
                <a:off x="0" y="-38100"/>
                <a:ext cx="4553089" cy="41537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0" y="396559"/>
              <a:ext cx="22664186" cy="1202563"/>
            </a:xfrm>
            <a:prstGeom prst="rect">
              <a:avLst/>
            </a:prstGeom>
          </p:spPr>
          <p:txBody>
            <a:bodyPr lIns="0" tIns="0" rIns="0" bIns="0" rtlCol="0" anchor="t">
              <a:spAutoFit/>
            </a:bodyPr>
            <a:lstStyle/>
            <a:p>
              <a:pPr algn="ctr">
                <a:lnSpc>
                  <a:spcPts val="3312"/>
                </a:lnSpc>
              </a:pPr>
              <a:r>
                <a:rPr lang="en-US" sz="3600" b="1">
                  <a:solidFill>
                    <a:srgbClr val="FFFFFF"/>
                  </a:solidFill>
                  <a:latin typeface="Roboto Condensed Bold"/>
                  <a:ea typeface="Roboto Condensed Bold"/>
                  <a:cs typeface="Roboto Condensed Bold"/>
                  <a:sym typeface="Roboto Condensed Bold"/>
                </a:rPr>
                <a:t>USE OF MEDICATIONS THAT INTERACT WITH LEN, WITH CONTRAINDICATIONS AND CONSIDERATIONS VARYING BY PRODUCT</a:t>
              </a:r>
            </a:p>
          </p:txBody>
        </p:sp>
      </p:grpSp>
      <p:sp>
        <p:nvSpPr>
          <p:cNvPr id="18" name="TextBox 18"/>
          <p:cNvSpPr txBox="1"/>
          <p:nvPr/>
        </p:nvSpPr>
        <p:spPr>
          <a:xfrm>
            <a:off x="4828763" y="6802144"/>
            <a:ext cx="4870616" cy="1919097"/>
          </a:xfrm>
          <a:prstGeom prst="rect">
            <a:avLst/>
          </a:prstGeom>
        </p:spPr>
        <p:txBody>
          <a:bodyPr lIns="0" tIns="0" rIns="0" bIns="0" rtlCol="0" anchor="t">
            <a:spAutoFit/>
          </a:bodyPr>
          <a:lstStyle/>
          <a:p>
            <a:pPr marL="604519" lvl="1" indent="-302260" algn="l">
              <a:lnSpc>
                <a:spcPts val="3023"/>
              </a:lnSpc>
              <a:buFont typeface="Arial"/>
              <a:buChar char="•"/>
            </a:pPr>
            <a:r>
              <a:rPr lang="en-US" sz="2799">
                <a:solidFill>
                  <a:srgbClr val="000000"/>
                </a:solidFill>
                <a:latin typeface="Open Sans"/>
                <a:ea typeface="Open Sans"/>
                <a:cs typeface="Open Sans"/>
                <a:sym typeface="Open Sans"/>
              </a:rPr>
              <a:t>Ketamine</a:t>
            </a:r>
          </a:p>
          <a:p>
            <a:pPr marL="604519" lvl="1" indent="-302260" algn="l">
              <a:lnSpc>
                <a:spcPts val="3023"/>
              </a:lnSpc>
              <a:buFont typeface="Arial"/>
              <a:buChar char="•"/>
            </a:pPr>
            <a:r>
              <a:rPr lang="en-US" sz="2799">
                <a:solidFill>
                  <a:srgbClr val="000000"/>
                </a:solidFill>
                <a:latin typeface="Open Sans"/>
                <a:ea typeface="Open Sans"/>
                <a:cs typeface="Open Sans"/>
                <a:sym typeface="Open Sans"/>
              </a:rPr>
              <a:t>Avanafil</a:t>
            </a:r>
          </a:p>
          <a:p>
            <a:pPr marL="604519" lvl="1" indent="-302260" algn="l">
              <a:lnSpc>
                <a:spcPts val="3023"/>
              </a:lnSpc>
              <a:buFont typeface="Arial"/>
              <a:buChar char="•"/>
            </a:pPr>
            <a:r>
              <a:rPr lang="en-US" sz="2799">
                <a:solidFill>
                  <a:srgbClr val="000000"/>
                </a:solidFill>
                <a:latin typeface="Open Sans"/>
                <a:ea typeface="Open Sans"/>
                <a:cs typeface="Open Sans"/>
                <a:sym typeface="Open Sans"/>
              </a:rPr>
              <a:t>Sildenafil</a:t>
            </a:r>
          </a:p>
          <a:p>
            <a:pPr marL="604519" lvl="1" indent="-302260" algn="l">
              <a:lnSpc>
                <a:spcPts val="3023"/>
              </a:lnSpc>
              <a:buFont typeface="Arial"/>
              <a:buChar char="•"/>
            </a:pPr>
            <a:r>
              <a:rPr lang="en-US" sz="2799">
                <a:solidFill>
                  <a:srgbClr val="000000"/>
                </a:solidFill>
                <a:latin typeface="Open Sans"/>
                <a:ea typeface="Open Sans"/>
                <a:cs typeface="Open Sans"/>
                <a:sym typeface="Open Sans"/>
              </a:rPr>
              <a:t>Tadalafil</a:t>
            </a:r>
          </a:p>
          <a:p>
            <a:pPr marL="604519" lvl="1" indent="-302260" algn="l">
              <a:lnSpc>
                <a:spcPts val="3023"/>
              </a:lnSpc>
              <a:buFont typeface="Arial"/>
              <a:buChar char="•"/>
            </a:pPr>
            <a:r>
              <a:rPr lang="en-US" sz="2799">
                <a:solidFill>
                  <a:srgbClr val="000000"/>
                </a:solidFill>
                <a:latin typeface="Open Sans"/>
                <a:ea typeface="Open Sans"/>
                <a:cs typeface="Open Sans"/>
                <a:sym typeface="Open Sans"/>
              </a:rPr>
              <a:t>Vardenafil</a:t>
            </a:r>
          </a:p>
        </p:txBody>
      </p:sp>
      <p:sp>
        <p:nvSpPr>
          <p:cNvPr id="19" name="TextBox 19"/>
          <p:cNvSpPr txBox="1"/>
          <p:nvPr/>
        </p:nvSpPr>
        <p:spPr>
          <a:xfrm>
            <a:off x="1299975" y="6802144"/>
            <a:ext cx="4788581" cy="2300097"/>
          </a:xfrm>
          <a:prstGeom prst="rect">
            <a:avLst/>
          </a:prstGeom>
        </p:spPr>
        <p:txBody>
          <a:bodyPr lIns="0" tIns="0" rIns="0" bIns="0" rtlCol="0" anchor="t">
            <a:spAutoFit/>
          </a:bodyPr>
          <a:lstStyle/>
          <a:p>
            <a:pPr marL="604519" lvl="1" indent="-302260" algn="l">
              <a:lnSpc>
                <a:spcPts val="3023"/>
              </a:lnSpc>
              <a:buFont typeface="Arial"/>
              <a:buChar char="•"/>
            </a:pPr>
            <a:r>
              <a:rPr lang="en-US" sz="2799">
                <a:solidFill>
                  <a:srgbClr val="000000"/>
                </a:solidFill>
                <a:latin typeface="Open Sans"/>
                <a:ea typeface="Open Sans"/>
                <a:cs typeface="Open Sans"/>
                <a:sym typeface="Open Sans"/>
              </a:rPr>
              <a:t>Rifabutin</a:t>
            </a:r>
          </a:p>
          <a:p>
            <a:pPr marL="604519" lvl="1" indent="-302260" algn="l">
              <a:lnSpc>
                <a:spcPts val="3023"/>
              </a:lnSpc>
              <a:buFont typeface="Arial"/>
              <a:buChar char="•"/>
            </a:pPr>
            <a:r>
              <a:rPr lang="en-US" sz="2799">
                <a:solidFill>
                  <a:srgbClr val="000000"/>
                </a:solidFill>
                <a:latin typeface="Open Sans"/>
                <a:ea typeface="Open Sans"/>
                <a:cs typeface="Open Sans"/>
                <a:sym typeface="Open Sans"/>
              </a:rPr>
              <a:t>Rifampicin</a:t>
            </a:r>
          </a:p>
          <a:p>
            <a:pPr marL="604519" lvl="1" indent="-302260" algn="l">
              <a:lnSpc>
                <a:spcPts val="3023"/>
              </a:lnSpc>
              <a:buFont typeface="Arial"/>
              <a:buChar char="•"/>
            </a:pPr>
            <a:r>
              <a:rPr lang="en-US" sz="2799">
                <a:solidFill>
                  <a:srgbClr val="000000"/>
                </a:solidFill>
                <a:latin typeface="Open Sans"/>
                <a:ea typeface="Open Sans"/>
                <a:cs typeface="Open Sans"/>
                <a:sym typeface="Open Sans"/>
              </a:rPr>
              <a:t>Rifapentine</a:t>
            </a:r>
          </a:p>
          <a:p>
            <a:pPr marL="604519" lvl="1" indent="-302260" algn="l">
              <a:lnSpc>
                <a:spcPts val="3023"/>
              </a:lnSpc>
              <a:buFont typeface="Arial"/>
              <a:buChar char="•"/>
            </a:pPr>
            <a:r>
              <a:rPr lang="en-US" sz="2799">
                <a:solidFill>
                  <a:srgbClr val="000000"/>
                </a:solidFill>
                <a:latin typeface="Open Sans"/>
                <a:ea typeface="Open Sans"/>
                <a:cs typeface="Open Sans"/>
                <a:sym typeface="Open Sans"/>
              </a:rPr>
              <a:t>Carbamazepine</a:t>
            </a:r>
          </a:p>
          <a:p>
            <a:pPr marL="604519" lvl="1" indent="-302260" algn="l">
              <a:lnSpc>
                <a:spcPts val="3023"/>
              </a:lnSpc>
              <a:buFont typeface="Arial"/>
              <a:buChar char="•"/>
            </a:pPr>
            <a:r>
              <a:rPr lang="en-US" sz="2799">
                <a:solidFill>
                  <a:srgbClr val="000000"/>
                </a:solidFill>
                <a:latin typeface="Open Sans"/>
                <a:ea typeface="Open Sans"/>
                <a:cs typeface="Open Sans"/>
                <a:sym typeface="Open Sans"/>
              </a:rPr>
              <a:t>Phenobarbital</a:t>
            </a:r>
          </a:p>
          <a:p>
            <a:pPr marL="604519" lvl="1" indent="-302260" algn="l">
              <a:lnSpc>
                <a:spcPts val="3023"/>
              </a:lnSpc>
              <a:buFont typeface="Arial"/>
              <a:buChar char="•"/>
            </a:pPr>
            <a:r>
              <a:rPr lang="en-US" sz="2799">
                <a:solidFill>
                  <a:srgbClr val="000000"/>
                </a:solidFill>
                <a:latin typeface="Open Sans"/>
                <a:ea typeface="Open Sans"/>
                <a:cs typeface="Open Sans"/>
                <a:sym typeface="Open Sans"/>
              </a:rPr>
              <a:t>Phenytoin</a:t>
            </a:r>
          </a:p>
        </p:txBody>
      </p:sp>
      <p:sp>
        <p:nvSpPr>
          <p:cNvPr id="20" name="TextBox 20"/>
          <p:cNvSpPr txBox="1"/>
          <p:nvPr/>
        </p:nvSpPr>
        <p:spPr>
          <a:xfrm>
            <a:off x="1115683" y="9397516"/>
            <a:ext cx="16417410" cy="372999"/>
          </a:xfrm>
          <a:prstGeom prst="rect">
            <a:avLst/>
          </a:prstGeom>
        </p:spPr>
        <p:txBody>
          <a:bodyPr lIns="0" tIns="0" rIns="0" bIns="0" rtlCol="0" anchor="t">
            <a:spAutoFit/>
          </a:bodyPr>
          <a:lstStyle/>
          <a:p>
            <a:pPr algn="ctr">
              <a:lnSpc>
                <a:spcPts val="2808"/>
              </a:lnSpc>
              <a:spcBef>
                <a:spcPct val="0"/>
              </a:spcBef>
            </a:pPr>
            <a:r>
              <a:rPr lang="en-US" sz="2600">
                <a:solidFill>
                  <a:srgbClr val="000000"/>
                </a:solidFill>
                <a:latin typeface="Open Sans"/>
                <a:ea typeface="Open Sans"/>
                <a:cs typeface="Open Sans"/>
                <a:sym typeface="Open Sans"/>
              </a:rPr>
              <a:t>LEN is not expected to interact with gender-affirming hormones based upon the limited evidence available.</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060984" y="1152525"/>
            <a:ext cx="15227016" cy="659198"/>
          </a:xfrm>
          <a:prstGeom prst="rect">
            <a:avLst/>
          </a:prstGeom>
        </p:spPr>
        <p:txBody>
          <a:bodyPr lIns="0" tIns="0" rIns="0" bIns="0" rtlCol="0" anchor="t">
            <a:spAutoFit/>
          </a:bodyPr>
          <a:lstStyle/>
          <a:p>
            <a:pPr algn="l">
              <a:lnSpc>
                <a:spcPts val="4733"/>
              </a:lnSpc>
            </a:pPr>
            <a:r>
              <a:rPr lang="en-US" sz="5144" b="1">
                <a:solidFill>
                  <a:srgbClr val="FE6C39"/>
                </a:solidFill>
                <a:latin typeface="Roboto Condensed Bold"/>
                <a:ea typeface="Roboto Condensed Bold"/>
                <a:cs typeface="Roboto Condensed Bold"/>
                <a:sym typeface="Roboto Condensed Bold"/>
              </a:rPr>
              <a:t>LEN Contraindications &amp; Considerations</a:t>
            </a:r>
          </a:p>
        </p:txBody>
      </p:sp>
      <p:grpSp>
        <p:nvGrpSpPr>
          <p:cNvPr id="3" name="Group 3"/>
          <p:cNvGrpSpPr/>
          <p:nvPr/>
        </p:nvGrpSpPr>
        <p:grpSpPr>
          <a:xfrm>
            <a:off x="0" y="-24062"/>
            <a:ext cx="2925783" cy="2888547"/>
            <a:chOff x="0" y="0"/>
            <a:chExt cx="3901044" cy="3851396"/>
          </a:xfrm>
        </p:grpSpPr>
        <p:sp>
          <p:nvSpPr>
            <p:cNvPr id="4" name="Freeform 4"/>
            <p:cNvSpPr/>
            <p:nvPr/>
          </p:nvSpPr>
          <p:spPr>
            <a:xfrm rot="-8984890">
              <a:off x="498906" y="543034"/>
              <a:ext cx="2903231" cy="2765328"/>
            </a:xfrm>
            <a:custGeom>
              <a:avLst/>
              <a:gdLst/>
              <a:ahLst/>
              <a:cxnLst/>
              <a:rect l="l" t="t" r="r" b="b"/>
              <a:pathLst>
                <a:path w="2903231" h="2765328">
                  <a:moveTo>
                    <a:pt x="0" y="0"/>
                  </a:moveTo>
                  <a:lnTo>
                    <a:pt x="2903232" y="0"/>
                  </a:lnTo>
                  <a:lnTo>
                    <a:pt x="2903232" y="2765328"/>
                  </a:lnTo>
                  <a:lnTo>
                    <a:pt x="0" y="2765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Freeform 5"/>
            <p:cNvSpPr/>
            <p:nvPr/>
          </p:nvSpPr>
          <p:spPr>
            <a:xfrm rot="-10800000" flipH="1">
              <a:off x="862158" y="1345445"/>
              <a:ext cx="1787622" cy="1801131"/>
            </a:xfrm>
            <a:custGeom>
              <a:avLst/>
              <a:gdLst/>
              <a:ahLst/>
              <a:cxnLst/>
              <a:rect l="l" t="t" r="r" b="b"/>
              <a:pathLst>
                <a:path w="1787622" h="1801131">
                  <a:moveTo>
                    <a:pt x="1787622" y="0"/>
                  </a:moveTo>
                  <a:lnTo>
                    <a:pt x="0" y="0"/>
                  </a:lnTo>
                  <a:lnTo>
                    <a:pt x="0" y="1801131"/>
                  </a:lnTo>
                  <a:lnTo>
                    <a:pt x="1787622" y="1801131"/>
                  </a:lnTo>
                  <a:lnTo>
                    <a:pt x="178762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358581" y="1926695"/>
              <a:ext cx="567125" cy="319316"/>
            </a:xfrm>
            <a:prstGeom prst="rect">
              <a:avLst/>
            </a:prstGeom>
          </p:spPr>
          <p:txBody>
            <a:bodyPr lIns="0" tIns="0" rIns="0" bIns="0" rtlCol="0" anchor="t">
              <a:spAutoFit/>
            </a:bodyPr>
            <a:lstStyle/>
            <a:p>
              <a:pPr algn="ctr">
                <a:lnSpc>
                  <a:spcPts val="2016"/>
                </a:lnSpc>
              </a:pPr>
              <a:r>
                <a:rPr lang="en-US" sz="1440">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1808929" y="900259"/>
              <a:ext cx="1023566" cy="1209531"/>
            </a:xfrm>
            <a:custGeom>
              <a:avLst/>
              <a:gdLst/>
              <a:ahLst/>
              <a:cxnLst/>
              <a:rect l="l" t="t" r="r" b="b"/>
              <a:pathLst>
                <a:path w="1023566" h="1209531">
                  <a:moveTo>
                    <a:pt x="0" y="0"/>
                  </a:moveTo>
                  <a:lnTo>
                    <a:pt x="1023565" y="0"/>
                  </a:lnTo>
                  <a:lnTo>
                    <a:pt x="1023565" y="1209531"/>
                  </a:lnTo>
                  <a:lnTo>
                    <a:pt x="0" y="120953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2016667" y="754235"/>
              <a:ext cx="452639" cy="613319"/>
            </a:xfrm>
            <a:custGeom>
              <a:avLst/>
              <a:gdLst/>
              <a:ahLst/>
              <a:cxnLst/>
              <a:rect l="l" t="t" r="r" b="b"/>
              <a:pathLst>
                <a:path w="452639" h="613319">
                  <a:moveTo>
                    <a:pt x="0" y="0"/>
                  </a:moveTo>
                  <a:lnTo>
                    <a:pt x="452639" y="0"/>
                  </a:lnTo>
                  <a:lnTo>
                    <a:pt x="452639" y="613320"/>
                  </a:lnTo>
                  <a:lnTo>
                    <a:pt x="0" y="613320"/>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grpSp>
        <p:nvGrpSpPr>
          <p:cNvPr id="9" name="Group 9"/>
          <p:cNvGrpSpPr/>
          <p:nvPr/>
        </p:nvGrpSpPr>
        <p:grpSpPr>
          <a:xfrm>
            <a:off x="679284" y="3144027"/>
            <a:ext cx="17312727" cy="4641665"/>
            <a:chOff x="0" y="0"/>
            <a:chExt cx="4559730" cy="1222496"/>
          </a:xfrm>
        </p:grpSpPr>
        <p:sp>
          <p:nvSpPr>
            <p:cNvPr id="10" name="Freeform 10"/>
            <p:cNvSpPr/>
            <p:nvPr/>
          </p:nvSpPr>
          <p:spPr>
            <a:xfrm>
              <a:off x="0" y="0"/>
              <a:ext cx="4559731" cy="1222496"/>
            </a:xfrm>
            <a:custGeom>
              <a:avLst/>
              <a:gdLst/>
              <a:ahLst/>
              <a:cxnLst/>
              <a:rect l="l" t="t" r="r" b="b"/>
              <a:pathLst>
                <a:path w="4559731" h="1222496">
                  <a:moveTo>
                    <a:pt x="22806" y="0"/>
                  </a:moveTo>
                  <a:lnTo>
                    <a:pt x="4536924" y="0"/>
                  </a:lnTo>
                  <a:cubicBezTo>
                    <a:pt x="4549520" y="0"/>
                    <a:pt x="4559731" y="10211"/>
                    <a:pt x="4559731" y="22806"/>
                  </a:cubicBezTo>
                  <a:lnTo>
                    <a:pt x="4559731" y="1199690"/>
                  </a:lnTo>
                  <a:cubicBezTo>
                    <a:pt x="4559731" y="1212286"/>
                    <a:pt x="4549520" y="1222496"/>
                    <a:pt x="4536924" y="1222496"/>
                  </a:cubicBezTo>
                  <a:lnTo>
                    <a:pt x="22806" y="1222496"/>
                  </a:lnTo>
                  <a:cubicBezTo>
                    <a:pt x="10211" y="1222496"/>
                    <a:pt x="0" y="1212286"/>
                    <a:pt x="0" y="1199690"/>
                  </a:cubicBezTo>
                  <a:lnTo>
                    <a:pt x="0" y="22806"/>
                  </a:lnTo>
                  <a:cubicBezTo>
                    <a:pt x="0" y="10211"/>
                    <a:pt x="10211" y="0"/>
                    <a:pt x="22806" y="0"/>
                  </a:cubicBezTo>
                  <a:close/>
                </a:path>
              </a:pathLst>
            </a:custGeom>
            <a:solidFill>
              <a:srgbClr val="000000">
                <a:alpha val="0"/>
              </a:srgbClr>
            </a:solidFill>
            <a:ln w="76200" cap="rnd">
              <a:solidFill>
                <a:srgbClr val="FE6C39"/>
              </a:solidFill>
              <a:prstDash val="solid"/>
              <a:round/>
            </a:ln>
          </p:spPr>
          <p:txBody>
            <a:bodyPr/>
            <a:lstStyle/>
            <a:p>
              <a:endParaRPr lang="en-US"/>
            </a:p>
          </p:txBody>
        </p:sp>
        <p:sp>
          <p:nvSpPr>
            <p:cNvPr id="11" name="TextBox 11"/>
            <p:cNvSpPr txBox="1"/>
            <p:nvPr/>
          </p:nvSpPr>
          <p:spPr>
            <a:xfrm>
              <a:off x="0" y="-38100"/>
              <a:ext cx="4559730" cy="1260596"/>
            </a:xfrm>
            <a:prstGeom prst="rect">
              <a:avLst/>
            </a:prstGeom>
          </p:spPr>
          <p:txBody>
            <a:bodyPr lIns="50800" tIns="50800" rIns="50800" bIns="50800" rtlCol="0" anchor="ctr"/>
            <a:lstStyle/>
            <a:p>
              <a:pPr algn="ctr">
                <a:lnSpc>
                  <a:spcPts val="2659"/>
                </a:lnSpc>
              </a:pPr>
              <a:endParaRPr/>
            </a:p>
          </p:txBody>
        </p:sp>
      </p:grpSp>
      <p:sp>
        <p:nvSpPr>
          <p:cNvPr id="12" name="TextBox 12"/>
          <p:cNvSpPr txBox="1"/>
          <p:nvPr/>
        </p:nvSpPr>
        <p:spPr>
          <a:xfrm>
            <a:off x="1211773" y="4594078"/>
            <a:ext cx="16047527" cy="2121436"/>
          </a:xfrm>
          <a:prstGeom prst="rect">
            <a:avLst/>
          </a:prstGeom>
        </p:spPr>
        <p:txBody>
          <a:bodyPr lIns="0" tIns="0" rIns="0" bIns="0" rtlCol="0" anchor="t">
            <a:spAutoFit/>
          </a:bodyPr>
          <a:lstStyle/>
          <a:p>
            <a:pPr algn="l">
              <a:lnSpc>
                <a:spcPts val="4171"/>
              </a:lnSpc>
            </a:pPr>
            <a:r>
              <a:rPr lang="en-US" sz="3862">
                <a:solidFill>
                  <a:srgbClr val="000000"/>
                </a:solidFill>
                <a:latin typeface="Open Sans"/>
                <a:ea typeface="Open Sans"/>
                <a:cs typeface="Open Sans"/>
                <a:sym typeface="Open Sans"/>
              </a:rPr>
              <a:t>There are no known comorbid conditions that contraindicate LEN use; therefore, no assessments of comorbidities are routinely necessary. It should be noted that individuals with severe hepatic impairment did not participate in LEN clinical trials.</a:t>
            </a:r>
          </a:p>
        </p:txBody>
      </p:sp>
      <p:grpSp>
        <p:nvGrpSpPr>
          <p:cNvPr id="13" name="Group 13"/>
          <p:cNvGrpSpPr/>
          <p:nvPr/>
        </p:nvGrpSpPr>
        <p:grpSpPr>
          <a:xfrm>
            <a:off x="679284" y="3144027"/>
            <a:ext cx="17312727" cy="1013366"/>
            <a:chOff x="0" y="0"/>
            <a:chExt cx="23083635" cy="1351155"/>
          </a:xfrm>
        </p:grpSpPr>
        <p:grpSp>
          <p:nvGrpSpPr>
            <p:cNvPr id="14" name="Group 14"/>
            <p:cNvGrpSpPr/>
            <p:nvPr/>
          </p:nvGrpSpPr>
          <p:grpSpPr>
            <a:xfrm>
              <a:off x="0" y="0"/>
              <a:ext cx="23083635" cy="1351155"/>
              <a:chOff x="0" y="0"/>
              <a:chExt cx="4559730" cy="266895"/>
            </a:xfrm>
          </p:grpSpPr>
          <p:sp>
            <p:nvSpPr>
              <p:cNvPr id="15" name="Freeform 15"/>
              <p:cNvSpPr/>
              <p:nvPr/>
            </p:nvSpPr>
            <p:spPr>
              <a:xfrm>
                <a:off x="0" y="0"/>
                <a:ext cx="4559731" cy="266895"/>
              </a:xfrm>
              <a:custGeom>
                <a:avLst/>
                <a:gdLst/>
                <a:ahLst/>
                <a:cxnLst/>
                <a:rect l="l" t="t" r="r" b="b"/>
                <a:pathLst>
                  <a:path w="4559731" h="266895">
                    <a:moveTo>
                      <a:pt x="12521" y="0"/>
                    </a:moveTo>
                    <a:lnTo>
                      <a:pt x="4547210" y="0"/>
                    </a:lnTo>
                    <a:cubicBezTo>
                      <a:pt x="4550530" y="0"/>
                      <a:pt x="4553715" y="1319"/>
                      <a:pt x="4556063" y="3667"/>
                    </a:cubicBezTo>
                    <a:cubicBezTo>
                      <a:pt x="4558411" y="6015"/>
                      <a:pt x="4559731" y="9200"/>
                      <a:pt x="4559731" y="12521"/>
                    </a:cubicBezTo>
                    <a:lnTo>
                      <a:pt x="4559731" y="254374"/>
                    </a:lnTo>
                    <a:cubicBezTo>
                      <a:pt x="4559731" y="261289"/>
                      <a:pt x="4554125" y="266895"/>
                      <a:pt x="4547210" y="266895"/>
                    </a:cubicBezTo>
                    <a:lnTo>
                      <a:pt x="12521" y="266895"/>
                    </a:lnTo>
                    <a:cubicBezTo>
                      <a:pt x="9200" y="266895"/>
                      <a:pt x="6015" y="265576"/>
                      <a:pt x="3667" y="263228"/>
                    </a:cubicBezTo>
                    <a:cubicBezTo>
                      <a:pt x="1319" y="260879"/>
                      <a:pt x="0" y="257695"/>
                      <a:pt x="0" y="254374"/>
                    </a:cubicBezTo>
                    <a:lnTo>
                      <a:pt x="0" y="12521"/>
                    </a:lnTo>
                    <a:cubicBezTo>
                      <a:pt x="0" y="9200"/>
                      <a:pt x="1319" y="6015"/>
                      <a:pt x="3667" y="3667"/>
                    </a:cubicBezTo>
                    <a:cubicBezTo>
                      <a:pt x="6015" y="1319"/>
                      <a:pt x="9200" y="0"/>
                      <a:pt x="12521" y="0"/>
                    </a:cubicBezTo>
                    <a:close/>
                  </a:path>
                </a:pathLst>
              </a:custGeom>
              <a:solidFill>
                <a:srgbClr val="FFFFFF"/>
              </a:solidFill>
              <a:ln w="85725" cap="rnd">
                <a:solidFill>
                  <a:srgbClr val="FE6C39"/>
                </a:solidFill>
                <a:prstDash val="solid"/>
                <a:round/>
              </a:ln>
            </p:spPr>
            <p:txBody>
              <a:bodyPr/>
              <a:lstStyle/>
              <a:p>
                <a:endParaRPr lang="en-US"/>
              </a:p>
            </p:txBody>
          </p:sp>
          <p:sp>
            <p:nvSpPr>
              <p:cNvPr id="16" name="TextBox 16"/>
              <p:cNvSpPr txBox="1"/>
              <p:nvPr/>
            </p:nvSpPr>
            <p:spPr>
              <a:xfrm>
                <a:off x="0" y="-38100"/>
                <a:ext cx="4559730" cy="304995"/>
              </a:xfrm>
              <a:prstGeom prst="rect">
                <a:avLst/>
              </a:prstGeom>
            </p:spPr>
            <p:txBody>
              <a:bodyPr lIns="50800" tIns="50800" rIns="50800" bIns="50800" rtlCol="0" anchor="ctr"/>
              <a:lstStyle/>
              <a:p>
                <a:pPr algn="ctr">
                  <a:lnSpc>
                    <a:spcPts val="2659"/>
                  </a:lnSpc>
                </a:pPr>
                <a:endParaRPr/>
              </a:p>
            </p:txBody>
          </p:sp>
        </p:grpSp>
        <p:sp>
          <p:nvSpPr>
            <p:cNvPr id="17" name="TextBox 17"/>
            <p:cNvSpPr txBox="1"/>
            <p:nvPr/>
          </p:nvSpPr>
          <p:spPr>
            <a:xfrm>
              <a:off x="443372" y="396559"/>
              <a:ext cx="22196891" cy="643763"/>
            </a:xfrm>
            <a:prstGeom prst="rect">
              <a:avLst/>
            </a:prstGeom>
          </p:spPr>
          <p:txBody>
            <a:bodyPr lIns="0" tIns="0" rIns="0" bIns="0" rtlCol="0" anchor="t">
              <a:spAutoFit/>
            </a:bodyPr>
            <a:lstStyle/>
            <a:p>
              <a:pPr algn="ctr">
                <a:lnSpc>
                  <a:spcPts val="3312"/>
                </a:lnSpc>
              </a:pPr>
              <a:r>
                <a:rPr lang="en-US" sz="3600" b="1">
                  <a:solidFill>
                    <a:srgbClr val="FE6C39"/>
                  </a:solidFill>
                  <a:latin typeface="Roboto Condensed Bold"/>
                  <a:ea typeface="Roboto Condensed Bold"/>
                  <a:cs typeface="Roboto Condensed Bold"/>
                  <a:sym typeface="Roboto Condensed Bold"/>
                </a:rPr>
                <a:t>RELEVANT COMORBIDITIES: NONE KNOWN</a:t>
              </a: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85816" y="-746945"/>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71150" y="418147"/>
            <a:ext cx="15497243" cy="1087756"/>
          </a:xfrm>
          <a:prstGeom prst="rect">
            <a:avLst/>
          </a:prstGeom>
        </p:spPr>
        <p:txBody>
          <a:bodyPr lIns="0" tIns="0" rIns="0" bIns="0" rtlCol="0" anchor="t">
            <a:spAutoFit/>
          </a:bodyPr>
          <a:lstStyle/>
          <a:p>
            <a:pPr algn="l">
              <a:lnSpc>
                <a:spcPts val="8819"/>
              </a:lnSpc>
            </a:pPr>
            <a:r>
              <a:rPr lang="en-US" sz="6299" b="1">
                <a:solidFill>
                  <a:srgbClr val="1D9EDE"/>
                </a:solidFill>
                <a:latin typeface="Roboto Condensed Bold"/>
                <a:ea typeface="Roboto Condensed Bold"/>
                <a:cs typeface="Roboto Condensed Bold"/>
                <a:sym typeface="Roboto Condensed Bold"/>
              </a:rPr>
              <a:t>Summary of Key Points in Lesson 2 </a:t>
            </a:r>
          </a:p>
        </p:txBody>
      </p:sp>
      <p:sp>
        <p:nvSpPr>
          <p:cNvPr id="4" name="TextBox 4"/>
          <p:cNvSpPr txBox="1"/>
          <p:nvPr/>
        </p:nvSpPr>
        <p:spPr>
          <a:xfrm>
            <a:off x="0" y="1738586"/>
            <a:ext cx="16718677" cy="1058991"/>
          </a:xfrm>
          <a:prstGeom prst="rect">
            <a:avLst/>
          </a:prstGeom>
        </p:spPr>
        <p:txBody>
          <a:bodyPr lIns="0" tIns="0" rIns="0" bIns="0" rtlCol="0" anchor="t">
            <a:spAutoFit/>
          </a:bodyPr>
          <a:lstStyle/>
          <a:p>
            <a:pPr marL="833935" lvl="1" indent="-416967" algn="l">
              <a:lnSpc>
                <a:spcPts val="4171"/>
              </a:lnSpc>
              <a:buFont typeface="Arial"/>
              <a:buChar char="•"/>
            </a:pPr>
            <a:r>
              <a:rPr lang="en-US" sz="3862">
                <a:solidFill>
                  <a:srgbClr val="000000"/>
                </a:solidFill>
                <a:latin typeface="Open Sans"/>
                <a:ea typeface="Open Sans"/>
                <a:cs typeface="Open Sans"/>
                <a:sym typeface="Open Sans"/>
              </a:rPr>
              <a:t>To determine whether a client is clinically eligible to start PrEP, providers should assess the following:</a:t>
            </a:r>
          </a:p>
        </p:txBody>
      </p:sp>
      <p:grpSp>
        <p:nvGrpSpPr>
          <p:cNvPr id="5" name="Group 5"/>
          <p:cNvGrpSpPr/>
          <p:nvPr/>
        </p:nvGrpSpPr>
        <p:grpSpPr>
          <a:xfrm>
            <a:off x="671150" y="3597286"/>
            <a:ext cx="14560169" cy="711769"/>
            <a:chOff x="0" y="0"/>
            <a:chExt cx="19413559" cy="949025"/>
          </a:xfrm>
        </p:grpSpPr>
        <p:sp>
          <p:nvSpPr>
            <p:cNvPr id="6" name="Freeform 6"/>
            <p:cNvSpPr/>
            <p:nvPr/>
          </p:nvSpPr>
          <p:spPr>
            <a:xfrm>
              <a:off x="0" y="0"/>
              <a:ext cx="949025" cy="949025"/>
            </a:xfrm>
            <a:custGeom>
              <a:avLst/>
              <a:gdLst/>
              <a:ahLst/>
              <a:cxnLst/>
              <a:rect l="l" t="t" r="r" b="b"/>
              <a:pathLst>
                <a:path w="949025" h="949025">
                  <a:moveTo>
                    <a:pt x="0" y="0"/>
                  </a:moveTo>
                  <a:lnTo>
                    <a:pt x="949025" y="0"/>
                  </a:lnTo>
                  <a:lnTo>
                    <a:pt x="949025" y="949025"/>
                  </a:lnTo>
                  <a:lnTo>
                    <a:pt x="0" y="94902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TextBox 7"/>
            <p:cNvSpPr txBox="1"/>
            <p:nvPr/>
          </p:nvSpPr>
          <p:spPr>
            <a:xfrm>
              <a:off x="1283247" y="114738"/>
              <a:ext cx="18130312" cy="662400"/>
            </a:xfrm>
            <a:prstGeom prst="rect">
              <a:avLst/>
            </a:prstGeom>
          </p:spPr>
          <p:txBody>
            <a:bodyPr lIns="0" tIns="0" rIns="0" bIns="0" rtlCol="0" anchor="t">
              <a:spAutoFit/>
            </a:bodyPr>
            <a:lstStyle/>
            <a:p>
              <a:pPr algn="l">
                <a:lnSpc>
                  <a:spcPts val="4258"/>
                </a:lnSpc>
              </a:pPr>
              <a:r>
                <a:rPr lang="en-US" sz="3041">
                  <a:solidFill>
                    <a:srgbClr val="000000"/>
                  </a:solidFill>
                  <a:latin typeface="Open Sans"/>
                  <a:ea typeface="Open Sans"/>
                  <a:cs typeface="Open Sans"/>
                  <a:sym typeface="Open Sans"/>
                </a:rPr>
                <a:t>HIV Testing</a:t>
              </a:r>
            </a:p>
          </p:txBody>
        </p:sp>
      </p:grpSp>
      <p:grpSp>
        <p:nvGrpSpPr>
          <p:cNvPr id="8" name="Group 8"/>
          <p:cNvGrpSpPr/>
          <p:nvPr/>
        </p:nvGrpSpPr>
        <p:grpSpPr>
          <a:xfrm>
            <a:off x="671150" y="4606242"/>
            <a:ext cx="17418936" cy="711769"/>
            <a:chOff x="0" y="0"/>
            <a:chExt cx="23225248" cy="949025"/>
          </a:xfrm>
        </p:grpSpPr>
        <p:sp>
          <p:nvSpPr>
            <p:cNvPr id="9" name="Freeform 9"/>
            <p:cNvSpPr/>
            <p:nvPr/>
          </p:nvSpPr>
          <p:spPr>
            <a:xfrm>
              <a:off x="0" y="0"/>
              <a:ext cx="949025" cy="949025"/>
            </a:xfrm>
            <a:custGeom>
              <a:avLst/>
              <a:gdLst/>
              <a:ahLst/>
              <a:cxnLst/>
              <a:rect l="l" t="t" r="r" b="b"/>
              <a:pathLst>
                <a:path w="949025" h="949025">
                  <a:moveTo>
                    <a:pt x="0" y="0"/>
                  </a:moveTo>
                  <a:lnTo>
                    <a:pt x="949025" y="0"/>
                  </a:lnTo>
                  <a:lnTo>
                    <a:pt x="949025" y="949025"/>
                  </a:lnTo>
                  <a:lnTo>
                    <a:pt x="0" y="94902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0" name="TextBox 10"/>
            <p:cNvSpPr txBox="1"/>
            <p:nvPr/>
          </p:nvSpPr>
          <p:spPr>
            <a:xfrm>
              <a:off x="1193087" y="114738"/>
              <a:ext cx="22032161" cy="662400"/>
            </a:xfrm>
            <a:prstGeom prst="rect">
              <a:avLst/>
            </a:prstGeom>
          </p:spPr>
          <p:txBody>
            <a:bodyPr lIns="0" tIns="0" rIns="0" bIns="0" rtlCol="0" anchor="t">
              <a:spAutoFit/>
            </a:bodyPr>
            <a:lstStyle/>
            <a:p>
              <a:pPr algn="l">
                <a:lnSpc>
                  <a:spcPts val="4258"/>
                </a:lnSpc>
              </a:pPr>
              <a:r>
                <a:rPr lang="en-US" sz="3041">
                  <a:solidFill>
                    <a:srgbClr val="000000"/>
                  </a:solidFill>
                  <a:latin typeface="Open Sans"/>
                  <a:ea typeface="Open Sans"/>
                  <a:cs typeface="Open Sans"/>
                  <a:sym typeface="Open Sans"/>
                </a:rPr>
                <a:t>Possible exposure to HIV in the past 72 hours (“PEP Assessment”)</a:t>
              </a:r>
            </a:p>
          </p:txBody>
        </p:sp>
      </p:grpSp>
      <p:sp>
        <p:nvSpPr>
          <p:cNvPr id="11" name="Freeform 11"/>
          <p:cNvSpPr/>
          <p:nvPr/>
        </p:nvSpPr>
        <p:spPr>
          <a:xfrm>
            <a:off x="688489" y="5751885"/>
            <a:ext cx="711769" cy="711769"/>
          </a:xfrm>
          <a:custGeom>
            <a:avLst/>
            <a:gdLst/>
            <a:ahLst/>
            <a:cxnLst/>
            <a:rect l="l" t="t" r="r" b="b"/>
            <a:pathLst>
              <a:path w="711769" h="711769">
                <a:moveTo>
                  <a:pt x="0" y="0"/>
                </a:moveTo>
                <a:lnTo>
                  <a:pt x="711769" y="0"/>
                </a:lnTo>
                <a:lnTo>
                  <a:pt x="711769" y="711769"/>
                </a:lnTo>
                <a:lnTo>
                  <a:pt x="0" y="7117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TextBox 12"/>
          <p:cNvSpPr txBox="1"/>
          <p:nvPr/>
        </p:nvSpPr>
        <p:spPr>
          <a:xfrm>
            <a:off x="1597837" y="5556136"/>
            <a:ext cx="14988962" cy="1042290"/>
          </a:xfrm>
          <a:prstGeom prst="rect">
            <a:avLst/>
          </a:prstGeom>
        </p:spPr>
        <p:txBody>
          <a:bodyPr lIns="0" tIns="0" rIns="0" bIns="0" rtlCol="0" anchor="t">
            <a:spAutoFit/>
          </a:bodyPr>
          <a:lstStyle/>
          <a:p>
            <a:pPr algn="l">
              <a:lnSpc>
                <a:spcPts val="4258"/>
              </a:lnSpc>
            </a:pPr>
            <a:r>
              <a:rPr lang="en-US" sz="3041">
                <a:solidFill>
                  <a:srgbClr val="000000"/>
                </a:solidFill>
                <a:latin typeface="Open Sans"/>
                <a:ea typeface="Open Sans"/>
                <a:cs typeface="Open Sans"/>
                <a:sym typeface="Open Sans"/>
              </a:rPr>
              <a:t>Signs/symptoms of acute HIV infection in past 2 weeks in the context of possible HIV exposure(s) in past 1 month ("AHI Assessment")</a:t>
            </a:r>
          </a:p>
        </p:txBody>
      </p:sp>
      <p:grpSp>
        <p:nvGrpSpPr>
          <p:cNvPr id="13" name="Group 13"/>
          <p:cNvGrpSpPr/>
          <p:nvPr/>
        </p:nvGrpSpPr>
        <p:grpSpPr>
          <a:xfrm>
            <a:off x="671150" y="6897527"/>
            <a:ext cx="19542454" cy="711769"/>
            <a:chOff x="0" y="0"/>
            <a:chExt cx="26056605" cy="949025"/>
          </a:xfrm>
        </p:grpSpPr>
        <p:sp>
          <p:nvSpPr>
            <p:cNvPr id="14" name="Freeform 14"/>
            <p:cNvSpPr/>
            <p:nvPr/>
          </p:nvSpPr>
          <p:spPr>
            <a:xfrm>
              <a:off x="0" y="0"/>
              <a:ext cx="949025" cy="949025"/>
            </a:xfrm>
            <a:custGeom>
              <a:avLst/>
              <a:gdLst/>
              <a:ahLst/>
              <a:cxnLst/>
              <a:rect l="l" t="t" r="r" b="b"/>
              <a:pathLst>
                <a:path w="949025" h="949025">
                  <a:moveTo>
                    <a:pt x="0" y="0"/>
                  </a:moveTo>
                  <a:lnTo>
                    <a:pt x="949025" y="0"/>
                  </a:lnTo>
                  <a:lnTo>
                    <a:pt x="949025" y="949025"/>
                  </a:lnTo>
                  <a:lnTo>
                    <a:pt x="0" y="94902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TextBox 15"/>
            <p:cNvSpPr txBox="1"/>
            <p:nvPr/>
          </p:nvSpPr>
          <p:spPr>
            <a:xfrm>
              <a:off x="1267687" y="111012"/>
              <a:ext cx="24788918" cy="662400"/>
            </a:xfrm>
            <a:prstGeom prst="rect">
              <a:avLst/>
            </a:prstGeom>
          </p:spPr>
          <p:txBody>
            <a:bodyPr lIns="0" tIns="0" rIns="0" bIns="0" rtlCol="0" anchor="t">
              <a:spAutoFit/>
            </a:bodyPr>
            <a:lstStyle/>
            <a:p>
              <a:pPr algn="l">
                <a:lnSpc>
                  <a:spcPts val="4258"/>
                </a:lnSpc>
              </a:pPr>
              <a:r>
                <a:rPr lang="en-US" sz="3041">
                  <a:solidFill>
                    <a:srgbClr val="000000"/>
                  </a:solidFill>
                  <a:latin typeface="Open Sans"/>
                  <a:ea typeface="Open Sans"/>
                  <a:cs typeface="Open Sans"/>
                  <a:sym typeface="Open Sans"/>
                </a:rPr>
                <a:t>Use of other medications or products that may interact with PrEP</a:t>
              </a:r>
            </a:p>
          </p:txBody>
        </p:sp>
      </p:grpSp>
      <p:grpSp>
        <p:nvGrpSpPr>
          <p:cNvPr id="16" name="Group 16"/>
          <p:cNvGrpSpPr/>
          <p:nvPr/>
        </p:nvGrpSpPr>
        <p:grpSpPr>
          <a:xfrm>
            <a:off x="671150" y="7906483"/>
            <a:ext cx="19571627" cy="703099"/>
            <a:chOff x="0" y="0"/>
            <a:chExt cx="26095502" cy="937466"/>
          </a:xfrm>
        </p:grpSpPr>
        <p:sp>
          <p:nvSpPr>
            <p:cNvPr id="17" name="Freeform 17"/>
            <p:cNvSpPr/>
            <p:nvPr/>
          </p:nvSpPr>
          <p:spPr>
            <a:xfrm>
              <a:off x="0" y="0"/>
              <a:ext cx="937466" cy="937466"/>
            </a:xfrm>
            <a:custGeom>
              <a:avLst/>
              <a:gdLst/>
              <a:ahLst/>
              <a:cxnLst/>
              <a:rect l="l" t="t" r="r" b="b"/>
              <a:pathLst>
                <a:path w="937466" h="937466">
                  <a:moveTo>
                    <a:pt x="0" y="0"/>
                  </a:moveTo>
                  <a:lnTo>
                    <a:pt x="937466" y="0"/>
                  </a:lnTo>
                  <a:lnTo>
                    <a:pt x="937466" y="937466"/>
                  </a:lnTo>
                  <a:lnTo>
                    <a:pt x="0" y="9374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8" name="TextBox 18"/>
            <p:cNvSpPr txBox="1"/>
            <p:nvPr/>
          </p:nvSpPr>
          <p:spPr>
            <a:xfrm>
              <a:off x="1267687" y="108958"/>
              <a:ext cx="24827815" cy="662400"/>
            </a:xfrm>
            <a:prstGeom prst="rect">
              <a:avLst/>
            </a:prstGeom>
          </p:spPr>
          <p:txBody>
            <a:bodyPr lIns="0" tIns="0" rIns="0" bIns="0" rtlCol="0" anchor="t">
              <a:spAutoFit/>
            </a:bodyPr>
            <a:lstStyle/>
            <a:p>
              <a:pPr algn="l">
                <a:lnSpc>
                  <a:spcPts val="4258"/>
                </a:lnSpc>
              </a:pPr>
              <a:r>
                <a:rPr lang="en-US" sz="3041">
                  <a:solidFill>
                    <a:srgbClr val="000000"/>
                  </a:solidFill>
                  <a:latin typeface="Open Sans"/>
                  <a:ea typeface="Open Sans"/>
                  <a:cs typeface="Open Sans"/>
                  <a:sym typeface="Open Sans"/>
                </a:rPr>
                <a:t>Medication allergies/hypersensitivities</a:t>
              </a:r>
            </a:p>
          </p:txBody>
        </p:sp>
      </p:grpSp>
      <p:grpSp>
        <p:nvGrpSpPr>
          <p:cNvPr id="19" name="Group 19"/>
          <p:cNvGrpSpPr/>
          <p:nvPr/>
        </p:nvGrpSpPr>
        <p:grpSpPr>
          <a:xfrm>
            <a:off x="671150" y="8906770"/>
            <a:ext cx="19583297" cy="694430"/>
            <a:chOff x="0" y="0"/>
            <a:chExt cx="26111063" cy="925906"/>
          </a:xfrm>
        </p:grpSpPr>
        <p:sp>
          <p:nvSpPr>
            <p:cNvPr id="20" name="Freeform 20"/>
            <p:cNvSpPr/>
            <p:nvPr/>
          </p:nvSpPr>
          <p:spPr>
            <a:xfrm>
              <a:off x="0" y="0"/>
              <a:ext cx="925906" cy="925906"/>
            </a:xfrm>
            <a:custGeom>
              <a:avLst/>
              <a:gdLst/>
              <a:ahLst/>
              <a:cxnLst/>
              <a:rect l="l" t="t" r="r" b="b"/>
              <a:pathLst>
                <a:path w="925906" h="925906">
                  <a:moveTo>
                    <a:pt x="0" y="0"/>
                  </a:moveTo>
                  <a:lnTo>
                    <a:pt x="925906" y="0"/>
                  </a:lnTo>
                  <a:lnTo>
                    <a:pt x="925906" y="925906"/>
                  </a:lnTo>
                  <a:lnTo>
                    <a:pt x="0" y="925906"/>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TextBox 21"/>
            <p:cNvSpPr txBox="1"/>
            <p:nvPr/>
          </p:nvSpPr>
          <p:spPr>
            <a:xfrm>
              <a:off x="1283247" y="114793"/>
              <a:ext cx="24827815" cy="662400"/>
            </a:xfrm>
            <a:prstGeom prst="rect">
              <a:avLst/>
            </a:prstGeom>
          </p:spPr>
          <p:txBody>
            <a:bodyPr lIns="0" tIns="0" rIns="0" bIns="0" rtlCol="0" anchor="t">
              <a:spAutoFit/>
            </a:bodyPr>
            <a:lstStyle/>
            <a:p>
              <a:pPr algn="l">
                <a:lnSpc>
                  <a:spcPts val="4258"/>
                </a:lnSpc>
              </a:pPr>
              <a:r>
                <a:rPr lang="en-US" sz="3041">
                  <a:solidFill>
                    <a:srgbClr val="000000"/>
                  </a:solidFill>
                  <a:latin typeface="Open Sans"/>
                  <a:ea typeface="Open Sans"/>
                  <a:cs typeface="Open Sans"/>
                  <a:sym typeface="Open Sans"/>
                </a:rPr>
                <a:t>Comorbidities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95844" y="2530206"/>
            <a:ext cx="10051306" cy="8141558"/>
          </a:xfrm>
          <a:custGeom>
            <a:avLst/>
            <a:gdLst/>
            <a:ahLst/>
            <a:cxnLst/>
            <a:rect l="l" t="t" r="r" b="b"/>
            <a:pathLst>
              <a:path w="10051306" h="8141558">
                <a:moveTo>
                  <a:pt x="0" y="0"/>
                </a:moveTo>
                <a:lnTo>
                  <a:pt x="10051306" y="0"/>
                </a:lnTo>
                <a:lnTo>
                  <a:pt x="10051306" y="8141558"/>
                </a:lnTo>
                <a:lnTo>
                  <a:pt x="0" y="814155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843224" y="968911"/>
            <a:ext cx="15497243" cy="830580"/>
          </a:xfrm>
          <a:prstGeom prst="rect">
            <a:avLst/>
          </a:prstGeom>
        </p:spPr>
        <p:txBody>
          <a:bodyPr lIns="0" tIns="0" rIns="0" bIns="0" rtlCol="0" anchor="t">
            <a:spAutoFit/>
          </a:bodyPr>
          <a:lstStyle/>
          <a:p>
            <a:pPr algn="l">
              <a:lnSpc>
                <a:spcPts val="6719"/>
              </a:lnSpc>
            </a:pPr>
            <a:r>
              <a:rPr lang="en-US" sz="4800" b="1">
                <a:solidFill>
                  <a:srgbClr val="D81616"/>
                </a:solidFill>
                <a:latin typeface="Roboto Condensed Bold"/>
                <a:ea typeface="Roboto Condensed Bold"/>
                <a:cs typeface="Roboto Condensed Bold"/>
                <a:sym typeface="Roboto Condensed Bold"/>
              </a:rPr>
              <a:t>Pre-exposure prophylaxis (PrEP) </a:t>
            </a:r>
          </a:p>
        </p:txBody>
      </p:sp>
      <p:sp>
        <p:nvSpPr>
          <p:cNvPr id="4" name="TextBox 4"/>
          <p:cNvSpPr txBox="1"/>
          <p:nvPr/>
        </p:nvSpPr>
        <p:spPr>
          <a:xfrm>
            <a:off x="9409969" y="3298638"/>
            <a:ext cx="8532538" cy="4202430"/>
          </a:xfrm>
          <a:prstGeom prst="rect">
            <a:avLst/>
          </a:prstGeom>
        </p:spPr>
        <p:txBody>
          <a:bodyPr lIns="0" tIns="0" rIns="0" bIns="0" rtlCol="0" anchor="t">
            <a:spAutoFit/>
          </a:bodyPr>
          <a:lstStyle/>
          <a:p>
            <a:pPr algn="ctr">
              <a:lnSpc>
                <a:spcPts val="6719"/>
              </a:lnSpc>
              <a:spcBef>
                <a:spcPct val="0"/>
              </a:spcBef>
            </a:pPr>
            <a:r>
              <a:rPr lang="en-US" sz="4800">
                <a:solidFill>
                  <a:srgbClr val="D81616"/>
                </a:solidFill>
                <a:latin typeface="Open Sans"/>
                <a:ea typeface="Open Sans"/>
                <a:cs typeface="Open Sans"/>
                <a:sym typeface="Open Sans"/>
              </a:rPr>
              <a:t>When people who are HIV-negative start using ARVs </a:t>
            </a:r>
            <a:r>
              <a:rPr lang="en-US" sz="4800" b="1">
                <a:solidFill>
                  <a:srgbClr val="D81616"/>
                </a:solidFill>
                <a:latin typeface="Open Sans Bold"/>
                <a:ea typeface="Open Sans Bold"/>
                <a:cs typeface="Open Sans Bold"/>
                <a:sym typeface="Open Sans Bold"/>
              </a:rPr>
              <a:t>before</a:t>
            </a:r>
            <a:r>
              <a:rPr lang="en-US" sz="4800">
                <a:solidFill>
                  <a:srgbClr val="D81616"/>
                </a:solidFill>
                <a:latin typeface="Open Sans"/>
                <a:ea typeface="Open Sans"/>
                <a:cs typeface="Open Sans"/>
                <a:sym typeface="Open Sans"/>
              </a:rPr>
              <a:t> exposure to protect against HIV, that is called pre-exposure prophylaxis (PrEP).</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85816" y="-746945"/>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71150" y="418147"/>
            <a:ext cx="15497243" cy="1087756"/>
          </a:xfrm>
          <a:prstGeom prst="rect">
            <a:avLst/>
          </a:prstGeom>
        </p:spPr>
        <p:txBody>
          <a:bodyPr lIns="0" tIns="0" rIns="0" bIns="0" rtlCol="0" anchor="t">
            <a:spAutoFit/>
          </a:bodyPr>
          <a:lstStyle/>
          <a:p>
            <a:pPr algn="l">
              <a:lnSpc>
                <a:spcPts val="8819"/>
              </a:lnSpc>
            </a:pPr>
            <a:r>
              <a:rPr lang="en-US" sz="6299" b="1">
                <a:solidFill>
                  <a:srgbClr val="1D9EDE"/>
                </a:solidFill>
                <a:latin typeface="Roboto Condensed Bold"/>
                <a:ea typeface="Roboto Condensed Bold"/>
                <a:cs typeface="Roboto Condensed Bold"/>
                <a:sym typeface="Roboto Condensed Bold"/>
              </a:rPr>
              <a:t>Summary of Key Points in Lesson 2 </a:t>
            </a:r>
          </a:p>
        </p:txBody>
      </p:sp>
      <p:grpSp>
        <p:nvGrpSpPr>
          <p:cNvPr id="4" name="Group 4"/>
          <p:cNvGrpSpPr/>
          <p:nvPr/>
        </p:nvGrpSpPr>
        <p:grpSpPr>
          <a:xfrm>
            <a:off x="1729151" y="5143500"/>
            <a:ext cx="13128032" cy="641759"/>
            <a:chOff x="0" y="0"/>
            <a:chExt cx="17504043" cy="855679"/>
          </a:xfrm>
        </p:grpSpPr>
        <p:sp>
          <p:nvSpPr>
            <p:cNvPr id="5" name="Freeform 5"/>
            <p:cNvSpPr/>
            <p:nvPr/>
          </p:nvSpPr>
          <p:spPr>
            <a:xfrm>
              <a:off x="0" y="0"/>
              <a:ext cx="855679" cy="855679"/>
            </a:xfrm>
            <a:custGeom>
              <a:avLst/>
              <a:gdLst/>
              <a:ahLst/>
              <a:cxnLst/>
              <a:rect l="l" t="t" r="r" b="b"/>
              <a:pathLst>
                <a:path w="855679" h="855679">
                  <a:moveTo>
                    <a:pt x="0" y="0"/>
                  </a:moveTo>
                  <a:lnTo>
                    <a:pt x="855679" y="0"/>
                  </a:lnTo>
                  <a:lnTo>
                    <a:pt x="855679" y="855679"/>
                  </a:lnTo>
                  <a:lnTo>
                    <a:pt x="0" y="8556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1157027" y="107356"/>
              <a:ext cx="16347016" cy="593342"/>
            </a:xfrm>
            <a:prstGeom prst="rect">
              <a:avLst/>
            </a:prstGeom>
          </p:spPr>
          <p:txBody>
            <a:bodyPr lIns="0" tIns="0" rIns="0" bIns="0" rtlCol="0" anchor="t">
              <a:spAutoFit/>
            </a:bodyPr>
            <a:lstStyle/>
            <a:p>
              <a:pPr algn="l">
                <a:lnSpc>
                  <a:spcPts val="3839"/>
                </a:lnSpc>
              </a:pPr>
              <a:r>
                <a:rPr lang="en-US" sz="2742">
                  <a:solidFill>
                    <a:srgbClr val="000000"/>
                  </a:solidFill>
                  <a:latin typeface="Open Sans"/>
                  <a:ea typeface="Open Sans"/>
                  <a:cs typeface="Open Sans"/>
                  <a:sym typeface="Open Sans"/>
                </a:rPr>
                <a:t>HIV Testing</a:t>
              </a:r>
            </a:p>
          </p:txBody>
        </p:sp>
      </p:grpSp>
      <p:grpSp>
        <p:nvGrpSpPr>
          <p:cNvPr id="7" name="Group 7"/>
          <p:cNvGrpSpPr/>
          <p:nvPr/>
        </p:nvGrpSpPr>
        <p:grpSpPr>
          <a:xfrm>
            <a:off x="1729151" y="6053216"/>
            <a:ext cx="15705611" cy="641759"/>
            <a:chOff x="0" y="0"/>
            <a:chExt cx="20940814" cy="855679"/>
          </a:xfrm>
        </p:grpSpPr>
        <p:sp>
          <p:nvSpPr>
            <p:cNvPr id="8" name="Freeform 8"/>
            <p:cNvSpPr/>
            <p:nvPr/>
          </p:nvSpPr>
          <p:spPr>
            <a:xfrm>
              <a:off x="0" y="0"/>
              <a:ext cx="855679" cy="855679"/>
            </a:xfrm>
            <a:custGeom>
              <a:avLst/>
              <a:gdLst/>
              <a:ahLst/>
              <a:cxnLst/>
              <a:rect l="l" t="t" r="r" b="b"/>
              <a:pathLst>
                <a:path w="855679" h="855679">
                  <a:moveTo>
                    <a:pt x="0" y="0"/>
                  </a:moveTo>
                  <a:lnTo>
                    <a:pt x="855679" y="0"/>
                  </a:lnTo>
                  <a:lnTo>
                    <a:pt x="855679" y="855679"/>
                  </a:lnTo>
                  <a:lnTo>
                    <a:pt x="0" y="85567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 name="TextBox 9"/>
            <p:cNvSpPr txBox="1"/>
            <p:nvPr/>
          </p:nvSpPr>
          <p:spPr>
            <a:xfrm>
              <a:off x="1075735" y="107356"/>
              <a:ext cx="19865079" cy="593342"/>
            </a:xfrm>
            <a:prstGeom prst="rect">
              <a:avLst/>
            </a:prstGeom>
          </p:spPr>
          <p:txBody>
            <a:bodyPr lIns="0" tIns="0" rIns="0" bIns="0" rtlCol="0" anchor="t">
              <a:spAutoFit/>
            </a:bodyPr>
            <a:lstStyle/>
            <a:p>
              <a:pPr algn="l">
                <a:lnSpc>
                  <a:spcPts val="3839"/>
                </a:lnSpc>
              </a:pPr>
              <a:r>
                <a:rPr lang="en-US" sz="2742">
                  <a:solidFill>
                    <a:srgbClr val="000000"/>
                  </a:solidFill>
                  <a:latin typeface="Open Sans"/>
                  <a:ea typeface="Open Sans"/>
                  <a:cs typeface="Open Sans"/>
                  <a:sym typeface="Open Sans"/>
                </a:rPr>
                <a:t>Possible exposure to HIV in the past 72 hours (“PEP Assessment”)</a:t>
              </a:r>
            </a:p>
          </p:txBody>
        </p:sp>
      </p:grpSp>
      <p:sp>
        <p:nvSpPr>
          <p:cNvPr id="10" name="Freeform 10"/>
          <p:cNvSpPr/>
          <p:nvPr/>
        </p:nvSpPr>
        <p:spPr>
          <a:xfrm>
            <a:off x="1744785" y="7086173"/>
            <a:ext cx="641759" cy="641759"/>
          </a:xfrm>
          <a:custGeom>
            <a:avLst/>
            <a:gdLst/>
            <a:ahLst/>
            <a:cxnLst/>
            <a:rect l="l" t="t" r="r" b="b"/>
            <a:pathLst>
              <a:path w="641759" h="641759">
                <a:moveTo>
                  <a:pt x="0" y="0"/>
                </a:moveTo>
                <a:lnTo>
                  <a:pt x="641759" y="0"/>
                </a:lnTo>
                <a:lnTo>
                  <a:pt x="641759" y="641759"/>
                </a:lnTo>
                <a:lnTo>
                  <a:pt x="0" y="64175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TextBox 11"/>
          <p:cNvSpPr txBox="1"/>
          <p:nvPr/>
        </p:nvSpPr>
        <p:spPr>
          <a:xfrm>
            <a:off x="2586399" y="6915306"/>
            <a:ext cx="14848363" cy="935867"/>
          </a:xfrm>
          <a:prstGeom prst="rect">
            <a:avLst/>
          </a:prstGeom>
        </p:spPr>
        <p:txBody>
          <a:bodyPr lIns="0" tIns="0" rIns="0" bIns="0" rtlCol="0" anchor="t">
            <a:spAutoFit/>
          </a:bodyPr>
          <a:lstStyle/>
          <a:p>
            <a:pPr algn="l">
              <a:lnSpc>
                <a:spcPts val="3839"/>
              </a:lnSpc>
            </a:pPr>
            <a:r>
              <a:rPr lang="en-US" sz="2742">
                <a:solidFill>
                  <a:srgbClr val="000000"/>
                </a:solidFill>
                <a:latin typeface="Open Sans"/>
                <a:ea typeface="Open Sans"/>
                <a:cs typeface="Open Sans"/>
                <a:sym typeface="Open Sans"/>
              </a:rPr>
              <a:t>Signs/symptoms of acute HIV infection in past 2 weeks in the context of possible HIV exposure(s) in past 1 month ("AHI Assessment")</a:t>
            </a:r>
          </a:p>
        </p:txBody>
      </p:sp>
      <p:sp>
        <p:nvSpPr>
          <p:cNvPr id="12" name="TextBox 12"/>
          <p:cNvSpPr txBox="1"/>
          <p:nvPr/>
        </p:nvSpPr>
        <p:spPr>
          <a:xfrm>
            <a:off x="568240" y="2001209"/>
            <a:ext cx="15008927" cy="2535690"/>
          </a:xfrm>
          <a:prstGeom prst="rect">
            <a:avLst/>
          </a:prstGeom>
        </p:spPr>
        <p:txBody>
          <a:bodyPr lIns="0" tIns="0" rIns="0" bIns="0" rtlCol="0" anchor="t">
            <a:spAutoFit/>
          </a:bodyPr>
          <a:lstStyle/>
          <a:p>
            <a:pPr marL="673999" lvl="1" indent="-337000" algn="l">
              <a:lnSpc>
                <a:spcPts val="3371"/>
              </a:lnSpc>
              <a:buFont typeface="Arial"/>
              <a:buChar char="•"/>
            </a:pPr>
            <a:r>
              <a:rPr lang="en-US" sz="3121">
                <a:solidFill>
                  <a:srgbClr val="000000"/>
                </a:solidFill>
                <a:latin typeface="Open Sans"/>
                <a:ea typeface="Open Sans"/>
                <a:cs typeface="Open Sans"/>
                <a:sym typeface="Open Sans"/>
              </a:rPr>
              <a:t>To rule out HIV infection before starting PrEP, HIV testing alone is not sufficient. After testing clients for HIV, providers must also assess whether PEP is indicated (based on possible exposure to HIV past 72 hours), and assess whether there is a suspicion of AHI (based on signs/symptoms and exposure history).</a:t>
            </a:r>
          </a:p>
          <a:p>
            <a:pPr marL="673999" lvl="1" indent="-337000" algn="l">
              <a:lnSpc>
                <a:spcPts val="3371"/>
              </a:lnSpc>
              <a:buFont typeface="Arial"/>
              <a:buChar char="•"/>
            </a:pPr>
            <a:r>
              <a:rPr lang="en-US" sz="3121">
                <a:solidFill>
                  <a:srgbClr val="000000"/>
                </a:solidFill>
                <a:latin typeface="Open Sans"/>
                <a:ea typeface="Open Sans"/>
                <a:cs typeface="Open Sans"/>
                <a:sym typeface="Open Sans"/>
              </a:rPr>
              <a:t>These 3 steps should be completed in this order:</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85816" y="-746945"/>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71150" y="418147"/>
            <a:ext cx="15497243" cy="1087756"/>
          </a:xfrm>
          <a:prstGeom prst="rect">
            <a:avLst/>
          </a:prstGeom>
        </p:spPr>
        <p:txBody>
          <a:bodyPr lIns="0" tIns="0" rIns="0" bIns="0" rtlCol="0" anchor="t">
            <a:spAutoFit/>
          </a:bodyPr>
          <a:lstStyle/>
          <a:p>
            <a:pPr algn="l">
              <a:lnSpc>
                <a:spcPts val="8819"/>
              </a:lnSpc>
            </a:pPr>
            <a:r>
              <a:rPr lang="en-US" sz="6299" b="1">
                <a:solidFill>
                  <a:srgbClr val="1D9EDE"/>
                </a:solidFill>
                <a:latin typeface="Roboto Condensed Bold"/>
                <a:ea typeface="Roboto Condensed Bold"/>
                <a:cs typeface="Roboto Condensed Bold"/>
                <a:sym typeface="Roboto Condensed Bold"/>
              </a:rPr>
              <a:t>Summary of Key Points in Lesson 2 </a:t>
            </a:r>
          </a:p>
        </p:txBody>
      </p:sp>
      <p:sp>
        <p:nvSpPr>
          <p:cNvPr id="4" name="TextBox 4"/>
          <p:cNvSpPr txBox="1"/>
          <p:nvPr/>
        </p:nvSpPr>
        <p:spPr>
          <a:xfrm>
            <a:off x="671150" y="1934970"/>
            <a:ext cx="14260839" cy="1157097"/>
          </a:xfrm>
          <a:prstGeom prst="rect">
            <a:avLst/>
          </a:prstGeom>
        </p:spPr>
        <p:txBody>
          <a:bodyPr lIns="0" tIns="0" rIns="0" bIns="0" rtlCol="0" anchor="t">
            <a:spAutoFit/>
          </a:bodyPr>
          <a:lstStyle/>
          <a:p>
            <a:pPr marL="604519" lvl="1" indent="-302260" algn="l">
              <a:lnSpc>
                <a:spcPts val="3023"/>
              </a:lnSpc>
              <a:buFont typeface="Arial"/>
              <a:buChar char="•"/>
            </a:pPr>
            <a:r>
              <a:rPr lang="en-US" sz="2799">
                <a:solidFill>
                  <a:srgbClr val="000000"/>
                </a:solidFill>
                <a:latin typeface="Open Sans"/>
                <a:ea typeface="Open Sans"/>
                <a:cs typeface="Open Sans"/>
                <a:sym typeface="Open Sans"/>
              </a:rPr>
              <a:t>Identifying early/pre-existing HIV infection among clients seeking PrEP is important, since inadvertently starting PrEP in individuals living with HIV may have negative clinical consequences, including:</a:t>
            </a:r>
          </a:p>
        </p:txBody>
      </p:sp>
      <p:sp>
        <p:nvSpPr>
          <p:cNvPr id="5" name="TextBox 5"/>
          <p:cNvSpPr txBox="1"/>
          <p:nvPr/>
        </p:nvSpPr>
        <p:spPr>
          <a:xfrm>
            <a:off x="1679004" y="3521135"/>
            <a:ext cx="14260839" cy="1097607"/>
          </a:xfrm>
          <a:prstGeom prst="rect">
            <a:avLst/>
          </a:prstGeom>
        </p:spPr>
        <p:txBody>
          <a:bodyPr lIns="0" tIns="0" rIns="0" bIns="0" rtlCol="0" anchor="t">
            <a:spAutoFit/>
          </a:bodyPr>
          <a:lstStyle/>
          <a:p>
            <a:pPr algn="l">
              <a:lnSpc>
                <a:spcPts val="2858"/>
              </a:lnSpc>
            </a:pPr>
            <a:r>
              <a:rPr lang="en-US" sz="2646">
                <a:solidFill>
                  <a:srgbClr val="000000"/>
                </a:solidFill>
                <a:latin typeface="Open Sans"/>
                <a:ea typeface="Open Sans"/>
                <a:cs typeface="Open Sans"/>
                <a:sym typeface="Open Sans"/>
              </a:rPr>
              <a:t>1) delayed start of ART</a:t>
            </a:r>
          </a:p>
          <a:p>
            <a:pPr algn="l">
              <a:lnSpc>
                <a:spcPts val="2858"/>
              </a:lnSpc>
            </a:pPr>
            <a:r>
              <a:rPr lang="en-US" sz="2646">
                <a:solidFill>
                  <a:srgbClr val="000000"/>
                </a:solidFill>
                <a:latin typeface="Open Sans"/>
                <a:ea typeface="Open Sans"/>
                <a:cs typeface="Open Sans"/>
                <a:sym typeface="Open Sans"/>
              </a:rPr>
              <a:t>2) delayed detection of HIV by HIV tests (depending on the PrEP product started)</a:t>
            </a:r>
          </a:p>
          <a:p>
            <a:pPr algn="l">
              <a:lnSpc>
                <a:spcPts val="2858"/>
              </a:lnSpc>
            </a:pPr>
            <a:r>
              <a:rPr lang="en-US" sz="2646">
                <a:solidFill>
                  <a:srgbClr val="000000"/>
                </a:solidFill>
                <a:latin typeface="Open Sans"/>
                <a:ea typeface="Open Sans"/>
                <a:cs typeface="Open Sans"/>
                <a:sym typeface="Open Sans"/>
              </a:rPr>
              <a:t>3) risk of developing viral drug resistance (depending on the PrEP product started)</a:t>
            </a:r>
          </a:p>
        </p:txBody>
      </p:sp>
      <p:sp>
        <p:nvSpPr>
          <p:cNvPr id="6" name="TextBox 6"/>
          <p:cNvSpPr txBox="1"/>
          <p:nvPr/>
        </p:nvSpPr>
        <p:spPr>
          <a:xfrm>
            <a:off x="671150" y="5172075"/>
            <a:ext cx="17616850" cy="3920501"/>
          </a:xfrm>
          <a:prstGeom prst="rect">
            <a:avLst/>
          </a:prstGeom>
        </p:spPr>
        <p:txBody>
          <a:bodyPr lIns="0" tIns="0" rIns="0" bIns="0" rtlCol="0" anchor="t">
            <a:spAutoFit/>
          </a:bodyPr>
          <a:lstStyle/>
          <a:p>
            <a:pPr marL="620867" lvl="1" indent="-310434" algn="l">
              <a:lnSpc>
                <a:spcPts val="3105"/>
              </a:lnSpc>
              <a:buFont typeface="Arial"/>
              <a:buChar char="•"/>
            </a:pPr>
            <a:r>
              <a:rPr lang="en-US" sz="2875">
                <a:solidFill>
                  <a:srgbClr val="000000"/>
                </a:solidFill>
                <a:latin typeface="Open Sans"/>
                <a:ea typeface="Open Sans"/>
                <a:cs typeface="Open Sans"/>
                <a:sym typeface="Open Sans"/>
              </a:rPr>
              <a:t>For HIV testing, providers should use the diagnostic tests specified in each country’s national HIV testing algorithm and ideally conduct testing on the day the client intends to start PrEP. WHO recommends rapid diagnostic tests for initiation, continuation and reinitiation of any PrEP product, including long-acting injectable products.</a:t>
            </a:r>
          </a:p>
          <a:p>
            <a:pPr marL="620867" lvl="1" indent="-310434" algn="l">
              <a:lnSpc>
                <a:spcPts val="3105"/>
              </a:lnSpc>
              <a:buFont typeface="Arial"/>
              <a:buChar char="•"/>
            </a:pPr>
            <a:r>
              <a:rPr lang="en-US" sz="2875">
                <a:solidFill>
                  <a:srgbClr val="000000"/>
                </a:solidFill>
                <a:latin typeface="Open Sans"/>
                <a:ea typeface="Open Sans"/>
                <a:cs typeface="Open Sans"/>
                <a:sym typeface="Open Sans"/>
              </a:rPr>
              <a:t>PEP may be indicated instead of starting PrEP if the client reports a possible exposure to HIV in the prior 72 hours. The indication for PEP is higher in clients with higher-risk exposures (based on factors such as condom use, type of sex, HIV status of partner(s), and partner type), and PEP is more likely to be effective when started as soon as possible after exposure (ideally within 24 hours and always within 72 hours).</a:t>
            </a:r>
          </a:p>
          <a:p>
            <a:pPr algn="l">
              <a:lnSpc>
                <a:spcPts val="3105"/>
              </a:lnSpc>
            </a:pPr>
            <a:endParaRPr lang="en-US" sz="2875">
              <a:solidFill>
                <a:srgbClr val="000000"/>
              </a:solidFill>
              <a:latin typeface="Open Sans"/>
              <a:ea typeface="Open Sans"/>
              <a:cs typeface="Open Sans"/>
              <a:sym typeface="Open Sans"/>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85816" y="-746945"/>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71150" y="418147"/>
            <a:ext cx="15497243" cy="1087756"/>
          </a:xfrm>
          <a:prstGeom prst="rect">
            <a:avLst/>
          </a:prstGeom>
        </p:spPr>
        <p:txBody>
          <a:bodyPr lIns="0" tIns="0" rIns="0" bIns="0" rtlCol="0" anchor="t">
            <a:spAutoFit/>
          </a:bodyPr>
          <a:lstStyle/>
          <a:p>
            <a:pPr algn="l">
              <a:lnSpc>
                <a:spcPts val="8819"/>
              </a:lnSpc>
            </a:pPr>
            <a:r>
              <a:rPr lang="en-US" sz="6299" b="1">
                <a:solidFill>
                  <a:srgbClr val="1D9EDE"/>
                </a:solidFill>
                <a:latin typeface="Roboto Condensed Bold"/>
                <a:ea typeface="Roboto Condensed Bold"/>
                <a:cs typeface="Roboto Condensed Bold"/>
                <a:sym typeface="Roboto Condensed Bold"/>
              </a:rPr>
              <a:t>Summary of Key Points in Lesson 2 </a:t>
            </a:r>
          </a:p>
        </p:txBody>
      </p:sp>
      <p:sp>
        <p:nvSpPr>
          <p:cNvPr id="4" name="TextBox 4"/>
          <p:cNvSpPr txBox="1"/>
          <p:nvPr/>
        </p:nvSpPr>
        <p:spPr>
          <a:xfrm>
            <a:off x="671150" y="1987528"/>
            <a:ext cx="15828107" cy="7828696"/>
          </a:xfrm>
          <a:prstGeom prst="rect">
            <a:avLst/>
          </a:prstGeom>
        </p:spPr>
        <p:txBody>
          <a:bodyPr lIns="0" tIns="0" rIns="0" bIns="0" rtlCol="0" anchor="t">
            <a:spAutoFit/>
          </a:bodyPr>
          <a:lstStyle/>
          <a:p>
            <a:pPr marL="654390" lvl="1" indent="-327195" algn="l">
              <a:lnSpc>
                <a:spcPts val="3273"/>
              </a:lnSpc>
              <a:buFont typeface="Arial"/>
              <a:buChar char="•"/>
            </a:pPr>
            <a:r>
              <a:rPr lang="en-US" sz="3030">
                <a:solidFill>
                  <a:srgbClr val="000000"/>
                </a:solidFill>
                <a:latin typeface="Open Sans"/>
                <a:ea typeface="Open Sans"/>
                <a:cs typeface="Open Sans"/>
                <a:sym typeface="Open Sans"/>
              </a:rPr>
              <a:t>Providers should assess for a suspicion of AHI based on AHI-like signs/symptoms and HIV exposure history, in case further PrEP eligibility determination should be deferred pending HIV retesting in 28 days. Suspicion of AHI would be higher in clients with AHI signs/symptoms in the past 2 weeks and higher-risk exposure(s) in the past 1 month (based on factors such as condom use, type of sex, HIV status of partner(s), partner type).</a:t>
            </a:r>
          </a:p>
          <a:p>
            <a:pPr marL="654390" lvl="1" indent="-327195" algn="l">
              <a:lnSpc>
                <a:spcPts val="3273"/>
              </a:lnSpc>
              <a:buFont typeface="Arial"/>
              <a:buChar char="•"/>
            </a:pPr>
            <a:r>
              <a:rPr lang="en-US" sz="3030">
                <a:solidFill>
                  <a:srgbClr val="000000"/>
                </a:solidFill>
                <a:latin typeface="Open Sans"/>
                <a:ea typeface="Open Sans"/>
                <a:cs typeface="Open Sans"/>
                <a:sym typeface="Open Sans"/>
              </a:rPr>
              <a:t>WHO does not consider pregnancy or breastfeeding a contraindication to use of any of the recommended PrEP products, though pregnancy testing may be desired by some individuals for decision making purposes. There are less data on safety in pregnancy and breastfeeding for DVR, CAB-LA and LEN compared to TDF-based oral PrEP.</a:t>
            </a:r>
          </a:p>
          <a:p>
            <a:pPr marL="654390" lvl="1" indent="-327195" algn="l">
              <a:lnSpc>
                <a:spcPts val="3273"/>
              </a:lnSpc>
              <a:buFont typeface="Arial"/>
              <a:buChar char="•"/>
            </a:pPr>
            <a:r>
              <a:rPr lang="en-US" sz="3030">
                <a:solidFill>
                  <a:srgbClr val="000000"/>
                </a:solidFill>
                <a:latin typeface="Open Sans"/>
                <a:ea typeface="Open Sans"/>
                <a:cs typeface="Open Sans"/>
                <a:sym typeface="Open Sans"/>
              </a:rPr>
              <a:t>Clients seeking PrEP may also benefit from services to address other health and social needs (as appropriate), such as: STIs; SRH; hepatitis B and C; mental health; drug and alcohol use; gender-affirming care; and, GBV/IPV support and referral.</a:t>
            </a:r>
          </a:p>
          <a:p>
            <a:pPr marL="654390" lvl="1" indent="-327195" algn="l">
              <a:lnSpc>
                <a:spcPts val="3273"/>
              </a:lnSpc>
              <a:buFont typeface="Arial"/>
              <a:buChar char="•"/>
            </a:pPr>
            <a:r>
              <a:rPr lang="en-US" sz="3030">
                <a:solidFill>
                  <a:srgbClr val="000000"/>
                </a:solidFill>
                <a:latin typeface="Open Sans"/>
                <a:ea typeface="Open Sans"/>
                <a:cs typeface="Open Sans"/>
                <a:sym typeface="Open Sans"/>
              </a:rPr>
              <a:t>Assessing for comorbidities and comorbidity-related contraindications varies by PrEP product. If comorbidities preclude use of the preferred product, an alternative PrEP product may be offered as a suitable option instead (unless the contraindication applies to multiple/all products). </a:t>
            </a:r>
          </a:p>
          <a:p>
            <a:pPr algn="l">
              <a:lnSpc>
                <a:spcPts val="3273"/>
              </a:lnSpc>
            </a:pPr>
            <a:endParaRPr lang="en-US" sz="3030">
              <a:solidFill>
                <a:srgbClr val="000000"/>
              </a:solidFill>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2785816" y="-746945"/>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71150" y="56889"/>
            <a:ext cx="15497243" cy="1087756"/>
          </a:xfrm>
          <a:prstGeom prst="rect">
            <a:avLst/>
          </a:prstGeom>
        </p:spPr>
        <p:txBody>
          <a:bodyPr lIns="0" tIns="0" rIns="0" bIns="0" rtlCol="0" anchor="t">
            <a:spAutoFit/>
          </a:bodyPr>
          <a:lstStyle/>
          <a:p>
            <a:pPr algn="l">
              <a:lnSpc>
                <a:spcPts val="8819"/>
              </a:lnSpc>
            </a:pPr>
            <a:r>
              <a:rPr lang="en-US" sz="6299" b="1">
                <a:solidFill>
                  <a:srgbClr val="000000"/>
                </a:solidFill>
                <a:latin typeface="Roboto Condensed Bold"/>
                <a:ea typeface="Roboto Condensed Bold"/>
                <a:cs typeface="Roboto Condensed Bold"/>
                <a:sym typeface="Roboto Condensed Bold"/>
              </a:rPr>
              <a:t>Summary of Key Points in Lesson 2 </a:t>
            </a:r>
          </a:p>
        </p:txBody>
      </p:sp>
      <p:sp>
        <p:nvSpPr>
          <p:cNvPr id="4" name="TextBox 4"/>
          <p:cNvSpPr txBox="1"/>
          <p:nvPr/>
        </p:nvSpPr>
        <p:spPr>
          <a:xfrm>
            <a:off x="671150" y="1623828"/>
            <a:ext cx="15497243" cy="491962"/>
          </a:xfrm>
          <a:prstGeom prst="rect">
            <a:avLst/>
          </a:prstGeom>
        </p:spPr>
        <p:txBody>
          <a:bodyPr lIns="0" tIns="0" rIns="0" bIns="0" rtlCol="0" anchor="t">
            <a:spAutoFit/>
          </a:bodyPr>
          <a:lstStyle/>
          <a:p>
            <a:pPr algn="l">
              <a:lnSpc>
                <a:spcPts val="3813"/>
              </a:lnSpc>
            </a:pPr>
            <a:r>
              <a:rPr lang="en-US" sz="3530" b="1" u="sng">
                <a:solidFill>
                  <a:srgbClr val="FE6C39"/>
                </a:solidFill>
                <a:latin typeface="Open Sans Bold"/>
                <a:ea typeface="Open Sans Bold"/>
                <a:cs typeface="Open Sans Bold"/>
                <a:sym typeface="Open Sans Bold"/>
              </a:rPr>
              <a:t>LEN</a:t>
            </a:r>
          </a:p>
        </p:txBody>
      </p:sp>
      <p:sp>
        <p:nvSpPr>
          <p:cNvPr id="5" name="TextBox 5"/>
          <p:cNvSpPr txBox="1"/>
          <p:nvPr/>
        </p:nvSpPr>
        <p:spPr>
          <a:xfrm>
            <a:off x="671150" y="2537742"/>
            <a:ext cx="3653838" cy="372853"/>
          </a:xfrm>
          <a:prstGeom prst="rect">
            <a:avLst/>
          </a:prstGeom>
        </p:spPr>
        <p:txBody>
          <a:bodyPr lIns="0" tIns="0" rIns="0" bIns="0" rtlCol="0" anchor="t">
            <a:spAutoFit/>
          </a:bodyPr>
          <a:lstStyle/>
          <a:p>
            <a:pPr algn="l">
              <a:lnSpc>
                <a:spcPts val="2951"/>
              </a:lnSpc>
            </a:pPr>
            <a:r>
              <a:rPr lang="en-US" sz="2732" b="1">
                <a:solidFill>
                  <a:srgbClr val="000000"/>
                </a:solidFill>
                <a:latin typeface="Open Sans Bold"/>
                <a:ea typeface="Open Sans Bold"/>
                <a:cs typeface="Open Sans Bold"/>
                <a:sym typeface="Open Sans Bold"/>
              </a:rPr>
              <a:t>Contraindications </a:t>
            </a:r>
          </a:p>
        </p:txBody>
      </p:sp>
      <p:sp>
        <p:nvSpPr>
          <p:cNvPr id="6" name="TextBox 6"/>
          <p:cNvSpPr txBox="1"/>
          <p:nvPr/>
        </p:nvSpPr>
        <p:spPr>
          <a:xfrm>
            <a:off x="842755" y="6732589"/>
            <a:ext cx="6182439" cy="372853"/>
          </a:xfrm>
          <a:prstGeom prst="rect">
            <a:avLst/>
          </a:prstGeom>
        </p:spPr>
        <p:txBody>
          <a:bodyPr lIns="0" tIns="0" rIns="0" bIns="0" rtlCol="0" anchor="t">
            <a:spAutoFit/>
          </a:bodyPr>
          <a:lstStyle/>
          <a:p>
            <a:pPr algn="l">
              <a:lnSpc>
                <a:spcPts val="2951"/>
              </a:lnSpc>
            </a:pPr>
            <a:r>
              <a:rPr lang="en-US" sz="2732" b="1">
                <a:solidFill>
                  <a:srgbClr val="000000"/>
                </a:solidFill>
                <a:latin typeface="Open Sans Bold"/>
                <a:ea typeface="Open Sans Bold"/>
                <a:cs typeface="Open Sans Bold"/>
                <a:sym typeface="Open Sans Bold"/>
              </a:rPr>
              <a:t>Considerations </a:t>
            </a:r>
          </a:p>
        </p:txBody>
      </p:sp>
      <p:sp>
        <p:nvSpPr>
          <p:cNvPr id="7" name="TextBox 7"/>
          <p:cNvSpPr txBox="1"/>
          <p:nvPr/>
        </p:nvSpPr>
        <p:spPr>
          <a:xfrm>
            <a:off x="671150" y="3093762"/>
            <a:ext cx="9601432" cy="2524079"/>
          </a:xfrm>
          <a:prstGeom prst="rect">
            <a:avLst/>
          </a:prstGeom>
        </p:spPr>
        <p:txBody>
          <a:bodyPr lIns="0" tIns="0" rIns="0" bIns="0" rtlCol="0" anchor="t">
            <a:spAutoFit/>
          </a:bodyPr>
          <a:lstStyle/>
          <a:p>
            <a:pPr marL="573398" lvl="1" indent="-286699" algn="l">
              <a:lnSpc>
                <a:spcPts val="2868"/>
              </a:lnSpc>
              <a:buFont typeface="Arial"/>
              <a:buChar char="•"/>
            </a:pPr>
            <a:r>
              <a:rPr lang="en-US" sz="2655">
                <a:solidFill>
                  <a:srgbClr val="000000"/>
                </a:solidFill>
                <a:latin typeface="Open Sans"/>
                <a:ea typeface="Open Sans"/>
                <a:cs typeface="Open Sans"/>
                <a:sym typeface="Open Sans"/>
              </a:rPr>
              <a:t>HIV-positive or inconclusive test results</a:t>
            </a:r>
          </a:p>
          <a:p>
            <a:pPr marL="573398" lvl="1" indent="-286699" algn="l">
              <a:lnSpc>
                <a:spcPts val="2868"/>
              </a:lnSpc>
              <a:buFont typeface="Arial"/>
              <a:buChar char="•"/>
            </a:pPr>
            <a:r>
              <a:rPr lang="en-US" sz="2655">
                <a:solidFill>
                  <a:srgbClr val="000000"/>
                </a:solidFill>
                <a:latin typeface="Open Sans"/>
                <a:ea typeface="Open Sans"/>
                <a:cs typeface="Open Sans"/>
                <a:sym typeface="Open Sans"/>
              </a:rPr>
              <a:t>High indication for PEP</a:t>
            </a:r>
          </a:p>
          <a:p>
            <a:pPr marL="573398" lvl="1" indent="-286699" algn="l">
              <a:lnSpc>
                <a:spcPts val="2868"/>
              </a:lnSpc>
              <a:buFont typeface="Arial"/>
              <a:buChar char="•"/>
            </a:pPr>
            <a:r>
              <a:rPr lang="en-US" sz="2655">
                <a:solidFill>
                  <a:srgbClr val="000000"/>
                </a:solidFill>
                <a:latin typeface="Open Sans"/>
                <a:ea typeface="Open Sans"/>
                <a:cs typeface="Open Sans"/>
                <a:sym typeface="Open Sans"/>
              </a:rPr>
              <a:t>High suspicion of AHI</a:t>
            </a:r>
          </a:p>
          <a:p>
            <a:pPr marL="573398" lvl="1" indent="-286699" algn="l">
              <a:lnSpc>
                <a:spcPts val="2868"/>
              </a:lnSpc>
              <a:buFont typeface="Arial"/>
              <a:buChar char="•"/>
            </a:pPr>
            <a:r>
              <a:rPr lang="en-US" sz="2655">
                <a:solidFill>
                  <a:srgbClr val="000000"/>
                </a:solidFill>
                <a:latin typeface="Open Sans"/>
                <a:ea typeface="Open Sans"/>
                <a:cs typeface="Open Sans"/>
                <a:sym typeface="Open Sans"/>
              </a:rPr>
              <a:t>There are no medications that are contraindicated with LEN.</a:t>
            </a:r>
          </a:p>
          <a:p>
            <a:pPr marL="573398" lvl="1" indent="-286699" algn="l">
              <a:lnSpc>
                <a:spcPts val="2868"/>
              </a:lnSpc>
              <a:buFont typeface="Arial"/>
              <a:buChar char="•"/>
            </a:pPr>
            <a:r>
              <a:rPr lang="en-US" sz="2655">
                <a:solidFill>
                  <a:srgbClr val="000000"/>
                </a:solidFill>
                <a:latin typeface="Open Sans"/>
                <a:ea typeface="Open Sans"/>
                <a:cs typeface="Open Sans"/>
                <a:sym typeface="Open Sans"/>
              </a:rPr>
              <a:t>Previous allergic reaction to lenacapavir use</a:t>
            </a:r>
          </a:p>
          <a:p>
            <a:pPr algn="l">
              <a:lnSpc>
                <a:spcPts val="2868"/>
              </a:lnSpc>
            </a:pPr>
            <a:endParaRPr lang="en-US" sz="2655">
              <a:solidFill>
                <a:srgbClr val="000000"/>
              </a:solidFill>
              <a:latin typeface="Open Sans"/>
              <a:ea typeface="Open Sans"/>
              <a:cs typeface="Open Sans"/>
              <a:sym typeface="Open Sans"/>
            </a:endParaRPr>
          </a:p>
        </p:txBody>
      </p:sp>
      <p:sp>
        <p:nvSpPr>
          <p:cNvPr id="8" name="TextBox 8"/>
          <p:cNvSpPr txBox="1"/>
          <p:nvPr/>
        </p:nvSpPr>
        <p:spPr>
          <a:xfrm>
            <a:off x="747607" y="7170230"/>
            <a:ext cx="17074303" cy="2385440"/>
          </a:xfrm>
          <a:prstGeom prst="rect">
            <a:avLst/>
          </a:prstGeom>
        </p:spPr>
        <p:txBody>
          <a:bodyPr lIns="0" tIns="0" rIns="0" bIns="0" rtlCol="0" anchor="t">
            <a:spAutoFit/>
          </a:bodyPr>
          <a:lstStyle/>
          <a:p>
            <a:pPr marL="475416" lvl="1" indent="-237708" algn="l">
              <a:lnSpc>
                <a:spcPts val="2378"/>
              </a:lnSpc>
              <a:buFont typeface="Arial"/>
              <a:buChar char="•"/>
            </a:pPr>
            <a:r>
              <a:rPr lang="en-US" sz="2202">
                <a:solidFill>
                  <a:srgbClr val="000000"/>
                </a:solidFill>
                <a:latin typeface="Open Sans"/>
                <a:ea typeface="Open Sans"/>
                <a:cs typeface="Open Sans"/>
                <a:sym typeface="Open Sans"/>
              </a:rPr>
              <a:t>Use of any of the following medications concomitantly with LEN or in the months after LEN discontinuation may require a dose adjustment (to the dose of either LEN or the other medication). Prescribers should review the regulatory labels of both medications when being prescribed for concomitant use or when the other medication is used after LEN has been discontinued:</a:t>
            </a:r>
          </a:p>
          <a:p>
            <a:pPr marL="950832" lvl="2" indent="-316944" algn="l">
              <a:lnSpc>
                <a:spcPts val="2378"/>
              </a:lnSpc>
              <a:buFont typeface="Arial"/>
              <a:buChar char="⚬"/>
            </a:pPr>
            <a:r>
              <a:rPr lang="en-US" sz="2202">
                <a:solidFill>
                  <a:srgbClr val="000000"/>
                </a:solidFill>
                <a:latin typeface="Open Sans"/>
                <a:ea typeface="Open Sans"/>
                <a:cs typeface="Open Sans"/>
                <a:sym typeface="Open Sans"/>
              </a:rPr>
              <a:t>Rifabutin</a:t>
            </a:r>
          </a:p>
          <a:p>
            <a:pPr marL="950832" lvl="2" indent="-316944" algn="l">
              <a:lnSpc>
                <a:spcPts val="2378"/>
              </a:lnSpc>
              <a:buFont typeface="Arial"/>
              <a:buChar char="⚬"/>
            </a:pPr>
            <a:r>
              <a:rPr lang="en-US" sz="2202">
                <a:solidFill>
                  <a:srgbClr val="000000"/>
                </a:solidFill>
                <a:latin typeface="Open Sans"/>
                <a:ea typeface="Open Sans"/>
                <a:cs typeface="Open Sans"/>
                <a:sym typeface="Open Sans"/>
              </a:rPr>
              <a:t>Rifampicin</a:t>
            </a:r>
          </a:p>
          <a:p>
            <a:pPr marL="950832" lvl="2" indent="-316944" algn="l">
              <a:lnSpc>
                <a:spcPts val="2378"/>
              </a:lnSpc>
              <a:buFont typeface="Arial"/>
              <a:buChar char="⚬"/>
            </a:pPr>
            <a:r>
              <a:rPr lang="en-US" sz="2202">
                <a:solidFill>
                  <a:srgbClr val="000000"/>
                </a:solidFill>
                <a:latin typeface="Open Sans"/>
                <a:ea typeface="Open Sans"/>
                <a:cs typeface="Open Sans"/>
                <a:sym typeface="Open Sans"/>
              </a:rPr>
              <a:t>Rifapentine</a:t>
            </a:r>
          </a:p>
          <a:p>
            <a:pPr marL="950832" lvl="2" indent="-316944" algn="l">
              <a:lnSpc>
                <a:spcPts val="2378"/>
              </a:lnSpc>
              <a:buFont typeface="Arial"/>
              <a:buChar char="⚬"/>
            </a:pPr>
            <a:r>
              <a:rPr lang="en-US" sz="2202">
                <a:solidFill>
                  <a:srgbClr val="000000"/>
                </a:solidFill>
                <a:latin typeface="Open Sans"/>
                <a:ea typeface="Open Sans"/>
                <a:cs typeface="Open Sans"/>
                <a:sym typeface="Open Sans"/>
              </a:rPr>
              <a:t>Carbamazepine</a:t>
            </a:r>
          </a:p>
        </p:txBody>
      </p:sp>
      <p:sp>
        <p:nvSpPr>
          <p:cNvPr id="9" name="TextBox 9"/>
          <p:cNvSpPr txBox="1"/>
          <p:nvPr/>
        </p:nvSpPr>
        <p:spPr>
          <a:xfrm>
            <a:off x="3933974" y="8377238"/>
            <a:ext cx="17074303" cy="1195212"/>
          </a:xfrm>
          <a:prstGeom prst="rect">
            <a:avLst/>
          </a:prstGeom>
        </p:spPr>
        <p:txBody>
          <a:bodyPr lIns="0" tIns="0" rIns="0" bIns="0" rtlCol="0" anchor="t">
            <a:spAutoFit/>
          </a:bodyPr>
          <a:lstStyle/>
          <a:p>
            <a:pPr marL="950832" lvl="2" indent="-316944" algn="l">
              <a:lnSpc>
                <a:spcPts val="2378"/>
              </a:lnSpc>
              <a:buFont typeface="Arial"/>
              <a:buChar char="⚬"/>
            </a:pPr>
            <a:r>
              <a:rPr lang="en-US" sz="2202">
                <a:solidFill>
                  <a:srgbClr val="000000"/>
                </a:solidFill>
                <a:latin typeface="Open Sans"/>
                <a:ea typeface="Open Sans"/>
                <a:cs typeface="Open Sans"/>
                <a:sym typeface="Open Sans"/>
              </a:rPr>
              <a:t>Phenobarbital</a:t>
            </a:r>
          </a:p>
          <a:p>
            <a:pPr marL="950832" lvl="2" indent="-316944" algn="l">
              <a:lnSpc>
                <a:spcPts val="2378"/>
              </a:lnSpc>
              <a:buFont typeface="Arial"/>
              <a:buChar char="⚬"/>
            </a:pPr>
            <a:r>
              <a:rPr lang="en-US" sz="2202">
                <a:solidFill>
                  <a:srgbClr val="000000"/>
                </a:solidFill>
                <a:latin typeface="Open Sans"/>
                <a:ea typeface="Open Sans"/>
                <a:cs typeface="Open Sans"/>
                <a:sym typeface="Open Sans"/>
              </a:rPr>
              <a:t>Phenytoin</a:t>
            </a:r>
          </a:p>
          <a:p>
            <a:pPr marL="950832" lvl="2" indent="-316944" algn="l">
              <a:lnSpc>
                <a:spcPts val="2378"/>
              </a:lnSpc>
              <a:buFont typeface="Arial"/>
              <a:buChar char="⚬"/>
            </a:pPr>
            <a:r>
              <a:rPr lang="en-US" sz="2202">
                <a:solidFill>
                  <a:srgbClr val="000000"/>
                </a:solidFill>
                <a:latin typeface="Open Sans"/>
                <a:ea typeface="Open Sans"/>
                <a:cs typeface="Open Sans"/>
                <a:sym typeface="Open Sans"/>
              </a:rPr>
              <a:t>Ketamine</a:t>
            </a:r>
          </a:p>
          <a:p>
            <a:pPr marL="950832" lvl="2" indent="-316944" algn="l">
              <a:lnSpc>
                <a:spcPts val="2378"/>
              </a:lnSpc>
              <a:buFont typeface="Arial"/>
              <a:buChar char="⚬"/>
            </a:pPr>
            <a:r>
              <a:rPr lang="en-US" sz="2202">
                <a:solidFill>
                  <a:srgbClr val="000000"/>
                </a:solidFill>
                <a:latin typeface="Open Sans"/>
                <a:ea typeface="Open Sans"/>
                <a:cs typeface="Open Sans"/>
                <a:sym typeface="Open Sans"/>
              </a:rPr>
              <a:t>Avanafil</a:t>
            </a:r>
          </a:p>
        </p:txBody>
      </p:sp>
      <p:sp>
        <p:nvSpPr>
          <p:cNvPr id="10" name="TextBox 10"/>
          <p:cNvSpPr txBox="1"/>
          <p:nvPr/>
        </p:nvSpPr>
        <p:spPr>
          <a:xfrm>
            <a:off x="7246757" y="8377238"/>
            <a:ext cx="17074303" cy="1195212"/>
          </a:xfrm>
          <a:prstGeom prst="rect">
            <a:avLst/>
          </a:prstGeom>
        </p:spPr>
        <p:txBody>
          <a:bodyPr lIns="0" tIns="0" rIns="0" bIns="0" rtlCol="0" anchor="t">
            <a:spAutoFit/>
          </a:bodyPr>
          <a:lstStyle/>
          <a:p>
            <a:pPr marL="950832" lvl="2" indent="-316944" algn="l">
              <a:lnSpc>
                <a:spcPts val="2378"/>
              </a:lnSpc>
              <a:buFont typeface="Arial"/>
              <a:buChar char="⚬"/>
            </a:pPr>
            <a:r>
              <a:rPr lang="en-US" sz="2202">
                <a:solidFill>
                  <a:srgbClr val="000000"/>
                </a:solidFill>
                <a:latin typeface="Open Sans"/>
                <a:ea typeface="Open Sans"/>
                <a:cs typeface="Open Sans"/>
                <a:sym typeface="Open Sans"/>
              </a:rPr>
              <a:t>Sildenafil</a:t>
            </a:r>
          </a:p>
          <a:p>
            <a:pPr marL="950832" lvl="2" indent="-316944" algn="l">
              <a:lnSpc>
                <a:spcPts val="2378"/>
              </a:lnSpc>
              <a:buFont typeface="Arial"/>
              <a:buChar char="⚬"/>
            </a:pPr>
            <a:r>
              <a:rPr lang="en-US" sz="2202">
                <a:solidFill>
                  <a:srgbClr val="000000"/>
                </a:solidFill>
                <a:latin typeface="Open Sans"/>
                <a:ea typeface="Open Sans"/>
                <a:cs typeface="Open Sans"/>
                <a:sym typeface="Open Sans"/>
              </a:rPr>
              <a:t>Tadalafil</a:t>
            </a:r>
          </a:p>
          <a:p>
            <a:pPr marL="950832" lvl="2" indent="-316944" algn="l">
              <a:lnSpc>
                <a:spcPts val="2378"/>
              </a:lnSpc>
              <a:buFont typeface="Arial"/>
              <a:buChar char="⚬"/>
            </a:pPr>
            <a:r>
              <a:rPr lang="en-US" sz="2202">
                <a:solidFill>
                  <a:srgbClr val="000000"/>
                </a:solidFill>
                <a:latin typeface="Open Sans"/>
                <a:ea typeface="Open Sans"/>
                <a:cs typeface="Open Sans"/>
                <a:sym typeface="Open Sans"/>
              </a:rPr>
              <a:t>Vardenafil</a:t>
            </a:r>
          </a:p>
          <a:p>
            <a:pPr algn="l">
              <a:lnSpc>
                <a:spcPts val="2378"/>
              </a:lnSpc>
            </a:pPr>
            <a:endParaRPr lang="en-US" sz="2202">
              <a:solidFill>
                <a:srgbClr val="000000"/>
              </a:solidFill>
              <a:latin typeface="Open Sans"/>
              <a:ea typeface="Open Sans"/>
              <a:cs typeface="Open Sans"/>
              <a:sym typeface="Open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843923" y="27187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725150" y="4386674"/>
            <a:ext cx="6830453" cy="5235376"/>
          </a:xfrm>
          <a:custGeom>
            <a:avLst/>
            <a:gdLst/>
            <a:ahLst/>
            <a:cxnLst/>
            <a:rect l="l" t="t" r="r" b="b"/>
            <a:pathLst>
              <a:path w="6830453" h="5235376">
                <a:moveTo>
                  <a:pt x="0" y="0"/>
                </a:moveTo>
                <a:lnTo>
                  <a:pt x="6830454" y="0"/>
                </a:lnTo>
                <a:lnTo>
                  <a:pt x="6830454" y="5235376"/>
                </a:lnTo>
                <a:lnTo>
                  <a:pt x="0" y="5235376"/>
                </a:lnTo>
                <a:lnTo>
                  <a:pt x="0" y="0"/>
                </a:lnTo>
                <a:close/>
              </a:path>
            </a:pathLst>
          </a:custGeom>
          <a:blipFill>
            <a:blip r:embed="rId4"/>
            <a:stretch>
              <a:fillRect/>
            </a:stretch>
          </a:blipFill>
          <a:ln w="38100" cap="sq">
            <a:solidFill>
              <a:srgbClr val="1D9EDE"/>
            </a:solidFill>
            <a:prstDash val="solid"/>
            <a:miter/>
          </a:ln>
        </p:spPr>
        <p:txBody>
          <a:bodyPr/>
          <a:lstStyle/>
          <a:p>
            <a:endParaRPr lang="en-US"/>
          </a:p>
        </p:txBody>
      </p:sp>
      <p:sp>
        <p:nvSpPr>
          <p:cNvPr id="4" name="Freeform 4"/>
          <p:cNvSpPr/>
          <p:nvPr/>
        </p:nvSpPr>
        <p:spPr>
          <a:xfrm>
            <a:off x="9967808" y="4138015"/>
            <a:ext cx="4428506" cy="5732693"/>
          </a:xfrm>
          <a:custGeom>
            <a:avLst/>
            <a:gdLst/>
            <a:ahLst/>
            <a:cxnLst/>
            <a:rect l="l" t="t" r="r" b="b"/>
            <a:pathLst>
              <a:path w="4428506" h="5732693">
                <a:moveTo>
                  <a:pt x="0" y="0"/>
                </a:moveTo>
                <a:lnTo>
                  <a:pt x="4428506" y="0"/>
                </a:lnTo>
                <a:lnTo>
                  <a:pt x="4428506" y="5732693"/>
                </a:lnTo>
                <a:lnTo>
                  <a:pt x="0" y="5732693"/>
                </a:lnTo>
                <a:lnTo>
                  <a:pt x="0" y="0"/>
                </a:lnTo>
                <a:close/>
              </a:path>
            </a:pathLst>
          </a:custGeom>
          <a:blipFill>
            <a:blip r:embed="rId5"/>
            <a:stretch>
              <a:fillRect/>
            </a:stretch>
          </a:blipFill>
          <a:ln w="28575" cap="sq">
            <a:solidFill>
              <a:srgbClr val="1D9EDE"/>
            </a:solidFill>
            <a:prstDash val="solid"/>
            <a:miter/>
          </a:ln>
        </p:spPr>
        <p:txBody>
          <a:bodyPr/>
          <a:lstStyle/>
          <a:p>
            <a:endParaRPr lang="en-US"/>
          </a:p>
        </p:txBody>
      </p:sp>
      <p:sp>
        <p:nvSpPr>
          <p:cNvPr id="5" name="TextBox 5"/>
          <p:cNvSpPr txBox="1"/>
          <p:nvPr/>
        </p:nvSpPr>
        <p:spPr>
          <a:xfrm>
            <a:off x="725150" y="614542"/>
            <a:ext cx="15497243"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Downloadable Resources for Lesson 2: </a:t>
            </a:r>
          </a:p>
        </p:txBody>
      </p:sp>
      <p:sp>
        <p:nvSpPr>
          <p:cNvPr id="6" name="TextBox 6"/>
          <p:cNvSpPr txBox="1"/>
          <p:nvPr/>
        </p:nvSpPr>
        <p:spPr>
          <a:xfrm>
            <a:off x="725150" y="1712491"/>
            <a:ext cx="12782829" cy="2077741"/>
          </a:xfrm>
          <a:prstGeom prst="rect">
            <a:avLst/>
          </a:prstGeom>
        </p:spPr>
        <p:txBody>
          <a:bodyPr lIns="0" tIns="0" rIns="0" bIns="0" rtlCol="0" anchor="t">
            <a:spAutoFit/>
          </a:bodyPr>
          <a:lstStyle/>
          <a:p>
            <a:pPr algn="l">
              <a:lnSpc>
                <a:spcPts val="4128"/>
              </a:lnSpc>
              <a:spcBef>
                <a:spcPct val="0"/>
              </a:spcBef>
            </a:pPr>
            <a:r>
              <a:rPr lang="en-US" sz="2949">
                <a:solidFill>
                  <a:srgbClr val="000000"/>
                </a:solidFill>
                <a:latin typeface="Open Sans"/>
                <a:ea typeface="Open Sans"/>
                <a:cs typeface="Open Sans"/>
                <a:sym typeface="Open Sans"/>
              </a:rPr>
              <a:t>The information presented in this lesson on assessing clinical eligibility is summarized in the resource titled:</a:t>
            </a:r>
            <a:r>
              <a:rPr lang="en-US" sz="2949" b="1">
                <a:solidFill>
                  <a:srgbClr val="000000"/>
                </a:solidFill>
                <a:latin typeface="Open Sans Bold"/>
                <a:ea typeface="Open Sans Bold"/>
                <a:cs typeface="Open Sans Bold"/>
                <a:sym typeface="Open Sans Bold"/>
              </a:rPr>
              <a:t> </a:t>
            </a:r>
            <a:r>
              <a:rPr lang="en-US" sz="2949" b="1">
                <a:solidFill>
                  <a:srgbClr val="FE6C39"/>
                </a:solidFill>
                <a:latin typeface="Open Sans Bold"/>
                <a:ea typeface="Open Sans Bold"/>
                <a:cs typeface="Open Sans Bold"/>
                <a:sym typeface="Open Sans Bold"/>
              </a:rPr>
              <a:t>Job Aid: Assessment for PrEP Clinical Eligibility and Contraindications</a:t>
            </a:r>
            <a:r>
              <a:rPr lang="en-US" sz="2949">
                <a:solidFill>
                  <a:srgbClr val="000000"/>
                </a:solidFill>
                <a:latin typeface="Open Sans"/>
                <a:ea typeface="Open Sans"/>
                <a:cs typeface="Open Sans"/>
                <a:sym typeface="Open Sans"/>
              </a:rPr>
              <a:t> and </a:t>
            </a:r>
            <a:r>
              <a:rPr lang="en-US" sz="2949" b="1">
                <a:solidFill>
                  <a:srgbClr val="FE6C39"/>
                </a:solidFill>
                <a:latin typeface="Open Sans Bold"/>
                <a:ea typeface="Open Sans Bold"/>
                <a:cs typeface="Open Sans Bold"/>
                <a:sym typeface="Open Sans Bold"/>
              </a:rPr>
              <a:t>Job Aid: Lenacapavir Eligibility Assessment </a:t>
            </a:r>
            <a:r>
              <a:rPr lang="en-US" sz="2949">
                <a:solidFill>
                  <a:srgbClr val="000000"/>
                </a:solidFill>
                <a:latin typeface="Open Sans"/>
                <a:ea typeface="Open Sans"/>
                <a:cs typeface="Open Sans"/>
                <a:sym typeface="Open Sans"/>
              </a:rPr>
              <a:t>which are available for download</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00536" y="580432"/>
            <a:ext cx="16758764" cy="589909"/>
          </a:xfrm>
          <a:prstGeom prst="rect">
            <a:avLst/>
          </a:prstGeom>
        </p:spPr>
        <p:txBody>
          <a:bodyPr lIns="0" tIns="0" rIns="0" bIns="0" rtlCol="0" anchor="t">
            <a:spAutoFit/>
          </a:bodyPr>
          <a:lstStyle/>
          <a:p>
            <a:pPr algn="l">
              <a:lnSpc>
                <a:spcPts val="4760"/>
              </a:lnSpc>
            </a:pPr>
            <a:r>
              <a:rPr lang="en-US" sz="3400" b="1" i="1">
                <a:solidFill>
                  <a:srgbClr val="000000"/>
                </a:solidFill>
                <a:latin typeface="Roboto Condensed Bold Italics"/>
                <a:ea typeface="Roboto Condensed Bold Italics"/>
                <a:cs typeface="Roboto Condensed Bold Italics"/>
                <a:sym typeface="Roboto Condensed Bold Italics"/>
              </a:rPr>
              <a:t>Provider Training Toolkit on Use of Oral and Long-acting HIV Pre-Exposure Prophylaxis (PrEP)</a:t>
            </a:r>
          </a:p>
        </p:txBody>
      </p:sp>
      <p:grpSp>
        <p:nvGrpSpPr>
          <p:cNvPr id="3" name="Group 3"/>
          <p:cNvGrpSpPr/>
          <p:nvPr/>
        </p:nvGrpSpPr>
        <p:grpSpPr>
          <a:xfrm>
            <a:off x="13565495" y="8117101"/>
            <a:ext cx="4600156" cy="2169899"/>
            <a:chOff x="0" y="0"/>
            <a:chExt cx="1211564" cy="571496"/>
          </a:xfrm>
        </p:grpSpPr>
        <p:sp>
          <p:nvSpPr>
            <p:cNvPr id="4" name="Freeform 4"/>
            <p:cNvSpPr/>
            <p:nvPr/>
          </p:nvSpPr>
          <p:spPr>
            <a:xfrm>
              <a:off x="0" y="0"/>
              <a:ext cx="1211564" cy="571496"/>
            </a:xfrm>
            <a:custGeom>
              <a:avLst/>
              <a:gdLst/>
              <a:ahLst/>
              <a:cxnLst/>
              <a:rect l="l" t="t" r="r" b="b"/>
              <a:pathLst>
                <a:path w="1211564" h="571496">
                  <a:moveTo>
                    <a:pt x="58904" y="0"/>
                  </a:moveTo>
                  <a:lnTo>
                    <a:pt x="1152660" y="0"/>
                  </a:lnTo>
                  <a:cubicBezTo>
                    <a:pt x="1168282" y="0"/>
                    <a:pt x="1183265" y="6206"/>
                    <a:pt x="1194311" y="17253"/>
                  </a:cubicBezTo>
                  <a:cubicBezTo>
                    <a:pt x="1205358" y="28299"/>
                    <a:pt x="1211564" y="43282"/>
                    <a:pt x="1211564" y="58904"/>
                  </a:cubicBezTo>
                  <a:lnTo>
                    <a:pt x="1211564" y="512592"/>
                  </a:lnTo>
                  <a:cubicBezTo>
                    <a:pt x="1211564" y="545124"/>
                    <a:pt x="1185192" y="571496"/>
                    <a:pt x="1152660" y="571496"/>
                  </a:cubicBezTo>
                  <a:lnTo>
                    <a:pt x="58904" y="571496"/>
                  </a:lnTo>
                  <a:cubicBezTo>
                    <a:pt x="26372" y="571496"/>
                    <a:pt x="0" y="545124"/>
                    <a:pt x="0" y="512592"/>
                  </a:cubicBezTo>
                  <a:lnTo>
                    <a:pt x="0" y="58904"/>
                  </a:lnTo>
                  <a:cubicBezTo>
                    <a:pt x="0" y="26372"/>
                    <a:pt x="26372" y="0"/>
                    <a:pt x="58904" y="0"/>
                  </a:cubicBezTo>
                  <a:close/>
                </a:path>
              </a:pathLst>
            </a:custGeom>
            <a:solidFill>
              <a:srgbClr val="FFFFFF"/>
            </a:solidFill>
          </p:spPr>
          <p:txBody>
            <a:bodyPr/>
            <a:lstStyle/>
            <a:p>
              <a:endParaRPr lang="en-US"/>
            </a:p>
          </p:txBody>
        </p:sp>
        <p:sp>
          <p:nvSpPr>
            <p:cNvPr id="5" name="TextBox 5"/>
            <p:cNvSpPr txBox="1"/>
            <p:nvPr/>
          </p:nvSpPr>
          <p:spPr>
            <a:xfrm>
              <a:off x="0" y="-47625"/>
              <a:ext cx="1211564" cy="619121"/>
            </a:xfrm>
            <a:prstGeom prst="rect">
              <a:avLst/>
            </a:prstGeom>
          </p:spPr>
          <p:txBody>
            <a:bodyPr lIns="50800" tIns="50800" rIns="50800" bIns="50800" rtlCol="0" anchor="ctr"/>
            <a:lstStyle/>
            <a:p>
              <a:pPr algn="ctr">
                <a:lnSpc>
                  <a:spcPts val="2659"/>
                </a:lnSpc>
              </a:pPr>
              <a:endParaRPr/>
            </a:p>
          </p:txBody>
        </p:sp>
      </p:grpSp>
      <p:sp>
        <p:nvSpPr>
          <p:cNvPr id="6" name="Freeform 6"/>
          <p:cNvSpPr/>
          <p:nvPr/>
        </p:nvSpPr>
        <p:spPr>
          <a:xfrm>
            <a:off x="15865573" y="8617875"/>
            <a:ext cx="1987012" cy="1495841"/>
          </a:xfrm>
          <a:custGeom>
            <a:avLst/>
            <a:gdLst/>
            <a:ahLst/>
            <a:cxnLst/>
            <a:rect l="l" t="t" r="r" b="b"/>
            <a:pathLst>
              <a:path w="1987012" h="1495841">
                <a:moveTo>
                  <a:pt x="0" y="0"/>
                </a:moveTo>
                <a:lnTo>
                  <a:pt x="1987013" y="0"/>
                </a:lnTo>
                <a:lnTo>
                  <a:pt x="1987013" y="1495840"/>
                </a:lnTo>
                <a:lnTo>
                  <a:pt x="0" y="1495840"/>
                </a:lnTo>
                <a:lnTo>
                  <a:pt x="0" y="0"/>
                </a:lnTo>
                <a:close/>
              </a:path>
            </a:pathLst>
          </a:custGeom>
          <a:blipFill>
            <a:blip r:embed="rId2"/>
            <a:stretch>
              <a:fillRect/>
            </a:stretch>
          </a:blipFill>
        </p:spPr>
        <p:txBody>
          <a:bodyPr/>
          <a:lstStyle/>
          <a:p>
            <a:endParaRPr lang="en-US"/>
          </a:p>
        </p:txBody>
      </p:sp>
      <p:sp>
        <p:nvSpPr>
          <p:cNvPr id="7" name="Freeform 7"/>
          <p:cNvSpPr/>
          <p:nvPr/>
        </p:nvSpPr>
        <p:spPr>
          <a:xfrm>
            <a:off x="14204877" y="8535226"/>
            <a:ext cx="1503719" cy="1578489"/>
          </a:xfrm>
          <a:custGeom>
            <a:avLst/>
            <a:gdLst/>
            <a:ahLst/>
            <a:cxnLst/>
            <a:rect l="l" t="t" r="r" b="b"/>
            <a:pathLst>
              <a:path w="1503719" h="1578489">
                <a:moveTo>
                  <a:pt x="0" y="0"/>
                </a:moveTo>
                <a:lnTo>
                  <a:pt x="1503718" y="0"/>
                </a:lnTo>
                <a:lnTo>
                  <a:pt x="1503718" y="1578489"/>
                </a:lnTo>
                <a:lnTo>
                  <a:pt x="0" y="1578489"/>
                </a:lnTo>
                <a:lnTo>
                  <a:pt x="0" y="0"/>
                </a:lnTo>
                <a:close/>
              </a:path>
            </a:pathLst>
          </a:custGeom>
          <a:blipFill>
            <a:blip r:embed="rId3"/>
            <a:stretch>
              <a:fillRect/>
            </a:stretch>
          </a:blipFill>
        </p:spPr>
        <p:txBody>
          <a:bodyPr/>
          <a:lstStyle/>
          <a:p>
            <a:endParaRPr lang="en-US"/>
          </a:p>
        </p:txBody>
      </p:sp>
      <p:sp>
        <p:nvSpPr>
          <p:cNvPr id="8" name="TextBox 8"/>
          <p:cNvSpPr txBox="1"/>
          <p:nvPr/>
        </p:nvSpPr>
        <p:spPr>
          <a:xfrm>
            <a:off x="2667869" y="3779671"/>
            <a:ext cx="14591431" cy="2575257"/>
          </a:xfrm>
          <a:prstGeom prst="rect">
            <a:avLst/>
          </a:prstGeom>
        </p:spPr>
        <p:txBody>
          <a:bodyPr lIns="0" tIns="0" rIns="0" bIns="0" rtlCol="0" anchor="t">
            <a:spAutoFit/>
          </a:bodyPr>
          <a:lstStyle/>
          <a:p>
            <a:pPr algn="l">
              <a:lnSpc>
                <a:spcPts val="10306"/>
              </a:lnSpc>
            </a:pPr>
            <a:r>
              <a:rPr lang="en-US" sz="7361" b="1">
                <a:solidFill>
                  <a:srgbClr val="1D9EDE"/>
                </a:solidFill>
                <a:latin typeface="Roboto Condensed Bold"/>
                <a:ea typeface="Roboto Condensed Bold"/>
                <a:cs typeface="Roboto Condensed Bold"/>
                <a:sym typeface="Roboto Condensed Bold"/>
              </a:rPr>
              <a:t>LESSON 3: LEN ADMINISTRATION AND DOSING </a:t>
            </a:r>
          </a:p>
        </p:txBody>
      </p:sp>
      <p:sp>
        <p:nvSpPr>
          <p:cNvPr id="9" name="Freeform 9"/>
          <p:cNvSpPr/>
          <p:nvPr/>
        </p:nvSpPr>
        <p:spPr>
          <a:xfrm rot="-10800000">
            <a:off x="0" y="5167067"/>
            <a:ext cx="6178082" cy="5900068"/>
          </a:xfrm>
          <a:custGeom>
            <a:avLst/>
            <a:gdLst/>
            <a:ahLst/>
            <a:cxnLst/>
            <a:rect l="l" t="t" r="r" b="b"/>
            <a:pathLst>
              <a:path w="6178082" h="5900068">
                <a:moveTo>
                  <a:pt x="0" y="0"/>
                </a:moveTo>
                <a:lnTo>
                  <a:pt x="6178082" y="0"/>
                </a:lnTo>
                <a:lnTo>
                  <a:pt x="6178082" y="5900068"/>
                </a:lnTo>
                <a:lnTo>
                  <a:pt x="0" y="59000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2548" y="2691306"/>
            <a:ext cx="5789835" cy="5960124"/>
          </a:xfrm>
          <a:custGeom>
            <a:avLst/>
            <a:gdLst/>
            <a:ahLst/>
            <a:cxnLst/>
            <a:rect l="l" t="t" r="r" b="b"/>
            <a:pathLst>
              <a:path w="5789835" h="5960124">
                <a:moveTo>
                  <a:pt x="0" y="0"/>
                </a:moveTo>
                <a:lnTo>
                  <a:pt x="5789835" y="0"/>
                </a:lnTo>
                <a:lnTo>
                  <a:pt x="5789835" y="5960124"/>
                </a:lnTo>
                <a:lnTo>
                  <a:pt x="0" y="5960124"/>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028700" y="923925"/>
            <a:ext cx="10870158" cy="830580"/>
          </a:xfrm>
          <a:prstGeom prst="rect">
            <a:avLst/>
          </a:prstGeom>
        </p:spPr>
        <p:txBody>
          <a:bodyPr lIns="0" tIns="0" rIns="0" bIns="0" rtlCol="0" anchor="t">
            <a:spAutoFit/>
          </a:bodyPr>
          <a:lstStyle/>
          <a:p>
            <a:pPr algn="l">
              <a:lnSpc>
                <a:spcPts val="6719"/>
              </a:lnSpc>
            </a:pPr>
            <a:r>
              <a:rPr lang="en-US" sz="4800" b="1">
                <a:solidFill>
                  <a:srgbClr val="000000"/>
                </a:solidFill>
                <a:latin typeface="Roboto Condensed Bold"/>
                <a:ea typeface="Roboto Condensed Bold"/>
                <a:cs typeface="Roboto Condensed Bold"/>
                <a:sym typeface="Roboto Condensed Bold"/>
              </a:rPr>
              <a:t>LEARNING OBJECTIVES</a:t>
            </a:r>
          </a:p>
        </p:txBody>
      </p:sp>
      <p:sp>
        <p:nvSpPr>
          <p:cNvPr id="4" name="TextBox 4"/>
          <p:cNvSpPr txBox="1"/>
          <p:nvPr/>
        </p:nvSpPr>
        <p:spPr>
          <a:xfrm>
            <a:off x="6232383" y="2643681"/>
            <a:ext cx="11605753" cy="6444458"/>
          </a:xfrm>
          <a:prstGeom prst="rect">
            <a:avLst/>
          </a:prstGeom>
        </p:spPr>
        <p:txBody>
          <a:bodyPr lIns="0" tIns="0" rIns="0" bIns="0" rtlCol="0" anchor="t">
            <a:spAutoFit/>
          </a:bodyPr>
          <a:lstStyle/>
          <a:p>
            <a:pPr algn="l">
              <a:lnSpc>
                <a:spcPts val="3989"/>
              </a:lnSpc>
            </a:pPr>
            <a:r>
              <a:rPr lang="en-US" sz="2849">
                <a:solidFill>
                  <a:srgbClr val="000000"/>
                </a:solidFill>
                <a:latin typeface="Open Sans"/>
                <a:ea typeface="Open Sans"/>
                <a:cs typeface="Open Sans"/>
                <a:sym typeface="Open Sans"/>
              </a:rPr>
              <a:t>Upon completion of Lesson 3, you should be able to:</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Describe how LEN is administered or used</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Identify how often clients need to return for a new supply of LEN</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Define the dosing frequency for routine use of LEN</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Describe the starting dose(s) and time it takes to be protected from HIV for LEN</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Define how long a client remains protected after the last dose of LEN</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Describe how long LEN remains in the body after the last dose and clinical management after stopping LEN</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Define how to transition from using one PrEP product to another in a way that ensures uninterrupted HIV protection</a:t>
            </a:r>
          </a:p>
          <a:p>
            <a:pPr marL="615254" lvl="1" indent="-307627" algn="l">
              <a:lnSpc>
                <a:spcPts val="3989"/>
              </a:lnSpc>
              <a:buFont typeface="Arial"/>
              <a:buChar char="•"/>
            </a:pPr>
            <a:r>
              <a:rPr lang="en-US" sz="2849">
                <a:solidFill>
                  <a:srgbClr val="000000"/>
                </a:solidFill>
                <a:latin typeface="Open Sans"/>
                <a:ea typeface="Open Sans"/>
                <a:cs typeface="Open Sans"/>
                <a:sym typeface="Open Sans"/>
              </a:rPr>
              <a:t>Describe dosing irregularities and how to manage these clinically</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FE6C39"/>
        </a:solidFill>
        <a:effectLst/>
      </p:bgPr>
    </p:bg>
    <p:spTree>
      <p:nvGrpSpPr>
        <p:cNvPr id="1" name=""/>
        <p:cNvGrpSpPr/>
        <p:nvPr/>
      </p:nvGrpSpPr>
      <p:grpSpPr>
        <a:xfrm>
          <a:off x="0" y="0"/>
          <a:ext cx="0" cy="0"/>
          <a:chOff x="0" y="0"/>
          <a:chExt cx="0" cy="0"/>
        </a:xfrm>
      </p:grpSpPr>
      <p:sp>
        <p:nvSpPr>
          <p:cNvPr id="2" name="TextBox 2"/>
          <p:cNvSpPr txBox="1"/>
          <p:nvPr/>
        </p:nvSpPr>
        <p:spPr>
          <a:xfrm>
            <a:off x="5291534" y="4846986"/>
            <a:ext cx="16447559" cy="913257"/>
          </a:xfrm>
          <a:prstGeom prst="rect">
            <a:avLst/>
          </a:prstGeom>
        </p:spPr>
        <p:txBody>
          <a:bodyPr lIns="0" tIns="0" rIns="0" bIns="0" rtlCol="0" anchor="t">
            <a:spAutoFit/>
          </a:bodyPr>
          <a:lstStyle/>
          <a:p>
            <a:pPr algn="l">
              <a:lnSpc>
                <a:spcPts val="6624"/>
              </a:lnSpc>
            </a:pPr>
            <a:r>
              <a:rPr lang="en-US" sz="7200" b="1">
                <a:solidFill>
                  <a:srgbClr val="FFFFFF"/>
                </a:solidFill>
                <a:latin typeface="Roboto Condensed Bold"/>
                <a:ea typeface="Roboto Condensed Bold"/>
                <a:cs typeface="Roboto Condensed Bold"/>
                <a:sym typeface="Roboto Condensed Bold"/>
              </a:rPr>
              <a:t>Lenacapavir (LEN) Administration</a:t>
            </a:r>
          </a:p>
        </p:txBody>
      </p:sp>
      <p:grpSp>
        <p:nvGrpSpPr>
          <p:cNvPr id="3" name="Group 3"/>
          <p:cNvGrpSpPr/>
          <p:nvPr/>
        </p:nvGrpSpPr>
        <p:grpSpPr>
          <a:xfrm>
            <a:off x="1028700" y="2605747"/>
            <a:ext cx="4659667" cy="5214761"/>
            <a:chOff x="0" y="0"/>
            <a:chExt cx="6212889" cy="6953014"/>
          </a:xfrm>
        </p:grpSpPr>
        <p:sp>
          <p:nvSpPr>
            <p:cNvPr id="4" name="Freeform 4"/>
            <p:cNvSpPr/>
            <p:nvPr/>
          </p:nvSpPr>
          <p:spPr>
            <a:xfrm rot="-10800000" flipH="1">
              <a:off x="0" y="1875872"/>
              <a:ext cx="5039064" cy="5077143"/>
            </a:xfrm>
            <a:custGeom>
              <a:avLst/>
              <a:gdLst/>
              <a:ahLst/>
              <a:cxnLst/>
              <a:rect l="l" t="t" r="r" b="b"/>
              <a:pathLst>
                <a:path w="5039064" h="5077143">
                  <a:moveTo>
                    <a:pt x="5039064" y="0"/>
                  </a:moveTo>
                  <a:lnTo>
                    <a:pt x="0" y="0"/>
                  </a:lnTo>
                  <a:lnTo>
                    <a:pt x="0" y="5077142"/>
                  </a:lnTo>
                  <a:lnTo>
                    <a:pt x="5039064" y="5077142"/>
                  </a:lnTo>
                  <a:lnTo>
                    <a:pt x="5039064"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5" name="TextBox 5"/>
            <p:cNvSpPr txBox="1"/>
            <p:nvPr/>
          </p:nvSpPr>
          <p:spPr>
            <a:xfrm>
              <a:off x="1399351" y="3509160"/>
              <a:ext cx="1598647" cy="905283"/>
            </a:xfrm>
            <a:prstGeom prst="rect">
              <a:avLst/>
            </a:prstGeom>
          </p:spPr>
          <p:txBody>
            <a:bodyPr lIns="0" tIns="0" rIns="0" bIns="0" rtlCol="0" anchor="t">
              <a:spAutoFit/>
            </a:bodyPr>
            <a:lstStyle/>
            <a:p>
              <a:pPr algn="ctr">
                <a:lnSpc>
                  <a:spcPts val="5683"/>
                </a:lnSpc>
              </a:pPr>
              <a:r>
                <a:rPr lang="en-US" sz="405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2668818" y="620952"/>
              <a:ext cx="2885293" cy="3409504"/>
            </a:xfrm>
            <a:custGeom>
              <a:avLst/>
              <a:gdLst/>
              <a:ahLst/>
              <a:cxnLst/>
              <a:rect l="l" t="t" r="r" b="b"/>
              <a:pathLst>
                <a:path w="2885293" h="3409504">
                  <a:moveTo>
                    <a:pt x="0" y="0"/>
                  </a:moveTo>
                  <a:lnTo>
                    <a:pt x="2885293" y="0"/>
                  </a:lnTo>
                  <a:lnTo>
                    <a:pt x="2885293" y="3409504"/>
                  </a:lnTo>
                  <a:lnTo>
                    <a:pt x="0" y="340950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8500143">
              <a:off x="3254405" y="209331"/>
              <a:ext cx="1275927" cy="1728863"/>
            </a:xfrm>
            <a:custGeom>
              <a:avLst/>
              <a:gdLst/>
              <a:ahLst/>
              <a:cxnLst/>
              <a:rect l="l" t="t" r="r" b="b"/>
              <a:pathLst>
                <a:path w="1275927" h="1728863">
                  <a:moveTo>
                    <a:pt x="0" y="0"/>
                  </a:moveTo>
                  <a:lnTo>
                    <a:pt x="1275927" y="0"/>
                  </a:lnTo>
                  <a:lnTo>
                    <a:pt x="1275927" y="1728864"/>
                  </a:lnTo>
                  <a:lnTo>
                    <a:pt x="0" y="1728864"/>
                  </a:lnTo>
                  <a:lnTo>
                    <a:pt x="0" y="0"/>
                  </a:lnTo>
                  <a:close/>
                </a:path>
              </a:pathLst>
            </a:custGeom>
            <a:blipFill>
              <a:blip r:embed="rId4">
                <a:extLst>
                  <a:ext uri="{96DAC541-7B7A-43D3-8B79-37D633B846F1}">
                    <asvg:svgBlip xmlns:asvg="http://schemas.microsoft.com/office/drawing/2016/SVG/main" r:embed="rId5"/>
                  </a:ext>
                </a:extLst>
              </a:blip>
              <a:stretch>
                <a:fillRect l="-117708" t="-89863"/>
              </a:stretch>
            </a:blipFill>
          </p:spPr>
          <p:txBody>
            <a:bodyPr/>
            <a:lstStyle/>
            <a:p>
              <a:endParaRPr lang="en-US"/>
            </a:p>
          </p:txBody>
        </p:sp>
      </p:gr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3" name="Freeform 3"/>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767424" y="605259"/>
            <a:ext cx="1961860" cy="2195571"/>
            <a:chOff x="0" y="0"/>
            <a:chExt cx="2615813" cy="2927428"/>
          </a:xfrm>
        </p:grpSpPr>
        <p:sp>
          <p:nvSpPr>
            <p:cNvPr id="5" name="Freeform 5"/>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1748354" y="3466304"/>
            <a:ext cx="15558717" cy="5296851"/>
          </a:xfrm>
          <a:prstGeom prst="rect">
            <a:avLst/>
          </a:prstGeom>
        </p:spPr>
        <p:txBody>
          <a:bodyPr lIns="0" tIns="0" rIns="0" bIns="0" rtlCol="0" anchor="t">
            <a:spAutoFit/>
          </a:bodyPr>
          <a:lstStyle/>
          <a:p>
            <a:pPr algn="l">
              <a:lnSpc>
                <a:spcPts val="3822"/>
              </a:lnSpc>
            </a:pPr>
            <a:r>
              <a:rPr lang="en-US" sz="3538">
                <a:solidFill>
                  <a:srgbClr val="000000"/>
                </a:solidFill>
                <a:latin typeface="Open Sans"/>
                <a:ea typeface="Open Sans"/>
                <a:cs typeface="Open Sans"/>
                <a:sym typeface="Open Sans"/>
              </a:rPr>
              <a:t>LEN is manufactured as an oral pill and as a liquid solution for injection. Dosing to start LEN must always include both injections and pills, followed by injections every six months thereafter to continue routine LEN use. Deviations from the dosing schedule should be avoided. </a:t>
            </a:r>
          </a:p>
          <a:p>
            <a:pPr algn="l">
              <a:lnSpc>
                <a:spcPts val="3822"/>
              </a:lnSpc>
            </a:pPr>
            <a:r>
              <a:rPr lang="en-US" sz="3538">
                <a:solidFill>
                  <a:srgbClr val="000000"/>
                </a:solidFill>
                <a:latin typeface="Open Sans"/>
                <a:ea typeface="Open Sans"/>
                <a:cs typeface="Open Sans"/>
                <a:sym typeface="Open Sans"/>
              </a:rPr>
              <a:t>Instructions for administering subcutaneous LEN injections are divided into the following sections:</a:t>
            </a:r>
          </a:p>
          <a:p>
            <a:pPr marL="764059" lvl="1" indent="-382029" algn="l">
              <a:lnSpc>
                <a:spcPts val="3822"/>
              </a:lnSpc>
              <a:buFont typeface="Arial"/>
              <a:buChar char="•"/>
            </a:pPr>
            <a:r>
              <a:rPr lang="en-US" sz="3538">
                <a:solidFill>
                  <a:srgbClr val="000000"/>
                </a:solidFill>
                <a:latin typeface="Open Sans"/>
                <a:ea typeface="Open Sans"/>
                <a:cs typeface="Open Sans"/>
                <a:sym typeface="Open Sans"/>
              </a:rPr>
              <a:t>Preparing the LEN solution for injection using the appropriate medical supplies and techniques</a:t>
            </a:r>
          </a:p>
          <a:p>
            <a:pPr marL="764059" lvl="1" indent="-382029" algn="l">
              <a:lnSpc>
                <a:spcPts val="3822"/>
              </a:lnSpc>
              <a:buFont typeface="Arial"/>
              <a:buChar char="•"/>
            </a:pPr>
            <a:r>
              <a:rPr lang="en-US" sz="3538">
                <a:solidFill>
                  <a:srgbClr val="000000"/>
                </a:solidFill>
                <a:latin typeface="Open Sans"/>
                <a:ea typeface="Open Sans"/>
                <a:cs typeface="Open Sans"/>
                <a:sym typeface="Open Sans"/>
              </a:rPr>
              <a:t>Injecting LEN subcutaneously by identifying the injection location and using an appropriate injection technique</a:t>
            </a:r>
          </a:p>
          <a:p>
            <a:pPr algn="l">
              <a:lnSpc>
                <a:spcPts val="3822"/>
              </a:lnSpc>
            </a:pPr>
            <a:endParaRPr lang="en-US" sz="3538">
              <a:solidFill>
                <a:srgbClr val="000000"/>
              </a:solidFill>
              <a:latin typeface="Open Sans"/>
              <a:ea typeface="Open Sans"/>
              <a:cs typeface="Open Sans"/>
              <a:sym typeface="Open San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3" name="Freeform 3"/>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767424" y="605259"/>
            <a:ext cx="1961860" cy="2195571"/>
            <a:chOff x="0" y="0"/>
            <a:chExt cx="2615813" cy="2927428"/>
          </a:xfrm>
        </p:grpSpPr>
        <p:sp>
          <p:nvSpPr>
            <p:cNvPr id="5" name="Freeform 5"/>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Freeform 9"/>
          <p:cNvSpPr/>
          <p:nvPr/>
        </p:nvSpPr>
        <p:spPr>
          <a:xfrm>
            <a:off x="665921" y="4621355"/>
            <a:ext cx="5549418" cy="4162064"/>
          </a:xfrm>
          <a:custGeom>
            <a:avLst/>
            <a:gdLst/>
            <a:ahLst/>
            <a:cxnLst/>
            <a:rect l="l" t="t" r="r" b="b"/>
            <a:pathLst>
              <a:path w="5549418" h="4162064">
                <a:moveTo>
                  <a:pt x="0" y="0"/>
                </a:moveTo>
                <a:lnTo>
                  <a:pt x="5549418" y="0"/>
                </a:lnTo>
                <a:lnTo>
                  <a:pt x="5549418" y="4162064"/>
                </a:lnTo>
                <a:lnTo>
                  <a:pt x="0" y="4162064"/>
                </a:lnTo>
                <a:lnTo>
                  <a:pt x="0" y="0"/>
                </a:lnTo>
                <a:close/>
              </a:path>
            </a:pathLst>
          </a:custGeom>
          <a:blipFill>
            <a:blip r:embed="rId8"/>
            <a:stretch>
              <a:fillRect/>
            </a:stretch>
          </a:blipFill>
        </p:spPr>
        <p:txBody>
          <a:bodyPr/>
          <a:lstStyle/>
          <a:p>
            <a:endParaRPr lang="en-US"/>
          </a:p>
        </p:txBody>
      </p:sp>
      <p:sp>
        <p:nvSpPr>
          <p:cNvPr id="10" name="TextBox 10"/>
          <p:cNvSpPr txBox="1"/>
          <p:nvPr/>
        </p:nvSpPr>
        <p:spPr>
          <a:xfrm>
            <a:off x="3440630" y="2252825"/>
            <a:ext cx="12980432" cy="972185"/>
          </a:xfrm>
          <a:prstGeom prst="rect">
            <a:avLst/>
          </a:prstGeom>
        </p:spPr>
        <p:txBody>
          <a:bodyPr lIns="0" tIns="0" rIns="0" bIns="0" rtlCol="0" anchor="t">
            <a:spAutoFit/>
          </a:bodyPr>
          <a:lstStyle/>
          <a:p>
            <a:pPr algn="ctr">
              <a:lnSpc>
                <a:spcPts val="7840"/>
              </a:lnSpc>
              <a:spcBef>
                <a:spcPct val="0"/>
              </a:spcBef>
            </a:pPr>
            <a:r>
              <a:rPr lang="en-US" sz="5600" b="1">
                <a:solidFill>
                  <a:srgbClr val="000000"/>
                </a:solidFill>
                <a:latin typeface="Roboto Condensed Bold"/>
                <a:ea typeface="Roboto Condensed Bold"/>
                <a:cs typeface="Roboto Condensed Bold"/>
                <a:sym typeface="Roboto Condensed Bold"/>
              </a:rPr>
              <a:t>Step 1: Prepare Supplies Needed for injection</a:t>
            </a:r>
          </a:p>
        </p:txBody>
      </p:sp>
      <p:sp>
        <p:nvSpPr>
          <p:cNvPr id="11" name="TextBox 11"/>
          <p:cNvSpPr txBox="1"/>
          <p:nvPr/>
        </p:nvSpPr>
        <p:spPr>
          <a:xfrm>
            <a:off x="6705600" y="4434242"/>
            <a:ext cx="11041796" cy="4536290"/>
          </a:xfrm>
          <a:prstGeom prst="rect">
            <a:avLst/>
          </a:prstGeom>
        </p:spPr>
        <p:txBody>
          <a:bodyPr lIns="0" tIns="0" rIns="0" bIns="0" rtlCol="0" anchor="t">
            <a:spAutoFit/>
          </a:bodyPr>
          <a:lstStyle/>
          <a:p>
            <a:pPr algn="l">
              <a:lnSpc>
                <a:spcPts val="3260"/>
              </a:lnSpc>
            </a:pPr>
            <a:r>
              <a:rPr lang="en-US" sz="3018" dirty="0">
                <a:solidFill>
                  <a:srgbClr val="000000"/>
                </a:solidFill>
                <a:latin typeface="Open Sans"/>
                <a:ea typeface="Open Sans"/>
                <a:cs typeface="Open Sans"/>
                <a:sym typeface="Open Sans"/>
              </a:rPr>
              <a:t>The following supplies are needed for each LEN injection:</a:t>
            </a:r>
          </a:p>
          <a:p>
            <a:pPr marL="651761" lvl="1" indent="-325880" algn="l">
              <a:lnSpc>
                <a:spcPts val="3260"/>
              </a:lnSpc>
              <a:buFont typeface="Arial"/>
              <a:buChar char="•"/>
            </a:pPr>
            <a:r>
              <a:rPr lang="en-US" sz="3018" dirty="0">
                <a:solidFill>
                  <a:srgbClr val="000000"/>
                </a:solidFill>
                <a:latin typeface="Open Sans"/>
                <a:ea typeface="Open Sans"/>
                <a:cs typeface="Open Sans"/>
                <a:sym typeface="Open Sans"/>
              </a:rPr>
              <a:t>Syringe (at least 3ml)</a:t>
            </a:r>
          </a:p>
          <a:p>
            <a:pPr marL="651761" lvl="1" indent="-325880" algn="l">
              <a:lnSpc>
                <a:spcPts val="3260"/>
              </a:lnSpc>
              <a:buFont typeface="Arial"/>
              <a:buChar char="•"/>
            </a:pPr>
            <a:r>
              <a:rPr lang="en-US" sz="3018" dirty="0">
                <a:solidFill>
                  <a:srgbClr val="000000"/>
                </a:solidFill>
                <a:latin typeface="Open Sans"/>
                <a:ea typeface="Open Sans"/>
                <a:cs typeface="Open Sans"/>
                <a:sym typeface="Open Sans"/>
              </a:rPr>
              <a:t>18g 1½ inch needle for withdrawing solution from the vial into the syringe (“withdrawal needle”)</a:t>
            </a:r>
          </a:p>
          <a:p>
            <a:pPr marL="651761" lvl="1" indent="-325880" algn="l">
              <a:lnSpc>
                <a:spcPts val="3260"/>
              </a:lnSpc>
              <a:buFont typeface="Arial"/>
              <a:buChar char="•"/>
            </a:pPr>
            <a:r>
              <a:rPr lang="en-US" sz="3018" dirty="0">
                <a:solidFill>
                  <a:srgbClr val="000000"/>
                </a:solidFill>
                <a:latin typeface="Open Sans"/>
                <a:ea typeface="Open Sans"/>
                <a:cs typeface="Open Sans"/>
                <a:sym typeface="Open Sans"/>
              </a:rPr>
              <a:t>22g ½ inch needle for injection (“injection needle”)</a:t>
            </a:r>
          </a:p>
          <a:p>
            <a:pPr marL="651761" lvl="1" indent="-325880" algn="l">
              <a:lnSpc>
                <a:spcPts val="3260"/>
              </a:lnSpc>
              <a:buFont typeface="Arial"/>
              <a:buChar char="•"/>
            </a:pPr>
            <a:r>
              <a:rPr lang="en-US" sz="3018" dirty="0">
                <a:solidFill>
                  <a:srgbClr val="000000"/>
                </a:solidFill>
                <a:latin typeface="Open Sans"/>
                <a:ea typeface="Open Sans"/>
                <a:cs typeface="Open Sans"/>
                <a:sym typeface="Open Sans"/>
              </a:rPr>
              <a:t>Non-sterile gloves</a:t>
            </a:r>
          </a:p>
          <a:p>
            <a:pPr marL="651761" lvl="1" indent="-325880" algn="l">
              <a:lnSpc>
                <a:spcPts val="3260"/>
              </a:lnSpc>
              <a:buFont typeface="Arial"/>
              <a:buChar char="•"/>
            </a:pPr>
            <a:r>
              <a:rPr lang="en-US" sz="3018" dirty="0">
                <a:solidFill>
                  <a:srgbClr val="000000"/>
                </a:solidFill>
                <a:latin typeface="Open Sans"/>
                <a:ea typeface="Open Sans"/>
                <a:cs typeface="Open Sans"/>
                <a:sym typeface="Open Sans"/>
              </a:rPr>
              <a:t>Alcohol wipes</a:t>
            </a:r>
          </a:p>
          <a:p>
            <a:pPr marL="651761" lvl="1" indent="-325880" algn="l">
              <a:lnSpc>
                <a:spcPts val="3260"/>
              </a:lnSpc>
              <a:buFont typeface="Arial"/>
              <a:buChar char="•"/>
            </a:pPr>
            <a:r>
              <a:rPr lang="en-US" sz="3018" dirty="0">
                <a:solidFill>
                  <a:srgbClr val="000000"/>
                </a:solidFill>
                <a:latin typeface="Open Sans"/>
                <a:ea typeface="Open Sans"/>
                <a:cs typeface="Open Sans"/>
                <a:sym typeface="Open Sans"/>
              </a:rPr>
              <a:t>Gauze pads</a:t>
            </a:r>
          </a:p>
          <a:p>
            <a:pPr marL="651761" lvl="1" indent="-325880" algn="l">
              <a:lnSpc>
                <a:spcPts val="3260"/>
              </a:lnSpc>
              <a:buFont typeface="Arial"/>
              <a:buChar char="•"/>
            </a:pPr>
            <a:r>
              <a:rPr lang="en-US" sz="3018" dirty="0">
                <a:solidFill>
                  <a:srgbClr val="000000"/>
                </a:solidFill>
                <a:latin typeface="Open Sans"/>
                <a:ea typeface="Open Sans"/>
                <a:cs typeface="Open Sans"/>
                <a:sym typeface="Open Sans"/>
              </a:rPr>
              <a:t>Sharps container</a:t>
            </a:r>
          </a:p>
          <a:p>
            <a:pPr marL="651761" lvl="1" indent="-325880" algn="l">
              <a:lnSpc>
                <a:spcPts val="3260"/>
              </a:lnSpc>
              <a:buFont typeface="Arial"/>
              <a:buChar char="•"/>
            </a:pPr>
            <a:r>
              <a:rPr lang="en-US" sz="3018" dirty="0">
                <a:solidFill>
                  <a:srgbClr val="000000"/>
                </a:solidFill>
                <a:latin typeface="Open Sans"/>
                <a:ea typeface="Open Sans"/>
                <a:cs typeface="Open Sans"/>
                <a:sym typeface="Open Sans"/>
              </a:rPr>
              <a:t>Adhesive bandage (in case of bleeding)</a:t>
            </a:r>
          </a:p>
          <a:p>
            <a:pPr algn="l">
              <a:lnSpc>
                <a:spcPts val="3260"/>
              </a:lnSpc>
            </a:pPr>
            <a:endParaRPr lang="en-US" sz="3018" dirty="0">
              <a:solidFill>
                <a:srgbClr val="00000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843224" y="968911"/>
            <a:ext cx="15497243" cy="830580"/>
          </a:xfrm>
          <a:prstGeom prst="rect">
            <a:avLst/>
          </a:prstGeom>
        </p:spPr>
        <p:txBody>
          <a:bodyPr lIns="0" tIns="0" rIns="0" bIns="0" rtlCol="0" anchor="t">
            <a:spAutoFit/>
          </a:bodyPr>
          <a:lstStyle/>
          <a:p>
            <a:pPr algn="l">
              <a:lnSpc>
                <a:spcPts val="6719"/>
              </a:lnSpc>
            </a:pPr>
            <a:r>
              <a:rPr lang="en-US" sz="4800" b="1">
                <a:solidFill>
                  <a:srgbClr val="F6A800"/>
                </a:solidFill>
                <a:latin typeface="Roboto Condensed Bold"/>
                <a:ea typeface="Roboto Condensed Bold"/>
                <a:cs typeface="Roboto Condensed Bold"/>
                <a:sym typeface="Roboto Condensed Bold"/>
              </a:rPr>
              <a:t>Post-exposure prophylaxis (PEP) </a:t>
            </a:r>
          </a:p>
        </p:txBody>
      </p:sp>
      <p:sp>
        <p:nvSpPr>
          <p:cNvPr id="3" name="TextBox 3"/>
          <p:cNvSpPr txBox="1"/>
          <p:nvPr/>
        </p:nvSpPr>
        <p:spPr>
          <a:xfrm>
            <a:off x="9144000" y="2932930"/>
            <a:ext cx="8532538" cy="5050155"/>
          </a:xfrm>
          <a:prstGeom prst="rect">
            <a:avLst/>
          </a:prstGeom>
        </p:spPr>
        <p:txBody>
          <a:bodyPr lIns="0" tIns="0" rIns="0" bIns="0" rtlCol="0" anchor="t">
            <a:spAutoFit/>
          </a:bodyPr>
          <a:lstStyle/>
          <a:p>
            <a:pPr algn="ctr">
              <a:lnSpc>
                <a:spcPts val="6719"/>
              </a:lnSpc>
              <a:spcBef>
                <a:spcPct val="0"/>
              </a:spcBef>
            </a:pPr>
            <a:r>
              <a:rPr lang="en-US" sz="4800">
                <a:solidFill>
                  <a:srgbClr val="F6A800"/>
                </a:solidFill>
                <a:latin typeface="Open Sans"/>
                <a:ea typeface="Open Sans"/>
                <a:cs typeface="Open Sans"/>
                <a:sym typeface="Open Sans"/>
              </a:rPr>
              <a:t>When people who are HIV-negative start using ARVs </a:t>
            </a:r>
            <a:r>
              <a:rPr lang="en-US" sz="4800" b="1">
                <a:solidFill>
                  <a:srgbClr val="F6A800"/>
                </a:solidFill>
                <a:latin typeface="Open Sans Bold"/>
                <a:ea typeface="Open Sans Bold"/>
                <a:cs typeface="Open Sans Bold"/>
                <a:sym typeface="Open Sans Bold"/>
              </a:rPr>
              <a:t>after</a:t>
            </a:r>
            <a:r>
              <a:rPr lang="en-US" sz="4800">
                <a:solidFill>
                  <a:srgbClr val="F6A800"/>
                </a:solidFill>
                <a:latin typeface="Open Sans"/>
                <a:ea typeface="Open Sans"/>
                <a:cs typeface="Open Sans"/>
                <a:sym typeface="Open Sans"/>
              </a:rPr>
              <a:t> exposure to protect against HIV, that is called post-exposure prophylaxis (PEP).</a:t>
            </a:r>
          </a:p>
        </p:txBody>
      </p:sp>
      <p:sp>
        <p:nvSpPr>
          <p:cNvPr id="4" name="Freeform 4"/>
          <p:cNvSpPr/>
          <p:nvPr/>
        </p:nvSpPr>
        <p:spPr>
          <a:xfrm>
            <a:off x="-3337" y="1799491"/>
            <a:ext cx="9147337" cy="8952956"/>
          </a:xfrm>
          <a:custGeom>
            <a:avLst/>
            <a:gdLst/>
            <a:ahLst/>
            <a:cxnLst/>
            <a:rect l="l" t="t" r="r" b="b"/>
            <a:pathLst>
              <a:path w="9147337" h="8952956">
                <a:moveTo>
                  <a:pt x="0" y="0"/>
                </a:moveTo>
                <a:lnTo>
                  <a:pt x="9147337" y="0"/>
                </a:lnTo>
                <a:lnTo>
                  <a:pt x="9147337" y="8952956"/>
                </a:lnTo>
                <a:lnTo>
                  <a:pt x="0" y="8952956"/>
                </a:lnTo>
                <a:lnTo>
                  <a:pt x="0" y="0"/>
                </a:lnTo>
                <a:close/>
              </a:path>
            </a:pathLst>
          </a:custGeom>
          <a:blipFill>
            <a:blip r:embed="rId2"/>
            <a:stretch>
              <a:fillRect/>
            </a:stretch>
          </a:blipFill>
        </p:spPr>
        <p:txBody>
          <a:bodyPr/>
          <a:lstStyle/>
          <a:p>
            <a:endParaRPr lang="en-US"/>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3" name="Freeform 3"/>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767424" y="605259"/>
            <a:ext cx="1961860" cy="2195571"/>
            <a:chOff x="0" y="0"/>
            <a:chExt cx="2615813" cy="2927428"/>
          </a:xfrm>
        </p:grpSpPr>
        <p:sp>
          <p:nvSpPr>
            <p:cNvPr id="5" name="Freeform 5"/>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3472396" y="2252825"/>
            <a:ext cx="11130201" cy="972185"/>
          </a:xfrm>
          <a:prstGeom prst="rect">
            <a:avLst/>
          </a:prstGeom>
        </p:spPr>
        <p:txBody>
          <a:bodyPr lIns="0" tIns="0" rIns="0" bIns="0" rtlCol="0" anchor="t">
            <a:spAutoFit/>
          </a:bodyPr>
          <a:lstStyle/>
          <a:p>
            <a:pPr algn="ctr">
              <a:lnSpc>
                <a:spcPts val="7840"/>
              </a:lnSpc>
              <a:spcBef>
                <a:spcPct val="0"/>
              </a:spcBef>
            </a:pPr>
            <a:r>
              <a:rPr lang="en-US" sz="5600" b="1">
                <a:solidFill>
                  <a:srgbClr val="000000"/>
                </a:solidFill>
                <a:latin typeface="Roboto Condensed Bold"/>
                <a:ea typeface="Roboto Condensed Bold"/>
                <a:cs typeface="Roboto Condensed Bold"/>
                <a:sym typeface="Roboto Condensed Bold"/>
              </a:rPr>
              <a:t>Step 2: Preparing Solution for Injection</a:t>
            </a:r>
          </a:p>
        </p:txBody>
      </p:sp>
      <p:sp>
        <p:nvSpPr>
          <p:cNvPr id="10" name="TextBox 10"/>
          <p:cNvSpPr txBox="1"/>
          <p:nvPr/>
        </p:nvSpPr>
        <p:spPr>
          <a:xfrm>
            <a:off x="8111859" y="5200650"/>
            <a:ext cx="9456123" cy="2357609"/>
          </a:xfrm>
          <a:prstGeom prst="rect">
            <a:avLst/>
          </a:prstGeom>
        </p:spPr>
        <p:txBody>
          <a:bodyPr lIns="0" tIns="0" rIns="0" bIns="0" rtlCol="0" anchor="t">
            <a:spAutoFit/>
          </a:bodyPr>
          <a:lstStyle/>
          <a:p>
            <a:pPr algn="l">
              <a:lnSpc>
                <a:spcPts val="4651"/>
              </a:lnSpc>
            </a:pPr>
            <a:r>
              <a:rPr lang="en-US" sz="4306">
                <a:solidFill>
                  <a:srgbClr val="000000"/>
                </a:solidFill>
                <a:latin typeface="Open Sans"/>
                <a:ea typeface="Open Sans"/>
                <a:cs typeface="Open Sans"/>
                <a:sym typeface="Open Sans"/>
              </a:rPr>
              <a:t>Inspect the vial to ensure the solution is a yellow color, free from particles and the expiry date has not passed.</a:t>
            </a:r>
          </a:p>
        </p:txBody>
      </p:sp>
      <p:grpSp>
        <p:nvGrpSpPr>
          <p:cNvPr id="11" name="Group 11"/>
          <p:cNvGrpSpPr/>
          <p:nvPr/>
        </p:nvGrpSpPr>
        <p:grpSpPr>
          <a:xfrm>
            <a:off x="1403411" y="4631725"/>
            <a:ext cx="5105630" cy="3438309"/>
            <a:chOff x="0" y="0"/>
            <a:chExt cx="6807507" cy="4584412"/>
          </a:xfrm>
        </p:grpSpPr>
        <p:sp>
          <p:nvSpPr>
            <p:cNvPr id="12" name="Freeform 12"/>
            <p:cNvSpPr/>
            <p:nvPr/>
          </p:nvSpPr>
          <p:spPr>
            <a:xfrm>
              <a:off x="0" y="0"/>
              <a:ext cx="6807507" cy="4584412"/>
            </a:xfrm>
            <a:custGeom>
              <a:avLst/>
              <a:gdLst/>
              <a:ahLst/>
              <a:cxnLst/>
              <a:rect l="l" t="t" r="r" b="b"/>
              <a:pathLst>
                <a:path w="6807507" h="4584412">
                  <a:moveTo>
                    <a:pt x="0" y="0"/>
                  </a:moveTo>
                  <a:lnTo>
                    <a:pt x="6807507" y="0"/>
                  </a:lnTo>
                  <a:lnTo>
                    <a:pt x="6807507" y="4584412"/>
                  </a:lnTo>
                  <a:lnTo>
                    <a:pt x="0" y="4584412"/>
                  </a:lnTo>
                  <a:lnTo>
                    <a:pt x="0" y="0"/>
                  </a:lnTo>
                  <a:close/>
                </a:path>
              </a:pathLst>
            </a:custGeom>
            <a:blipFill>
              <a:blip r:embed="rId8"/>
              <a:stretch>
                <a:fillRect/>
              </a:stretch>
            </a:blipFill>
          </p:spPr>
          <p:txBody>
            <a:bodyPr/>
            <a:lstStyle/>
            <a:p>
              <a:endParaRPr lang="en-US"/>
            </a:p>
          </p:txBody>
        </p:sp>
        <p:sp>
          <p:nvSpPr>
            <p:cNvPr id="13" name="Freeform 13"/>
            <p:cNvSpPr/>
            <p:nvPr/>
          </p:nvSpPr>
          <p:spPr>
            <a:xfrm rot="3574792">
              <a:off x="1400813" y="575943"/>
              <a:ext cx="1117968" cy="1832310"/>
            </a:xfrm>
            <a:custGeom>
              <a:avLst/>
              <a:gdLst/>
              <a:ahLst/>
              <a:cxnLst/>
              <a:rect l="l" t="t" r="r" b="b"/>
              <a:pathLst>
                <a:path w="1117968" h="1832310">
                  <a:moveTo>
                    <a:pt x="0" y="0"/>
                  </a:moveTo>
                  <a:lnTo>
                    <a:pt x="1117968" y="0"/>
                  </a:lnTo>
                  <a:lnTo>
                    <a:pt x="1117968" y="1832310"/>
                  </a:lnTo>
                  <a:lnTo>
                    <a:pt x="0" y="1832310"/>
                  </a:lnTo>
                  <a:lnTo>
                    <a:pt x="0" y="0"/>
                  </a:lnTo>
                  <a:close/>
                </a:path>
              </a:pathLst>
            </a:custGeom>
            <a:blipFill>
              <a:blip r:embed="rId9"/>
              <a:stretch>
                <a:fillRect l="-43027" r="-165946" b="-25128"/>
              </a:stretch>
            </a:blipFill>
          </p:spPr>
          <p:txBody>
            <a:bodyPr/>
            <a:lstStyle/>
            <a:p>
              <a:endParaRPr lang="en-US"/>
            </a:p>
          </p:txBody>
        </p:sp>
      </p:gr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3" name="Freeform 3"/>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767424" y="605259"/>
            <a:ext cx="1961860" cy="2195571"/>
            <a:chOff x="0" y="0"/>
            <a:chExt cx="2615813" cy="2927428"/>
          </a:xfrm>
        </p:grpSpPr>
        <p:sp>
          <p:nvSpPr>
            <p:cNvPr id="5" name="Freeform 5"/>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3472396" y="2252825"/>
            <a:ext cx="11130201" cy="972185"/>
          </a:xfrm>
          <a:prstGeom prst="rect">
            <a:avLst/>
          </a:prstGeom>
        </p:spPr>
        <p:txBody>
          <a:bodyPr lIns="0" tIns="0" rIns="0" bIns="0" rtlCol="0" anchor="t">
            <a:spAutoFit/>
          </a:bodyPr>
          <a:lstStyle/>
          <a:p>
            <a:pPr algn="ctr">
              <a:lnSpc>
                <a:spcPts val="7840"/>
              </a:lnSpc>
              <a:spcBef>
                <a:spcPct val="0"/>
              </a:spcBef>
            </a:pPr>
            <a:r>
              <a:rPr lang="en-US" sz="5600" b="1">
                <a:solidFill>
                  <a:srgbClr val="000000"/>
                </a:solidFill>
                <a:latin typeface="Roboto Condensed Bold"/>
                <a:ea typeface="Roboto Condensed Bold"/>
                <a:cs typeface="Roboto Condensed Bold"/>
                <a:sym typeface="Roboto Condensed Bold"/>
              </a:rPr>
              <a:t>Step 3: Preparing Solution for Injection</a:t>
            </a:r>
          </a:p>
        </p:txBody>
      </p:sp>
      <p:sp>
        <p:nvSpPr>
          <p:cNvPr id="10" name="TextBox 10"/>
          <p:cNvSpPr txBox="1"/>
          <p:nvPr/>
        </p:nvSpPr>
        <p:spPr>
          <a:xfrm>
            <a:off x="7803177" y="5200650"/>
            <a:ext cx="9456123" cy="3532173"/>
          </a:xfrm>
          <a:prstGeom prst="rect">
            <a:avLst/>
          </a:prstGeom>
        </p:spPr>
        <p:txBody>
          <a:bodyPr lIns="0" tIns="0" rIns="0" bIns="0" rtlCol="0" anchor="t">
            <a:spAutoFit/>
          </a:bodyPr>
          <a:lstStyle/>
          <a:p>
            <a:pPr algn="l">
              <a:lnSpc>
                <a:spcPts val="4651"/>
              </a:lnSpc>
            </a:pPr>
            <a:r>
              <a:rPr lang="en-US" sz="4306">
                <a:solidFill>
                  <a:srgbClr val="000000"/>
                </a:solidFill>
                <a:latin typeface="Open Sans"/>
                <a:ea typeface="Open Sans"/>
                <a:cs typeface="Open Sans"/>
                <a:sym typeface="Open Sans"/>
              </a:rPr>
              <a:t>Remove vial cap and wipe top of uncapped vial clean with alcohol wipe. Using the syringe with withdrawal needle, inject 1.5 ml of air into the vial before withdrawing all contents from the vial.</a:t>
            </a:r>
          </a:p>
        </p:txBody>
      </p:sp>
      <p:sp>
        <p:nvSpPr>
          <p:cNvPr id="11" name="Freeform 11"/>
          <p:cNvSpPr/>
          <p:nvPr/>
        </p:nvSpPr>
        <p:spPr>
          <a:xfrm rot="-11650">
            <a:off x="2422052" y="4708744"/>
            <a:ext cx="3855628" cy="4458834"/>
          </a:xfrm>
          <a:custGeom>
            <a:avLst/>
            <a:gdLst/>
            <a:ahLst/>
            <a:cxnLst/>
            <a:rect l="l" t="t" r="r" b="b"/>
            <a:pathLst>
              <a:path w="3855628" h="4458834">
                <a:moveTo>
                  <a:pt x="0" y="0"/>
                </a:moveTo>
                <a:lnTo>
                  <a:pt x="3855628" y="0"/>
                </a:lnTo>
                <a:lnTo>
                  <a:pt x="3855628" y="4458835"/>
                </a:lnTo>
                <a:lnTo>
                  <a:pt x="0" y="4458835"/>
                </a:lnTo>
                <a:lnTo>
                  <a:pt x="0" y="0"/>
                </a:lnTo>
                <a:close/>
              </a:path>
            </a:pathLst>
          </a:custGeom>
          <a:blipFill>
            <a:blip r:embed="rId8"/>
            <a:stretch>
              <a:fillRect/>
            </a:stretch>
          </a:blipFill>
        </p:spPr>
        <p:txBody>
          <a:bodyPr/>
          <a:lstStyle/>
          <a:p>
            <a:endParaRPr lang="en-US"/>
          </a:p>
        </p:txBody>
      </p:sp>
      <p:sp>
        <p:nvSpPr>
          <p:cNvPr id="12" name="Freeform 12"/>
          <p:cNvSpPr/>
          <p:nvPr/>
        </p:nvSpPr>
        <p:spPr>
          <a:xfrm rot="10406596">
            <a:off x="3554846" y="4836274"/>
            <a:ext cx="897391" cy="1470792"/>
          </a:xfrm>
          <a:custGeom>
            <a:avLst/>
            <a:gdLst/>
            <a:ahLst/>
            <a:cxnLst/>
            <a:rect l="l" t="t" r="r" b="b"/>
            <a:pathLst>
              <a:path w="897391" h="1470792">
                <a:moveTo>
                  <a:pt x="0" y="0"/>
                </a:moveTo>
                <a:lnTo>
                  <a:pt x="897391" y="0"/>
                </a:lnTo>
                <a:lnTo>
                  <a:pt x="897391" y="1470792"/>
                </a:lnTo>
                <a:lnTo>
                  <a:pt x="0" y="1470792"/>
                </a:lnTo>
                <a:lnTo>
                  <a:pt x="0" y="0"/>
                </a:lnTo>
                <a:close/>
              </a:path>
            </a:pathLst>
          </a:custGeom>
          <a:blipFill>
            <a:blip r:embed="rId9"/>
            <a:stretch>
              <a:fillRect l="-43027" r="-165946" b="-25128"/>
            </a:stretch>
          </a:blipFill>
        </p:spPr>
        <p:txBody>
          <a:bodyPr/>
          <a:lstStyle/>
          <a:p>
            <a:endParaRPr lang="en-US"/>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3" name="Freeform 3"/>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767424" y="605259"/>
            <a:ext cx="1961860" cy="2195571"/>
            <a:chOff x="0" y="0"/>
            <a:chExt cx="2615813" cy="2927428"/>
          </a:xfrm>
        </p:grpSpPr>
        <p:sp>
          <p:nvSpPr>
            <p:cNvPr id="5" name="Freeform 5"/>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3472396" y="2252825"/>
            <a:ext cx="11130201" cy="972185"/>
          </a:xfrm>
          <a:prstGeom prst="rect">
            <a:avLst/>
          </a:prstGeom>
        </p:spPr>
        <p:txBody>
          <a:bodyPr lIns="0" tIns="0" rIns="0" bIns="0" rtlCol="0" anchor="t">
            <a:spAutoFit/>
          </a:bodyPr>
          <a:lstStyle/>
          <a:p>
            <a:pPr algn="ctr">
              <a:lnSpc>
                <a:spcPts val="7840"/>
              </a:lnSpc>
              <a:spcBef>
                <a:spcPct val="0"/>
              </a:spcBef>
            </a:pPr>
            <a:r>
              <a:rPr lang="en-US" sz="5600" b="1">
                <a:solidFill>
                  <a:srgbClr val="000000"/>
                </a:solidFill>
                <a:latin typeface="Roboto Condensed Bold"/>
                <a:ea typeface="Roboto Condensed Bold"/>
                <a:cs typeface="Roboto Condensed Bold"/>
                <a:sym typeface="Roboto Condensed Bold"/>
              </a:rPr>
              <a:t>Step 4: Preparing Solution for Injection</a:t>
            </a:r>
          </a:p>
        </p:txBody>
      </p:sp>
      <p:sp>
        <p:nvSpPr>
          <p:cNvPr id="10" name="TextBox 10"/>
          <p:cNvSpPr txBox="1"/>
          <p:nvPr/>
        </p:nvSpPr>
        <p:spPr>
          <a:xfrm>
            <a:off x="1748354" y="5200650"/>
            <a:ext cx="15819629" cy="1183046"/>
          </a:xfrm>
          <a:prstGeom prst="rect">
            <a:avLst/>
          </a:prstGeom>
        </p:spPr>
        <p:txBody>
          <a:bodyPr lIns="0" tIns="0" rIns="0" bIns="0" rtlCol="0" anchor="t">
            <a:spAutoFit/>
          </a:bodyPr>
          <a:lstStyle/>
          <a:p>
            <a:pPr algn="l">
              <a:lnSpc>
                <a:spcPts val="4651"/>
              </a:lnSpc>
            </a:pPr>
            <a:r>
              <a:rPr lang="en-US" sz="4306">
                <a:solidFill>
                  <a:srgbClr val="000000"/>
                </a:solidFill>
                <a:latin typeface="Open Sans"/>
                <a:ea typeface="Open Sans"/>
                <a:cs typeface="Open Sans"/>
                <a:sym typeface="Open Sans"/>
              </a:rPr>
              <a:t>Exchange the withdrawal needle to the new injection needle prior to injection.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7424" y="605259"/>
            <a:ext cx="1961860" cy="2195571"/>
            <a:chOff x="0" y="0"/>
            <a:chExt cx="2615813" cy="2927428"/>
          </a:xfrm>
        </p:grpSpPr>
        <p:sp>
          <p:nvSpPr>
            <p:cNvPr id="4" name="Freeform 4"/>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grpSp>
        <p:nvGrpSpPr>
          <p:cNvPr id="8" name="Group 8"/>
          <p:cNvGrpSpPr>
            <a:grpSpLocks noChangeAspect="1"/>
          </p:cNvGrpSpPr>
          <p:nvPr/>
        </p:nvGrpSpPr>
        <p:grpSpPr>
          <a:xfrm>
            <a:off x="10363200" y="4076700"/>
            <a:ext cx="6534348" cy="5246370"/>
            <a:chOff x="0" y="0"/>
            <a:chExt cx="7467600" cy="5995670"/>
          </a:xfrm>
        </p:grpSpPr>
        <p:sp>
          <p:nvSpPr>
            <p:cNvPr id="9" name="Freeform 9"/>
            <p:cNvSpPr/>
            <p:nvPr/>
          </p:nvSpPr>
          <p:spPr>
            <a:xfrm>
              <a:off x="0" y="0"/>
              <a:ext cx="7467600" cy="4513580"/>
            </a:xfrm>
            <a:custGeom>
              <a:avLst/>
              <a:gdLst/>
              <a:ahLst/>
              <a:cxnLst/>
              <a:rect l="l" t="t" r="r" b="b"/>
              <a:pathLst>
                <a:path w="7467600" h="451358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txBody>
            <a:bodyPr/>
            <a:lstStyle/>
            <a:p>
              <a:endParaRPr lang="en-US"/>
            </a:p>
          </p:txBody>
        </p:sp>
        <p:sp>
          <p:nvSpPr>
            <p:cNvPr id="10" name="Freeform 10"/>
            <p:cNvSpPr/>
            <p:nvPr/>
          </p:nvSpPr>
          <p:spPr>
            <a:xfrm>
              <a:off x="0" y="4514850"/>
              <a:ext cx="7467600" cy="695960"/>
            </a:xfrm>
            <a:custGeom>
              <a:avLst/>
              <a:gdLst/>
              <a:ahLst/>
              <a:cxnLst/>
              <a:rect l="l" t="t" r="r" b="b"/>
              <a:pathLst>
                <a:path w="7467600" h="69596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E9E9E9"/>
            </a:solidFill>
          </p:spPr>
          <p:txBody>
            <a:bodyPr/>
            <a:lstStyle/>
            <a:p>
              <a:endParaRPr lang="en-US"/>
            </a:p>
          </p:txBody>
        </p:sp>
        <p:sp>
          <p:nvSpPr>
            <p:cNvPr id="11" name="Freeform 11"/>
            <p:cNvSpPr/>
            <p:nvPr/>
          </p:nvSpPr>
          <p:spPr>
            <a:xfrm>
              <a:off x="2429510" y="5210810"/>
              <a:ext cx="2606040" cy="791210"/>
            </a:xfrm>
            <a:custGeom>
              <a:avLst/>
              <a:gdLst/>
              <a:ahLst/>
              <a:cxnLst/>
              <a:rect l="l" t="t" r="r" b="b"/>
              <a:pathLst>
                <a:path w="2606040" h="791210">
                  <a:moveTo>
                    <a:pt x="1258570" y="0"/>
                  </a:moveTo>
                  <a:lnTo>
                    <a:pt x="453390" y="0"/>
                  </a:lnTo>
                  <a:cubicBezTo>
                    <a:pt x="453390" y="0"/>
                    <a:pt x="429260" y="370840"/>
                    <a:pt x="403860" y="525780"/>
                  </a:cubicBezTo>
                  <a:cubicBezTo>
                    <a:pt x="359410" y="791210"/>
                    <a:pt x="87630" y="706120"/>
                    <a:pt x="10160" y="762000"/>
                  </a:cubicBezTo>
                  <a:cubicBezTo>
                    <a:pt x="0" y="769620"/>
                    <a:pt x="5080" y="786130"/>
                    <a:pt x="17780" y="786130"/>
                  </a:cubicBezTo>
                  <a:lnTo>
                    <a:pt x="2588260" y="786130"/>
                  </a:lnTo>
                  <a:cubicBezTo>
                    <a:pt x="2600960" y="786130"/>
                    <a:pt x="2606040" y="769620"/>
                    <a:pt x="2595880" y="762000"/>
                  </a:cubicBezTo>
                  <a:cubicBezTo>
                    <a:pt x="2518410" y="706120"/>
                    <a:pt x="2246630" y="791210"/>
                    <a:pt x="2202180" y="525780"/>
                  </a:cubicBezTo>
                  <a:cubicBezTo>
                    <a:pt x="2176780" y="370840"/>
                    <a:pt x="2152650" y="0"/>
                    <a:pt x="2152650" y="0"/>
                  </a:cubicBezTo>
                  <a:lnTo>
                    <a:pt x="1258570" y="0"/>
                  </a:lnTo>
                  <a:close/>
                </a:path>
              </a:pathLst>
            </a:custGeom>
            <a:solidFill>
              <a:srgbClr val="BBBBBB"/>
            </a:solidFill>
          </p:spPr>
          <p:txBody>
            <a:bodyPr/>
            <a:lstStyle/>
            <a:p>
              <a:endParaRPr lang="en-US"/>
            </a:p>
          </p:txBody>
        </p:sp>
        <p:sp>
          <p:nvSpPr>
            <p:cNvPr id="12" name="Freeform 12"/>
            <p:cNvSpPr/>
            <p:nvPr/>
          </p:nvSpPr>
          <p:spPr>
            <a:xfrm>
              <a:off x="314960" y="353060"/>
              <a:ext cx="6827520" cy="3835400"/>
            </a:xfrm>
            <a:custGeom>
              <a:avLst/>
              <a:gdLst/>
              <a:ahLst/>
              <a:cxnLst/>
              <a:rect l="l" t="t" r="r" b="b"/>
              <a:pathLst>
                <a:path w="6827520" h="3835400">
                  <a:moveTo>
                    <a:pt x="0" y="0"/>
                  </a:moveTo>
                  <a:lnTo>
                    <a:pt x="6827520" y="0"/>
                  </a:lnTo>
                  <a:lnTo>
                    <a:pt x="6827520" y="3835400"/>
                  </a:lnTo>
                  <a:lnTo>
                    <a:pt x="0" y="3835400"/>
                  </a:lnTo>
                  <a:close/>
                </a:path>
              </a:pathLst>
            </a:custGeom>
            <a:blipFill>
              <a:blip r:embed="rId8"/>
              <a:stretch>
                <a:fillRect t="-1067" b="-1067"/>
              </a:stretch>
            </a:blipFill>
          </p:spPr>
          <p:txBody>
            <a:bodyPr/>
            <a:lstStyle/>
            <a:p>
              <a:endParaRPr lang="en-US"/>
            </a:p>
          </p:txBody>
        </p:sp>
      </p:grpSp>
      <p:sp>
        <p:nvSpPr>
          <p:cNvPr id="13" name="TextBox 13"/>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14" name="TextBox 14"/>
          <p:cNvSpPr txBox="1"/>
          <p:nvPr/>
        </p:nvSpPr>
        <p:spPr>
          <a:xfrm>
            <a:off x="3859853" y="2212802"/>
            <a:ext cx="13770484" cy="1606005"/>
          </a:xfrm>
          <a:prstGeom prst="rect">
            <a:avLst/>
          </a:prstGeom>
        </p:spPr>
        <p:txBody>
          <a:bodyPr lIns="0" tIns="0" rIns="0" bIns="0" rtlCol="0" anchor="t">
            <a:spAutoFit/>
          </a:bodyPr>
          <a:lstStyle/>
          <a:p>
            <a:pPr algn="l">
              <a:lnSpc>
                <a:spcPts val="4263"/>
              </a:lnSpc>
            </a:pPr>
            <a:r>
              <a:rPr lang="en-US" sz="3841">
                <a:solidFill>
                  <a:srgbClr val="000000"/>
                </a:solidFill>
                <a:latin typeface="Open Sans"/>
                <a:ea typeface="Open Sans"/>
                <a:cs typeface="Open Sans"/>
                <a:sym typeface="Open Sans"/>
              </a:rPr>
              <a:t>Now that you’ve reviewed the supplies needed and steps for preparing the solution for injection, it’s time to determine the injection location and administer the LEN injection.</a:t>
            </a:r>
          </a:p>
        </p:txBody>
      </p:sp>
      <p:sp>
        <p:nvSpPr>
          <p:cNvPr id="15" name="TextBox 15"/>
          <p:cNvSpPr txBox="1"/>
          <p:nvPr/>
        </p:nvSpPr>
        <p:spPr>
          <a:xfrm>
            <a:off x="1028700" y="4626260"/>
            <a:ext cx="7762987" cy="2453180"/>
          </a:xfrm>
          <a:prstGeom prst="rect">
            <a:avLst/>
          </a:prstGeom>
        </p:spPr>
        <p:txBody>
          <a:bodyPr lIns="0" tIns="0" rIns="0" bIns="0" rtlCol="0" anchor="t">
            <a:spAutoFit/>
          </a:bodyPr>
          <a:lstStyle/>
          <a:p>
            <a:pPr algn="ctr">
              <a:lnSpc>
                <a:spcPts val="6533"/>
              </a:lnSpc>
              <a:spcBef>
                <a:spcPct val="0"/>
              </a:spcBef>
            </a:pPr>
            <a:r>
              <a:rPr lang="en-US" sz="4666" b="1">
                <a:solidFill>
                  <a:srgbClr val="000000"/>
                </a:solidFill>
                <a:latin typeface="Roboto Condensed Bold"/>
                <a:ea typeface="Roboto Condensed Bold"/>
                <a:cs typeface="Roboto Condensed Bold"/>
                <a:sym typeface="Roboto Condensed Bold"/>
              </a:rPr>
              <a:t>The animated video below depicts the injection procedures to be used to administer LEN. </a:t>
            </a:r>
          </a:p>
        </p:txBody>
      </p:sp>
      <p:sp>
        <p:nvSpPr>
          <p:cNvPr id="16" name="TextBox 16"/>
          <p:cNvSpPr txBox="1"/>
          <p:nvPr/>
        </p:nvSpPr>
        <p:spPr>
          <a:xfrm>
            <a:off x="1028700" y="8809572"/>
            <a:ext cx="7762987" cy="802206"/>
          </a:xfrm>
          <a:prstGeom prst="rect">
            <a:avLst/>
          </a:prstGeom>
        </p:spPr>
        <p:txBody>
          <a:bodyPr lIns="0" tIns="0" rIns="0" bIns="0" rtlCol="0" anchor="t">
            <a:spAutoFit/>
          </a:bodyPr>
          <a:lstStyle/>
          <a:p>
            <a:pPr algn="ctr">
              <a:lnSpc>
                <a:spcPts val="6533"/>
              </a:lnSpc>
              <a:spcBef>
                <a:spcPct val="0"/>
              </a:spcBef>
            </a:pPr>
            <a:r>
              <a:rPr lang="en-US" sz="4666" b="1">
                <a:solidFill>
                  <a:srgbClr val="F36B2B"/>
                </a:solidFill>
                <a:latin typeface="Roboto Condensed Bold"/>
                <a:ea typeface="Roboto Condensed Bold"/>
                <a:cs typeface="Roboto Condensed Bold"/>
                <a:sym typeface="Roboto Condensed Bold"/>
              </a:rPr>
              <a:t>LINK TO VIDEO </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A93291"/>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3869495"/>
            <a:ext cx="15497243" cy="2879725"/>
          </a:xfrm>
          <a:prstGeom prst="rect">
            <a:avLst/>
          </a:prstGeom>
        </p:spPr>
        <p:txBody>
          <a:bodyPr lIns="0" tIns="0" rIns="0" bIns="0" rtlCol="0" anchor="t">
            <a:spAutoFit/>
          </a:bodyPr>
          <a:lstStyle/>
          <a:p>
            <a:pPr algn="l">
              <a:lnSpc>
                <a:spcPts val="7699"/>
              </a:lnSpc>
            </a:pPr>
            <a:r>
              <a:rPr lang="en-US" sz="5499" b="1">
                <a:solidFill>
                  <a:srgbClr val="FFFFFF"/>
                </a:solidFill>
                <a:latin typeface="Roboto Condensed Bold"/>
                <a:ea typeface="Roboto Condensed Bold"/>
                <a:cs typeface="Roboto Condensed Bold"/>
                <a:sym typeface="Roboto Condensed Bold"/>
              </a:rPr>
              <a:t>Now that you've watched the video, let’s review the steps on the procedures for identifying the injection location and injecting LEN.</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7424" y="605259"/>
            <a:ext cx="1961860" cy="2195571"/>
            <a:chOff x="0" y="0"/>
            <a:chExt cx="2615813" cy="2927428"/>
          </a:xfrm>
        </p:grpSpPr>
        <p:sp>
          <p:nvSpPr>
            <p:cNvPr id="4" name="Freeform 4"/>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8" name="TextBox 8"/>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Identifying Injection Site</a:t>
            </a:r>
          </a:p>
        </p:txBody>
      </p:sp>
      <p:sp>
        <p:nvSpPr>
          <p:cNvPr id="9" name="TextBox 9"/>
          <p:cNvSpPr txBox="1"/>
          <p:nvPr/>
        </p:nvSpPr>
        <p:spPr>
          <a:xfrm>
            <a:off x="4926369" y="3966634"/>
            <a:ext cx="12613503" cy="4766349"/>
          </a:xfrm>
          <a:prstGeom prst="rect">
            <a:avLst/>
          </a:prstGeom>
        </p:spPr>
        <p:txBody>
          <a:bodyPr lIns="0" tIns="0" rIns="0" bIns="0" rtlCol="0" anchor="t">
            <a:spAutoFit/>
          </a:bodyPr>
          <a:lstStyle/>
          <a:p>
            <a:pPr marL="820835" lvl="1" indent="-410418" algn="l">
              <a:lnSpc>
                <a:spcPts val="4220"/>
              </a:lnSpc>
              <a:buFont typeface="Arial"/>
              <a:buChar char="•"/>
            </a:pPr>
            <a:r>
              <a:rPr lang="en-US" sz="3801">
                <a:solidFill>
                  <a:srgbClr val="000000"/>
                </a:solidFill>
                <a:latin typeface="Open Sans"/>
                <a:ea typeface="Open Sans"/>
                <a:cs typeface="Open Sans"/>
                <a:sym typeface="Open Sans"/>
              </a:rPr>
              <a:t>LEN should be injected subcutaneously in either the abdominal or thigh area. If the abdominal area is chosen, the injections should be within 5 cm (2 inches) of the navel.</a:t>
            </a:r>
          </a:p>
          <a:p>
            <a:pPr marL="820835" lvl="1" indent="-410418" algn="l">
              <a:lnSpc>
                <a:spcPts val="4220"/>
              </a:lnSpc>
              <a:buFont typeface="Arial"/>
              <a:buChar char="•"/>
            </a:pPr>
            <a:r>
              <a:rPr lang="en-US" sz="3801">
                <a:solidFill>
                  <a:srgbClr val="000000"/>
                </a:solidFill>
                <a:latin typeface="Open Sans"/>
                <a:ea typeface="Open Sans"/>
                <a:cs typeface="Open Sans"/>
                <a:sym typeface="Open Sans"/>
              </a:rPr>
              <a:t> 2 separate injections (of 1.5ml each) are required and should be administered in different locations, with the second location being at least 10 cm (4 inches) from the first.</a:t>
            </a:r>
          </a:p>
          <a:p>
            <a:pPr algn="l">
              <a:lnSpc>
                <a:spcPts val="4220"/>
              </a:lnSpc>
            </a:pPr>
            <a:endParaRPr lang="en-US" sz="3801">
              <a:solidFill>
                <a:srgbClr val="000000"/>
              </a:solidFill>
              <a:latin typeface="Open Sans"/>
              <a:ea typeface="Open Sans"/>
              <a:cs typeface="Open Sans"/>
              <a:sym typeface="Open Sans"/>
            </a:endParaRPr>
          </a:p>
        </p:txBody>
      </p:sp>
      <p:grpSp>
        <p:nvGrpSpPr>
          <p:cNvPr id="10" name="Group 10"/>
          <p:cNvGrpSpPr/>
          <p:nvPr/>
        </p:nvGrpSpPr>
        <p:grpSpPr>
          <a:xfrm>
            <a:off x="964364" y="3938059"/>
            <a:ext cx="3596527" cy="5320241"/>
            <a:chOff x="0" y="0"/>
            <a:chExt cx="4795370" cy="7093654"/>
          </a:xfrm>
        </p:grpSpPr>
        <p:grpSp>
          <p:nvGrpSpPr>
            <p:cNvPr id="11" name="Group 11"/>
            <p:cNvGrpSpPr/>
            <p:nvPr/>
          </p:nvGrpSpPr>
          <p:grpSpPr>
            <a:xfrm>
              <a:off x="0" y="0"/>
              <a:ext cx="4795370" cy="7093654"/>
              <a:chOff x="0" y="0"/>
              <a:chExt cx="1074385" cy="1589308"/>
            </a:xfrm>
          </p:grpSpPr>
          <p:sp>
            <p:nvSpPr>
              <p:cNvPr id="12" name="Freeform 12"/>
              <p:cNvSpPr/>
              <p:nvPr/>
            </p:nvSpPr>
            <p:spPr>
              <a:xfrm>
                <a:off x="0" y="0"/>
                <a:ext cx="1074385" cy="1589308"/>
              </a:xfrm>
              <a:custGeom>
                <a:avLst/>
                <a:gdLst/>
                <a:ahLst/>
                <a:cxnLst/>
                <a:rect l="l" t="t" r="r" b="b"/>
                <a:pathLst>
                  <a:path w="1074385" h="1589308">
                    <a:moveTo>
                      <a:pt x="107605" y="0"/>
                    </a:moveTo>
                    <a:lnTo>
                      <a:pt x="966780" y="0"/>
                    </a:lnTo>
                    <a:cubicBezTo>
                      <a:pt x="995319" y="0"/>
                      <a:pt x="1022689" y="11337"/>
                      <a:pt x="1042869" y="31517"/>
                    </a:cubicBezTo>
                    <a:cubicBezTo>
                      <a:pt x="1063049" y="51697"/>
                      <a:pt x="1074385" y="79066"/>
                      <a:pt x="1074385" y="107605"/>
                    </a:cubicBezTo>
                    <a:lnTo>
                      <a:pt x="1074385" y="1481703"/>
                    </a:lnTo>
                    <a:cubicBezTo>
                      <a:pt x="1074385" y="1541131"/>
                      <a:pt x="1026209" y="1589308"/>
                      <a:pt x="966780" y="1589308"/>
                    </a:cubicBezTo>
                    <a:lnTo>
                      <a:pt x="107605" y="1589308"/>
                    </a:lnTo>
                    <a:cubicBezTo>
                      <a:pt x="79066" y="1589308"/>
                      <a:pt x="51697" y="1577971"/>
                      <a:pt x="31517" y="1557791"/>
                    </a:cubicBezTo>
                    <a:cubicBezTo>
                      <a:pt x="11337" y="1537611"/>
                      <a:pt x="0" y="1510241"/>
                      <a:pt x="0" y="1481703"/>
                    </a:cubicBezTo>
                    <a:lnTo>
                      <a:pt x="0" y="107605"/>
                    </a:lnTo>
                    <a:cubicBezTo>
                      <a:pt x="0" y="79066"/>
                      <a:pt x="11337" y="51697"/>
                      <a:pt x="31517" y="31517"/>
                    </a:cubicBezTo>
                    <a:cubicBezTo>
                      <a:pt x="51697" y="11337"/>
                      <a:pt x="79066" y="0"/>
                      <a:pt x="107605" y="0"/>
                    </a:cubicBezTo>
                    <a:close/>
                  </a:path>
                </a:pathLst>
              </a:custGeom>
              <a:solidFill>
                <a:srgbClr val="FE6C39">
                  <a:alpha val="51765"/>
                </a:srgbClr>
              </a:solidFill>
            </p:spPr>
            <p:txBody>
              <a:bodyPr/>
              <a:lstStyle/>
              <a:p>
                <a:endParaRPr lang="en-US"/>
              </a:p>
            </p:txBody>
          </p:sp>
          <p:sp>
            <p:nvSpPr>
              <p:cNvPr id="13" name="TextBox 13"/>
              <p:cNvSpPr txBox="1"/>
              <p:nvPr/>
            </p:nvSpPr>
            <p:spPr>
              <a:xfrm>
                <a:off x="0" y="-28575"/>
                <a:ext cx="1074385" cy="1617883"/>
              </a:xfrm>
              <a:prstGeom prst="rect">
                <a:avLst/>
              </a:prstGeom>
            </p:spPr>
            <p:txBody>
              <a:bodyPr lIns="45062" tIns="45062" rIns="45062" bIns="45062" rtlCol="0" anchor="ctr"/>
              <a:lstStyle/>
              <a:p>
                <a:pPr algn="ctr">
                  <a:lnSpc>
                    <a:spcPts val="2123"/>
                  </a:lnSpc>
                </a:pPr>
                <a:endParaRPr/>
              </a:p>
            </p:txBody>
          </p:sp>
        </p:grpSp>
        <p:sp>
          <p:nvSpPr>
            <p:cNvPr id="14" name="Freeform 14"/>
            <p:cNvSpPr/>
            <p:nvPr/>
          </p:nvSpPr>
          <p:spPr>
            <a:xfrm>
              <a:off x="1256694" y="523852"/>
              <a:ext cx="2675792" cy="6397950"/>
            </a:xfrm>
            <a:custGeom>
              <a:avLst/>
              <a:gdLst/>
              <a:ahLst/>
              <a:cxnLst/>
              <a:rect l="l" t="t" r="r" b="b"/>
              <a:pathLst>
                <a:path w="2675792" h="6397950">
                  <a:moveTo>
                    <a:pt x="0" y="0"/>
                  </a:moveTo>
                  <a:lnTo>
                    <a:pt x="2675792" y="0"/>
                  </a:lnTo>
                  <a:lnTo>
                    <a:pt x="2675792" y="6397951"/>
                  </a:lnTo>
                  <a:lnTo>
                    <a:pt x="0" y="6397951"/>
                  </a:lnTo>
                  <a:lnTo>
                    <a:pt x="0" y="0"/>
                  </a:lnTo>
                  <a:close/>
                </a:path>
              </a:pathLst>
            </a:custGeom>
            <a:blipFill>
              <a:blip r:embed="rId8">
                <a:extLst>
                  <a:ext uri="{96DAC541-7B7A-43D3-8B79-37D633B846F1}">
                    <asvg:svgBlip xmlns:asvg="http://schemas.microsoft.com/office/drawing/2016/SVG/main" r:embed="rId9"/>
                  </a:ext>
                </a:extLst>
              </a:blip>
              <a:stretch>
                <a:fillRect r="-97859"/>
              </a:stretch>
            </a:blipFill>
          </p:spPr>
          <p:txBody>
            <a:bodyPr/>
            <a:lstStyle/>
            <a:p>
              <a:endParaRPr lang="en-US"/>
            </a:p>
          </p:txBody>
        </p:sp>
        <p:grpSp>
          <p:nvGrpSpPr>
            <p:cNvPr id="15" name="Group 15"/>
            <p:cNvGrpSpPr/>
            <p:nvPr/>
          </p:nvGrpSpPr>
          <p:grpSpPr>
            <a:xfrm rot="5479037">
              <a:off x="2037169" y="2563110"/>
              <a:ext cx="774035" cy="1166780"/>
              <a:chOff x="0" y="0"/>
              <a:chExt cx="539207" cy="812800"/>
            </a:xfrm>
          </p:grpSpPr>
          <p:sp>
            <p:nvSpPr>
              <p:cNvPr id="16" name="Freeform 16"/>
              <p:cNvSpPr/>
              <p:nvPr/>
            </p:nvSpPr>
            <p:spPr>
              <a:xfrm>
                <a:off x="0" y="0"/>
                <a:ext cx="539207" cy="812800"/>
              </a:xfrm>
              <a:custGeom>
                <a:avLst/>
                <a:gdLst/>
                <a:ahLst/>
                <a:cxnLst/>
                <a:rect l="l" t="t" r="r" b="b"/>
                <a:pathLst>
                  <a:path w="539207" h="812800">
                    <a:moveTo>
                      <a:pt x="269604" y="0"/>
                    </a:moveTo>
                    <a:cubicBezTo>
                      <a:pt x="120706" y="0"/>
                      <a:pt x="0" y="181951"/>
                      <a:pt x="0" y="406400"/>
                    </a:cubicBezTo>
                    <a:cubicBezTo>
                      <a:pt x="0" y="630849"/>
                      <a:pt x="120706" y="812800"/>
                      <a:pt x="269604" y="812800"/>
                    </a:cubicBezTo>
                    <a:cubicBezTo>
                      <a:pt x="418501" y="812800"/>
                      <a:pt x="539207" y="630849"/>
                      <a:pt x="539207" y="406400"/>
                    </a:cubicBezTo>
                    <a:cubicBezTo>
                      <a:pt x="539207" y="181951"/>
                      <a:pt x="418501" y="0"/>
                      <a:pt x="269604" y="0"/>
                    </a:cubicBezTo>
                    <a:close/>
                  </a:path>
                </a:pathLst>
              </a:custGeom>
              <a:solidFill>
                <a:srgbClr val="A93291"/>
              </a:solidFill>
            </p:spPr>
            <p:txBody>
              <a:bodyPr/>
              <a:lstStyle/>
              <a:p>
                <a:endParaRPr lang="en-US"/>
              </a:p>
            </p:txBody>
          </p:sp>
          <p:sp>
            <p:nvSpPr>
              <p:cNvPr id="17" name="TextBox 17"/>
              <p:cNvSpPr txBox="1"/>
              <p:nvPr/>
            </p:nvSpPr>
            <p:spPr>
              <a:xfrm>
                <a:off x="50551" y="38100"/>
                <a:ext cx="438106" cy="698500"/>
              </a:xfrm>
              <a:prstGeom prst="rect">
                <a:avLst/>
              </a:prstGeom>
            </p:spPr>
            <p:txBody>
              <a:bodyPr lIns="46109" tIns="46109" rIns="46109" bIns="46109" rtlCol="0" anchor="ctr"/>
              <a:lstStyle/>
              <a:p>
                <a:pPr algn="ctr">
                  <a:lnSpc>
                    <a:spcPts val="3360"/>
                  </a:lnSpc>
                </a:pPr>
                <a:endParaRPr/>
              </a:p>
            </p:txBody>
          </p:sp>
        </p:grpSp>
        <p:grpSp>
          <p:nvGrpSpPr>
            <p:cNvPr id="18" name="Group 18"/>
            <p:cNvGrpSpPr/>
            <p:nvPr/>
          </p:nvGrpSpPr>
          <p:grpSpPr>
            <a:xfrm rot="-10252357">
              <a:off x="2536875" y="3893313"/>
              <a:ext cx="660845" cy="1023292"/>
              <a:chOff x="0" y="0"/>
              <a:chExt cx="556656" cy="861959"/>
            </a:xfrm>
          </p:grpSpPr>
          <p:sp>
            <p:nvSpPr>
              <p:cNvPr id="19" name="Freeform 19"/>
              <p:cNvSpPr/>
              <p:nvPr/>
            </p:nvSpPr>
            <p:spPr>
              <a:xfrm>
                <a:off x="0" y="0"/>
                <a:ext cx="556656" cy="861959"/>
              </a:xfrm>
              <a:custGeom>
                <a:avLst/>
                <a:gdLst/>
                <a:ahLst/>
                <a:cxnLst/>
                <a:rect l="l" t="t" r="r" b="b"/>
                <a:pathLst>
                  <a:path w="556656" h="861959">
                    <a:moveTo>
                      <a:pt x="278328" y="0"/>
                    </a:moveTo>
                    <a:cubicBezTo>
                      <a:pt x="124612" y="0"/>
                      <a:pt x="0" y="192956"/>
                      <a:pt x="0" y="430980"/>
                    </a:cubicBezTo>
                    <a:cubicBezTo>
                      <a:pt x="0" y="669003"/>
                      <a:pt x="124612" y="861959"/>
                      <a:pt x="278328" y="861959"/>
                    </a:cubicBezTo>
                    <a:cubicBezTo>
                      <a:pt x="432044" y="861959"/>
                      <a:pt x="556656" y="669003"/>
                      <a:pt x="556656" y="430980"/>
                    </a:cubicBezTo>
                    <a:cubicBezTo>
                      <a:pt x="556656" y="192956"/>
                      <a:pt x="432044" y="0"/>
                      <a:pt x="278328" y="0"/>
                    </a:cubicBezTo>
                    <a:close/>
                  </a:path>
                </a:pathLst>
              </a:custGeom>
              <a:solidFill>
                <a:srgbClr val="A93291"/>
              </a:solidFill>
            </p:spPr>
            <p:txBody>
              <a:bodyPr/>
              <a:lstStyle/>
              <a:p>
                <a:endParaRPr lang="en-US"/>
              </a:p>
            </p:txBody>
          </p:sp>
          <p:sp>
            <p:nvSpPr>
              <p:cNvPr id="20" name="TextBox 20"/>
              <p:cNvSpPr txBox="1"/>
              <p:nvPr/>
            </p:nvSpPr>
            <p:spPr>
              <a:xfrm>
                <a:off x="52187" y="42709"/>
                <a:ext cx="452283" cy="738442"/>
              </a:xfrm>
              <a:prstGeom prst="rect">
                <a:avLst/>
              </a:prstGeom>
            </p:spPr>
            <p:txBody>
              <a:bodyPr lIns="46109" tIns="46109" rIns="46109" bIns="46109" rtlCol="0" anchor="ctr"/>
              <a:lstStyle/>
              <a:p>
                <a:pPr algn="ctr">
                  <a:lnSpc>
                    <a:spcPts val="3360"/>
                  </a:lnSpc>
                </a:pPr>
                <a:endParaRPr/>
              </a:p>
            </p:txBody>
          </p:sp>
        </p:grpSp>
        <p:grpSp>
          <p:nvGrpSpPr>
            <p:cNvPr id="21" name="Group 21"/>
            <p:cNvGrpSpPr/>
            <p:nvPr/>
          </p:nvGrpSpPr>
          <p:grpSpPr>
            <a:xfrm rot="-549653">
              <a:off x="1654688" y="3898035"/>
              <a:ext cx="664887" cy="1018071"/>
              <a:chOff x="0" y="0"/>
              <a:chExt cx="556656" cy="852348"/>
            </a:xfrm>
          </p:grpSpPr>
          <p:sp>
            <p:nvSpPr>
              <p:cNvPr id="22" name="Freeform 22"/>
              <p:cNvSpPr/>
              <p:nvPr/>
            </p:nvSpPr>
            <p:spPr>
              <a:xfrm>
                <a:off x="0" y="0"/>
                <a:ext cx="556656" cy="852348"/>
              </a:xfrm>
              <a:custGeom>
                <a:avLst/>
                <a:gdLst/>
                <a:ahLst/>
                <a:cxnLst/>
                <a:rect l="l" t="t" r="r" b="b"/>
                <a:pathLst>
                  <a:path w="556656" h="852348">
                    <a:moveTo>
                      <a:pt x="278328" y="0"/>
                    </a:moveTo>
                    <a:cubicBezTo>
                      <a:pt x="124612" y="0"/>
                      <a:pt x="0" y="190805"/>
                      <a:pt x="0" y="426174"/>
                    </a:cubicBezTo>
                    <a:cubicBezTo>
                      <a:pt x="0" y="661543"/>
                      <a:pt x="124612" y="852348"/>
                      <a:pt x="278328" y="852348"/>
                    </a:cubicBezTo>
                    <a:cubicBezTo>
                      <a:pt x="432044" y="852348"/>
                      <a:pt x="556656" y="661543"/>
                      <a:pt x="556656" y="426174"/>
                    </a:cubicBezTo>
                    <a:cubicBezTo>
                      <a:pt x="556656" y="190805"/>
                      <a:pt x="432044" y="0"/>
                      <a:pt x="278328" y="0"/>
                    </a:cubicBezTo>
                    <a:close/>
                  </a:path>
                </a:pathLst>
              </a:custGeom>
              <a:solidFill>
                <a:srgbClr val="A93291"/>
              </a:solidFill>
            </p:spPr>
            <p:txBody>
              <a:bodyPr/>
              <a:lstStyle/>
              <a:p>
                <a:endParaRPr lang="en-US"/>
              </a:p>
            </p:txBody>
          </p:sp>
          <p:sp>
            <p:nvSpPr>
              <p:cNvPr id="23" name="TextBox 23"/>
              <p:cNvSpPr txBox="1"/>
              <p:nvPr/>
            </p:nvSpPr>
            <p:spPr>
              <a:xfrm>
                <a:off x="52187" y="41808"/>
                <a:ext cx="452283" cy="730633"/>
              </a:xfrm>
              <a:prstGeom prst="rect">
                <a:avLst/>
              </a:prstGeom>
            </p:spPr>
            <p:txBody>
              <a:bodyPr lIns="46109" tIns="46109" rIns="46109" bIns="46109" rtlCol="0" anchor="ctr"/>
              <a:lstStyle/>
              <a:p>
                <a:pPr algn="ctr">
                  <a:lnSpc>
                    <a:spcPts val="3360"/>
                  </a:lnSpc>
                </a:pPr>
                <a:endParaRPr/>
              </a:p>
            </p:txBody>
          </p:sp>
        </p:grpSp>
        <p:grpSp>
          <p:nvGrpSpPr>
            <p:cNvPr id="24" name="Group 24"/>
            <p:cNvGrpSpPr/>
            <p:nvPr/>
          </p:nvGrpSpPr>
          <p:grpSpPr>
            <a:xfrm>
              <a:off x="2340308" y="3036586"/>
              <a:ext cx="168214" cy="251491"/>
              <a:chOff x="0" y="0"/>
              <a:chExt cx="799400" cy="1195156"/>
            </a:xfrm>
          </p:grpSpPr>
          <p:sp>
            <p:nvSpPr>
              <p:cNvPr id="25" name="Freeform 25"/>
              <p:cNvSpPr/>
              <p:nvPr/>
            </p:nvSpPr>
            <p:spPr>
              <a:xfrm>
                <a:off x="0" y="0"/>
                <a:ext cx="799400" cy="1195156"/>
              </a:xfrm>
              <a:custGeom>
                <a:avLst/>
                <a:gdLst/>
                <a:ahLst/>
                <a:cxnLst/>
                <a:rect l="l" t="t" r="r" b="b"/>
                <a:pathLst>
                  <a:path w="799400" h="1195156">
                    <a:moveTo>
                      <a:pt x="399700" y="0"/>
                    </a:moveTo>
                    <a:cubicBezTo>
                      <a:pt x="178952" y="0"/>
                      <a:pt x="0" y="267545"/>
                      <a:pt x="0" y="597578"/>
                    </a:cubicBezTo>
                    <a:cubicBezTo>
                      <a:pt x="0" y="927611"/>
                      <a:pt x="178952" y="1195156"/>
                      <a:pt x="399700" y="1195156"/>
                    </a:cubicBezTo>
                    <a:cubicBezTo>
                      <a:pt x="620448" y="1195156"/>
                      <a:pt x="799400" y="927611"/>
                      <a:pt x="799400" y="597578"/>
                    </a:cubicBezTo>
                    <a:cubicBezTo>
                      <a:pt x="799400" y="267545"/>
                      <a:pt x="620448" y="0"/>
                      <a:pt x="399700" y="0"/>
                    </a:cubicBezTo>
                    <a:close/>
                  </a:path>
                </a:pathLst>
              </a:custGeom>
              <a:solidFill>
                <a:srgbClr val="FFFFFF"/>
              </a:solidFill>
            </p:spPr>
            <p:txBody>
              <a:bodyPr/>
              <a:lstStyle/>
              <a:p>
                <a:endParaRPr lang="en-US"/>
              </a:p>
            </p:txBody>
          </p:sp>
          <p:sp>
            <p:nvSpPr>
              <p:cNvPr id="26" name="TextBox 26"/>
              <p:cNvSpPr txBox="1"/>
              <p:nvPr/>
            </p:nvSpPr>
            <p:spPr>
              <a:xfrm>
                <a:off x="74944" y="64421"/>
                <a:ext cx="649513" cy="1018689"/>
              </a:xfrm>
              <a:prstGeom prst="rect">
                <a:avLst/>
              </a:prstGeom>
            </p:spPr>
            <p:txBody>
              <a:bodyPr lIns="50800" tIns="50800" rIns="50800" bIns="50800" rtlCol="0" anchor="ctr"/>
              <a:lstStyle/>
              <a:p>
                <a:pPr algn="ctr">
                  <a:lnSpc>
                    <a:spcPts val="2520"/>
                  </a:lnSpc>
                </a:pPr>
                <a:endParaRPr/>
              </a:p>
            </p:txBody>
          </p:sp>
        </p:grpSp>
        <p:grpSp>
          <p:nvGrpSpPr>
            <p:cNvPr id="27" name="Group 27"/>
            <p:cNvGrpSpPr/>
            <p:nvPr/>
          </p:nvGrpSpPr>
          <p:grpSpPr>
            <a:xfrm>
              <a:off x="2397685" y="3136562"/>
              <a:ext cx="51539" cy="5153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3291"/>
              </a:solidFill>
            </p:spPr>
            <p:txBody>
              <a:bodyPr/>
              <a:lstStyle/>
              <a:p>
                <a:endParaRPr lang="en-US"/>
              </a:p>
            </p:txBody>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2520"/>
                  </a:lnSpc>
                </a:pPr>
                <a:endParaRPr/>
              </a:p>
            </p:txBody>
          </p:sp>
        </p:grpSp>
      </p:gr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7424" y="605259"/>
            <a:ext cx="1961860" cy="2195571"/>
            <a:chOff x="0" y="0"/>
            <a:chExt cx="2615813" cy="2927428"/>
          </a:xfrm>
        </p:grpSpPr>
        <p:sp>
          <p:nvSpPr>
            <p:cNvPr id="4" name="Freeform 4"/>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8" name="TextBox 8"/>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Identifying Injection Site</a:t>
            </a:r>
          </a:p>
        </p:txBody>
      </p:sp>
      <p:sp>
        <p:nvSpPr>
          <p:cNvPr id="9" name="TextBox 9"/>
          <p:cNvSpPr txBox="1"/>
          <p:nvPr/>
        </p:nvSpPr>
        <p:spPr>
          <a:xfrm>
            <a:off x="5094588" y="2829405"/>
            <a:ext cx="12164712" cy="6938088"/>
          </a:xfrm>
          <a:prstGeom prst="rect">
            <a:avLst/>
          </a:prstGeom>
        </p:spPr>
        <p:txBody>
          <a:bodyPr lIns="0" tIns="0" rIns="0" bIns="0" rtlCol="0" anchor="t">
            <a:spAutoFit/>
          </a:bodyPr>
          <a:lstStyle/>
          <a:p>
            <a:pPr algn="l">
              <a:lnSpc>
                <a:spcPts val="3692"/>
              </a:lnSpc>
            </a:pPr>
            <a:r>
              <a:rPr lang="en-US" sz="3326">
                <a:solidFill>
                  <a:srgbClr val="000000"/>
                </a:solidFill>
                <a:latin typeface="Open Sans"/>
                <a:ea typeface="Open Sans"/>
                <a:cs typeface="Open Sans"/>
                <a:sym typeface="Open Sans"/>
              </a:rPr>
              <a:t>Providers should choose the location in consultation with the client so that the client’s preferences are considered. The injection location chosen should also allow for pinching enough skin to properly inject the solution subcutaneously. Since injecting in the dermis layer of the skin must be avoided, the area with more body fat (and skin to pinch) may be preferrable. For instance, if the abdomen has more fatty tissue that can be pinched than the thigh, the abdominal area may be a more ideal choice.</a:t>
            </a:r>
          </a:p>
          <a:p>
            <a:pPr algn="l">
              <a:lnSpc>
                <a:spcPts val="3692"/>
              </a:lnSpc>
            </a:pPr>
            <a:endParaRPr lang="en-US" sz="3326">
              <a:solidFill>
                <a:srgbClr val="000000"/>
              </a:solidFill>
              <a:latin typeface="Open Sans"/>
              <a:ea typeface="Open Sans"/>
              <a:cs typeface="Open Sans"/>
              <a:sym typeface="Open Sans"/>
            </a:endParaRPr>
          </a:p>
          <a:p>
            <a:pPr algn="l">
              <a:lnSpc>
                <a:spcPts val="3692"/>
              </a:lnSpc>
            </a:pPr>
            <a:r>
              <a:rPr lang="en-US" sz="3326">
                <a:solidFill>
                  <a:srgbClr val="000000"/>
                </a:solidFill>
                <a:latin typeface="Open Sans"/>
                <a:ea typeface="Open Sans"/>
                <a:cs typeface="Open Sans"/>
                <a:sym typeface="Open Sans"/>
              </a:rPr>
              <a:t>The following injection steps should be completed once the injection site has been determined. As with other types of injections, clean the target area for injection by wiping with an alcohol wipe, using appropriate aseptic technique.</a:t>
            </a:r>
          </a:p>
          <a:p>
            <a:pPr algn="l">
              <a:lnSpc>
                <a:spcPts val="3692"/>
              </a:lnSpc>
            </a:pPr>
            <a:endParaRPr lang="en-US" sz="3326">
              <a:solidFill>
                <a:srgbClr val="000000"/>
              </a:solidFill>
              <a:latin typeface="Open Sans"/>
              <a:ea typeface="Open Sans"/>
              <a:cs typeface="Open Sans"/>
              <a:sym typeface="Open Sans"/>
            </a:endParaRPr>
          </a:p>
        </p:txBody>
      </p:sp>
      <p:grpSp>
        <p:nvGrpSpPr>
          <p:cNvPr id="10" name="Group 10"/>
          <p:cNvGrpSpPr/>
          <p:nvPr/>
        </p:nvGrpSpPr>
        <p:grpSpPr>
          <a:xfrm>
            <a:off x="964364" y="3938059"/>
            <a:ext cx="3596527" cy="5320241"/>
            <a:chOff x="0" y="0"/>
            <a:chExt cx="4795370" cy="7093654"/>
          </a:xfrm>
        </p:grpSpPr>
        <p:grpSp>
          <p:nvGrpSpPr>
            <p:cNvPr id="11" name="Group 11"/>
            <p:cNvGrpSpPr/>
            <p:nvPr/>
          </p:nvGrpSpPr>
          <p:grpSpPr>
            <a:xfrm>
              <a:off x="0" y="0"/>
              <a:ext cx="4795370" cy="7093654"/>
              <a:chOff x="0" y="0"/>
              <a:chExt cx="1074385" cy="1589308"/>
            </a:xfrm>
          </p:grpSpPr>
          <p:sp>
            <p:nvSpPr>
              <p:cNvPr id="12" name="Freeform 12"/>
              <p:cNvSpPr/>
              <p:nvPr/>
            </p:nvSpPr>
            <p:spPr>
              <a:xfrm>
                <a:off x="0" y="0"/>
                <a:ext cx="1074385" cy="1589308"/>
              </a:xfrm>
              <a:custGeom>
                <a:avLst/>
                <a:gdLst/>
                <a:ahLst/>
                <a:cxnLst/>
                <a:rect l="l" t="t" r="r" b="b"/>
                <a:pathLst>
                  <a:path w="1074385" h="1589308">
                    <a:moveTo>
                      <a:pt x="107605" y="0"/>
                    </a:moveTo>
                    <a:lnTo>
                      <a:pt x="966780" y="0"/>
                    </a:lnTo>
                    <a:cubicBezTo>
                      <a:pt x="995319" y="0"/>
                      <a:pt x="1022689" y="11337"/>
                      <a:pt x="1042869" y="31517"/>
                    </a:cubicBezTo>
                    <a:cubicBezTo>
                      <a:pt x="1063049" y="51697"/>
                      <a:pt x="1074385" y="79066"/>
                      <a:pt x="1074385" y="107605"/>
                    </a:cubicBezTo>
                    <a:lnTo>
                      <a:pt x="1074385" y="1481703"/>
                    </a:lnTo>
                    <a:cubicBezTo>
                      <a:pt x="1074385" y="1541131"/>
                      <a:pt x="1026209" y="1589308"/>
                      <a:pt x="966780" y="1589308"/>
                    </a:cubicBezTo>
                    <a:lnTo>
                      <a:pt x="107605" y="1589308"/>
                    </a:lnTo>
                    <a:cubicBezTo>
                      <a:pt x="79066" y="1589308"/>
                      <a:pt x="51697" y="1577971"/>
                      <a:pt x="31517" y="1557791"/>
                    </a:cubicBezTo>
                    <a:cubicBezTo>
                      <a:pt x="11337" y="1537611"/>
                      <a:pt x="0" y="1510241"/>
                      <a:pt x="0" y="1481703"/>
                    </a:cubicBezTo>
                    <a:lnTo>
                      <a:pt x="0" y="107605"/>
                    </a:lnTo>
                    <a:cubicBezTo>
                      <a:pt x="0" y="79066"/>
                      <a:pt x="11337" y="51697"/>
                      <a:pt x="31517" y="31517"/>
                    </a:cubicBezTo>
                    <a:cubicBezTo>
                      <a:pt x="51697" y="11337"/>
                      <a:pt x="79066" y="0"/>
                      <a:pt x="107605" y="0"/>
                    </a:cubicBezTo>
                    <a:close/>
                  </a:path>
                </a:pathLst>
              </a:custGeom>
              <a:solidFill>
                <a:srgbClr val="FE6C39">
                  <a:alpha val="51765"/>
                </a:srgbClr>
              </a:solidFill>
            </p:spPr>
            <p:txBody>
              <a:bodyPr/>
              <a:lstStyle/>
              <a:p>
                <a:endParaRPr lang="en-US"/>
              </a:p>
            </p:txBody>
          </p:sp>
          <p:sp>
            <p:nvSpPr>
              <p:cNvPr id="13" name="TextBox 13"/>
              <p:cNvSpPr txBox="1"/>
              <p:nvPr/>
            </p:nvSpPr>
            <p:spPr>
              <a:xfrm>
                <a:off x="0" y="-28575"/>
                <a:ext cx="1074385" cy="1617883"/>
              </a:xfrm>
              <a:prstGeom prst="rect">
                <a:avLst/>
              </a:prstGeom>
            </p:spPr>
            <p:txBody>
              <a:bodyPr lIns="45062" tIns="45062" rIns="45062" bIns="45062" rtlCol="0" anchor="ctr"/>
              <a:lstStyle/>
              <a:p>
                <a:pPr algn="ctr">
                  <a:lnSpc>
                    <a:spcPts val="2123"/>
                  </a:lnSpc>
                </a:pPr>
                <a:endParaRPr/>
              </a:p>
            </p:txBody>
          </p:sp>
        </p:grpSp>
        <p:sp>
          <p:nvSpPr>
            <p:cNvPr id="14" name="Freeform 14"/>
            <p:cNvSpPr/>
            <p:nvPr/>
          </p:nvSpPr>
          <p:spPr>
            <a:xfrm>
              <a:off x="1256694" y="523852"/>
              <a:ext cx="2675792" cy="6397950"/>
            </a:xfrm>
            <a:custGeom>
              <a:avLst/>
              <a:gdLst/>
              <a:ahLst/>
              <a:cxnLst/>
              <a:rect l="l" t="t" r="r" b="b"/>
              <a:pathLst>
                <a:path w="2675792" h="6397950">
                  <a:moveTo>
                    <a:pt x="0" y="0"/>
                  </a:moveTo>
                  <a:lnTo>
                    <a:pt x="2675792" y="0"/>
                  </a:lnTo>
                  <a:lnTo>
                    <a:pt x="2675792" y="6397951"/>
                  </a:lnTo>
                  <a:lnTo>
                    <a:pt x="0" y="6397951"/>
                  </a:lnTo>
                  <a:lnTo>
                    <a:pt x="0" y="0"/>
                  </a:lnTo>
                  <a:close/>
                </a:path>
              </a:pathLst>
            </a:custGeom>
            <a:blipFill>
              <a:blip r:embed="rId8">
                <a:extLst>
                  <a:ext uri="{96DAC541-7B7A-43D3-8B79-37D633B846F1}">
                    <asvg:svgBlip xmlns:asvg="http://schemas.microsoft.com/office/drawing/2016/SVG/main" r:embed="rId9"/>
                  </a:ext>
                </a:extLst>
              </a:blip>
              <a:stretch>
                <a:fillRect r="-97859"/>
              </a:stretch>
            </a:blipFill>
          </p:spPr>
          <p:txBody>
            <a:bodyPr/>
            <a:lstStyle/>
            <a:p>
              <a:endParaRPr lang="en-US"/>
            </a:p>
          </p:txBody>
        </p:sp>
        <p:grpSp>
          <p:nvGrpSpPr>
            <p:cNvPr id="15" name="Group 15"/>
            <p:cNvGrpSpPr/>
            <p:nvPr/>
          </p:nvGrpSpPr>
          <p:grpSpPr>
            <a:xfrm rot="5479037">
              <a:off x="2037169" y="2563110"/>
              <a:ext cx="774035" cy="1166780"/>
              <a:chOff x="0" y="0"/>
              <a:chExt cx="539207" cy="812800"/>
            </a:xfrm>
          </p:grpSpPr>
          <p:sp>
            <p:nvSpPr>
              <p:cNvPr id="16" name="Freeform 16"/>
              <p:cNvSpPr/>
              <p:nvPr/>
            </p:nvSpPr>
            <p:spPr>
              <a:xfrm>
                <a:off x="0" y="0"/>
                <a:ext cx="539207" cy="812800"/>
              </a:xfrm>
              <a:custGeom>
                <a:avLst/>
                <a:gdLst/>
                <a:ahLst/>
                <a:cxnLst/>
                <a:rect l="l" t="t" r="r" b="b"/>
                <a:pathLst>
                  <a:path w="539207" h="812800">
                    <a:moveTo>
                      <a:pt x="269604" y="0"/>
                    </a:moveTo>
                    <a:cubicBezTo>
                      <a:pt x="120706" y="0"/>
                      <a:pt x="0" y="181951"/>
                      <a:pt x="0" y="406400"/>
                    </a:cubicBezTo>
                    <a:cubicBezTo>
                      <a:pt x="0" y="630849"/>
                      <a:pt x="120706" y="812800"/>
                      <a:pt x="269604" y="812800"/>
                    </a:cubicBezTo>
                    <a:cubicBezTo>
                      <a:pt x="418501" y="812800"/>
                      <a:pt x="539207" y="630849"/>
                      <a:pt x="539207" y="406400"/>
                    </a:cubicBezTo>
                    <a:cubicBezTo>
                      <a:pt x="539207" y="181951"/>
                      <a:pt x="418501" y="0"/>
                      <a:pt x="269604" y="0"/>
                    </a:cubicBezTo>
                    <a:close/>
                  </a:path>
                </a:pathLst>
              </a:custGeom>
              <a:solidFill>
                <a:srgbClr val="A93291"/>
              </a:solidFill>
            </p:spPr>
            <p:txBody>
              <a:bodyPr/>
              <a:lstStyle/>
              <a:p>
                <a:endParaRPr lang="en-US"/>
              </a:p>
            </p:txBody>
          </p:sp>
          <p:sp>
            <p:nvSpPr>
              <p:cNvPr id="17" name="TextBox 17"/>
              <p:cNvSpPr txBox="1"/>
              <p:nvPr/>
            </p:nvSpPr>
            <p:spPr>
              <a:xfrm>
                <a:off x="50551" y="38100"/>
                <a:ext cx="438106" cy="698500"/>
              </a:xfrm>
              <a:prstGeom prst="rect">
                <a:avLst/>
              </a:prstGeom>
            </p:spPr>
            <p:txBody>
              <a:bodyPr lIns="46109" tIns="46109" rIns="46109" bIns="46109" rtlCol="0" anchor="ctr"/>
              <a:lstStyle/>
              <a:p>
                <a:pPr algn="ctr">
                  <a:lnSpc>
                    <a:spcPts val="3360"/>
                  </a:lnSpc>
                </a:pPr>
                <a:endParaRPr/>
              </a:p>
            </p:txBody>
          </p:sp>
        </p:grpSp>
        <p:grpSp>
          <p:nvGrpSpPr>
            <p:cNvPr id="18" name="Group 18"/>
            <p:cNvGrpSpPr/>
            <p:nvPr/>
          </p:nvGrpSpPr>
          <p:grpSpPr>
            <a:xfrm rot="-10252357">
              <a:off x="2536875" y="3893313"/>
              <a:ext cx="660845" cy="1023292"/>
              <a:chOff x="0" y="0"/>
              <a:chExt cx="556656" cy="861959"/>
            </a:xfrm>
          </p:grpSpPr>
          <p:sp>
            <p:nvSpPr>
              <p:cNvPr id="19" name="Freeform 19"/>
              <p:cNvSpPr/>
              <p:nvPr/>
            </p:nvSpPr>
            <p:spPr>
              <a:xfrm>
                <a:off x="0" y="0"/>
                <a:ext cx="556656" cy="861959"/>
              </a:xfrm>
              <a:custGeom>
                <a:avLst/>
                <a:gdLst/>
                <a:ahLst/>
                <a:cxnLst/>
                <a:rect l="l" t="t" r="r" b="b"/>
                <a:pathLst>
                  <a:path w="556656" h="861959">
                    <a:moveTo>
                      <a:pt x="278328" y="0"/>
                    </a:moveTo>
                    <a:cubicBezTo>
                      <a:pt x="124612" y="0"/>
                      <a:pt x="0" y="192956"/>
                      <a:pt x="0" y="430980"/>
                    </a:cubicBezTo>
                    <a:cubicBezTo>
                      <a:pt x="0" y="669003"/>
                      <a:pt x="124612" y="861959"/>
                      <a:pt x="278328" y="861959"/>
                    </a:cubicBezTo>
                    <a:cubicBezTo>
                      <a:pt x="432044" y="861959"/>
                      <a:pt x="556656" y="669003"/>
                      <a:pt x="556656" y="430980"/>
                    </a:cubicBezTo>
                    <a:cubicBezTo>
                      <a:pt x="556656" y="192956"/>
                      <a:pt x="432044" y="0"/>
                      <a:pt x="278328" y="0"/>
                    </a:cubicBezTo>
                    <a:close/>
                  </a:path>
                </a:pathLst>
              </a:custGeom>
              <a:solidFill>
                <a:srgbClr val="A93291"/>
              </a:solidFill>
            </p:spPr>
            <p:txBody>
              <a:bodyPr/>
              <a:lstStyle/>
              <a:p>
                <a:endParaRPr lang="en-US"/>
              </a:p>
            </p:txBody>
          </p:sp>
          <p:sp>
            <p:nvSpPr>
              <p:cNvPr id="20" name="TextBox 20"/>
              <p:cNvSpPr txBox="1"/>
              <p:nvPr/>
            </p:nvSpPr>
            <p:spPr>
              <a:xfrm>
                <a:off x="52187" y="42709"/>
                <a:ext cx="452283" cy="738442"/>
              </a:xfrm>
              <a:prstGeom prst="rect">
                <a:avLst/>
              </a:prstGeom>
            </p:spPr>
            <p:txBody>
              <a:bodyPr lIns="46109" tIns="46109" rIns="46109" bIns="46109" rtlCol="0" anchor="ctr"/>
              <a:lstStyle/>
              <a:p>
                <a:pPr algn="ctr">
                  <a:lnSpc>
                    <a:spcPts val="3360"/>
                  </a:lnSpc>
                </a:pPr>
                <a:endParaRPr/>
              </a:p>
            </p:txBody>
          </p:sp>
        </p:grpSp>
        <p:grpSp>
          <p:nvGrpSpPr>
            <p:cNvPr id="21" name="Group 21"/>
            <p:cNvGrpSpPr/>
            <p:nvPr/>
          </p:nvGrpSpPr>
          <p:grpSpPr>
            <a:xfrm rot="-549653">
              <a:off x="1654688" y="3898035"/>
              <a:ext cx="664887" cy="1018071"/>
              <a:chOff x="0" y="0"/>
              <a:chExt cx="556656" cy="852348"/>
            </a:xfrm>
          </p:grpSpPr>
          <p:sp>
            <p:nvSpPr>
              <p:cNvPr id="22" name="Freeform 22"/>
              <p:cNvSpPr/>
              <p:nvPr/>
            </p:nvSpPr>
            <p:spPr>
              <a:xfrm>
                <a:off x="0" y="0"/>
                <a:ext cx="556656" cy="852348"/>
              </a:xfrm>
              <a:custGeom>
                <a:avLst/>
                <a:gdLst/>
                <a:ahLst/>
                <a:cxnLst/>
                <a:rect l="l" t="t" r="r" b="b"/>
                <a:pathLst>
                  <a:path w="556656" h="852348">
                    <a:moveTo>
                      <a:pt x="278328" y="0"/>
                    </a:moveTo>
                    <a:cubicBezTo>
                      <a:pt x="124612" y="0"/>
                      <a:pt x="0" y="190805"/>
                      <a:pt x="0" y="426174"/>
                    </a:cubicBezTo>
                    <a:cubicBezTo>
                      <a:pt x="0" y="661543"/>
                      <a:pt x="124612" y="852348"/>
                      <a:pt x="278328" y="852348"/>
                    </a:cubicBezTo>
                    <a:cubicBezTo>
                      <a:pt x="432044" y="852348"/>
                      <a:pt x="556656" y="661543"/>
                      <a:pt x="556656" y="426174"/>
                    </a:cubicBezTo>
                    <a:cubicBezTo>
                      <a:pt x="556656" y="190805"/>
                      <a:pt x="432044" y="0"/>
                      <a:pt x="278328" y="0"/>
                    </a:cubicBezTo>
                    <a:close/>
                  </a:path>
                </a:pathLst>
              </a:custGeom>
              <a:solidFill>
                <a:srgbClr val="A93291"/>
              </a:solidFill>
            </p:spPr>
            <p:txBody>
              <a:bodyPr/>
              <a:lstStyle/>
              <a:p>
                <a:endParaRPr lang="en-US"/>
              </a:p>
            </p:txBody>
          </p:sp>
          <p:sp>
            <p:nvSpPr>
              <p:cNvPr id="23" name="TextBox 23"/>
              <p:cNvSpPr txBox="1"/>
              <p:nvPr/>
            </p:nvSpPr>
            <p:spPr>
              <a:xfrm>
                <a:off x="52187" y="41808"/>
                <a:ext cx="452283" cy="730633"/>
              </a:xfrm>
              <a:prstGeom prst="rect">
                <a:avLst/>
              </a:prstGeom>
            </p:spPr>
            <p:txBody>
              <a:bodyPr lIns="46109" tIns="46109" rIns="46109" bIns="46109" rtlCol="0" anchor="ctr"/>
              <a:lstStyle/>
              <a:p>
                <a:pPr algn="ctr">
                  <a:lnSpc>
                    <a:spcPts val="3360"/>
                  </a:lnSpc>
                </a:pPr>
                <a:endParaRPr/>
              </a:p>
            </p:txBody>
          </p:sp>
        </p:grpSp>
        <p:grpSp>
          <p:nvGrpSpPr>
            <p:cNvPr id="24" name="Group 24"/>
            <p:cNvGrpSpPr/>
            <p:nvPr/>
          </p:nvGrpSpPr>
          <p:grpSpPr>
            <a:xfrm>
              <a:off x="2340308" y="3036586"/>
              <a:ext cx="168214" cy="251491"/>
              <a:chOff x="0" y="0"/>
              <a:chExt cx="799400" cy="1195156"/>
            </a:xfrm>
          </p:grpSpPr>
          <p:sp>
            <p:nvSpPr>
              <p:cNvPr id="25" name="Freeform 25"/>
              <p:cNvSpPr/>
              <p:nvPr/>
            </p:nvSpPr>
            <p:spPr>
              <a:xfrm>
                <a:off x="0" y="0"/>
                <a:ext cx="799400" cy="1195156"/>
              </a:xfrm>
              <a:custGeom>
                <a:avLst/>
                <a:gdLst/>
                <a:ahLst/>
                <a:cxnLst/>
                <a:rect l="l" t="t" r="r" b="b"/>
                <a:pathLst>
                  <a:path w="799400" h="1195156">
                    <a:moveTo>
                      <a:pt x="399700" y="0"/>
                    </a:moveTo>
                    <a:cubicBezTo>
                      <a:pt x="178952" y="0"/>
                      <a:pt x="0" y="267545"/>
                      <a:pt x="0" y="597578"/>
                    </a:cubicBezTo>
                    <a:cubicBezTo>
                      <a:pt x="0" y="927611"/>
                      <a:pt x="178952" y="1195156"/>
                      <a:pt x="399700" y="1195156"/>
                    </a:cubicBezTo>
                    <a:cubicBezTo>
                      <a:pt x="620448" y="1195156"/>
                      <a:pt x="799400" y="927611"/>
                      <a:pt x="799400" y="597578"/>
                    </a:cubicBezTo>
                    <a:cubicBezTo>
                      <a:pt x="799400" y="267545"/>
                      <a:pt x="620448" y="0"/>
                      <a:pt x="399700" y="0"/>
                    </a:cubicBezTo>
                    <a:close/>
                  </a:path>
                </a:pathLst>
              </a:custGeom>
              <a:solidFill>
                <a:srgbClr val="FFFFFF"/>
              </a:solidFill>
            </p:spPr>
            <p:txBody>
              <a:bodyPr/>
              <a:lstStyle/>
              <a:p>
                <a:endParaRPr lang="en-US"/>
              </a:p>
            </p:txBody>
          </p:sp>
          <p:sp>
            <p:nvSpPr>
              <p:cNvPr id="26" name="TextBox 26"/>
              <p:cNvSpPr txBox="1"/>
              <p:nvPr/>
            </p:nvSpPr>
            <p:spPr>
              <a:xfrm>
                <a:off x="74944" y="64421"/>
                <a:ext cx="649513" cy="1018689"/>
              </a:xfrm>
              <a:prstGeom prst="rect">
                <a:avLst/>
              </a:prstGeom>
            </p:spPr>
            <p:txBody>
              <a:bodyPr lIns="50800" tIns="50800" rIns="50800" bIns="50800" rtlCol="0" anchor="ctr"/>
              <a:lstStyle/>
              <a:p>
                <a:pPr algn="ctr">
                  <a:lnSpc>
                    <a:spcPts val="2520"/>
                  </a:lnSpc>
                </a:pPr>
                <a:endParaRPr/>
              </a:p>
            </p:txBody>
          </p:sp>
        </p:grpSp>
        <p:grpSp>
          <p:nvGrpSpPr>
            <p:cNvPr id="27" name="Group 27"/>
            <p:cNvGrpSpPr/>
            <p:nvPr/>
          </p:nvGrpSpPr>
          <p:grpSpPr>
            <a:xfrm>
              <a:off x="2397685" y="3136562"/>
              <a:ext cx="51539" cy="51539"/>
              <a:chOff x="0" y="0"/>
              <a:chExt cx="812800" cy="812800"/>
            </a:xfrm>
          </p:grpSpPr>
          <p:sp>
            <p:nvSpPr>
              <p:cNvPr id="28" name="Freeform 2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A93291"/>
              </a:solidFill>
            </p:spPr>
            <p:txBody>
              <a:bodyPr/>
              <a:lstStyle/>
              <a:p>
                <a:endParaRPr lang="en-US"/>
              </a:p>
            </p:txBody>
          </p:sp>
          <p:sp>
            <p:nvSpPr>
              <p:cNvPr id="29" name="TextBox 29"/>
              <p:cNvSpPr txBox="1"/>
              <p:nvPr/>
            </p:nvSpPr>
            <p:spPr>
              <a:xfrm>
                <a:off x="76200" y="28575"/>
                <a:ext cx="660400" cy="708025"/>
              </a:xfrm>
              <a:prstGeom prst="rect">
                <a:avLst/>
              </a:prstGeom>
            </p:spPr>
            <p:txBody>
              <a:bodyPr lIns="50800" tIns="50800" rIns="50800" bIns="50800" rtlCol="0" anchor="ctr"/>
              <a:lstStyle/>
              <a:p>
                <a:pPr algn="ctr">
                  <a:lnSpc>
                    <a:spcPts val="2520"/>
                  </a:lnSpc>
                </a:pPr>
                <a:endParaRPr/>
              </a:p>
            </p:txBody>
          </p:sp>
        </p:gr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7424" y="605259"/>
            <a:ext cx="1961860" cy="2195571"/>
            <a:chOff x="0" y="0"/>
            <a:chExt cx="2615813" cy="2927428"/>
          </a:xfrm>
        </p:grpSpPr>
        <p:sp>
          <p:nvSpPr>
            <p:cNvPr id="4" name="Freeform 4"/>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grpSp>
        <p:nvGrpSpPr>
          <p:cNvPr id="8" name="Group 8"/>
          <p:cNvGrpSpPr/>
          <p:nvPr/>
        </p:nvGrpSpPr>
        <p:grpSpPr>
          <a:xfrm>
            <a:off x="767424" y="4947020"/>
            <a:ext cx="4872496" cy="3544007"/>
            <a:chOff x="0" y="0"/>
            <a:chExt cx="753072" cy="547747"/>
          </a:xfrm>
        </p:grpSpPr>
        <p:sp>
          <p:nvSpPr>
            <p:cNvPr id="9" name="Freeform 9"/>
            <p:cNvSpPr/>
            <p:nvPr/>
          </p:nvSpPr>
          <p:spPr>
            <a:xfrm>
              <a:off x="0" y="0"/>
              <a:ext cx="753072" cy="547747"/>
            </a:xfrm>
            <a:custGeom>
              <a:avLst/>
              <a:gdLst/>
              <a:ahLst/>
              <a:cxnLst/>
              <a:rect l="l" t="t" r="r" b="b"/>
              <a:pathLst>
                <a:path w="753072" h="547747">
                  <a:moveTo>
                    <a:pt x="27011" y="0"/>
                  </a:moveTo>
                  <a:lnTo>
                    <a:pt x="726061" y="0"/>
                  </a:lnTo>
                  <a:cubicBezTo>
                    <a:pt x="740979" y="0"/>
                    <a:pt x="753072" y="12093"/>
                    <a:pt x="753072" y="27011"/>
                  </a:cubicBezTo>
                  <a:lnTo>
                    <a:pt x="753072" y="520735"/>
                  </a:lnTo>
                  <a:cubicBezTo>
                    <a:pt x="753072" y="527899"/>
                    <a:pt x="750226" y="534769"/>
                    <a:pt x="745161" y="539835"/>
                  </a:cubicBezTo>
                  <a:cubicBezTo>
                    <a:pt x="740095" y="544901"/>
                    <a:pt x="733225" y="547747"/>
                    <a:pt x="726061" y="547747"/>
                  </a:cubicBezTo>
                  <a:lnTo>
                    <a:pt x="27011" y="547747"/>
                  </a:lnTo>
                  <a:cubicBezTo>
                    <a:pt x="12093" y="547747"/>
                    <a:pt x="0" y="535653"/>
                    <a:pt x="0" y="520735"/>
                  </a:cubicBezTo>
                  <a:lnTo>
                    <a:pt x="0" y="27011"/>
                  </a:lnTo>
                  <a:cubicBezTo>
                    <a:pt x="0" y="19847"/>
                    <a:pt x="2846" y="12977"/>
                    <a:pt x="7911" y="7911"/>
                  </a:cubicBezTo>
                  <a:cubicBezTo>
                    <a:pt x="12977" y="2846"/>
                    <a:pt x="19847" y="0"/>
                    <a:pt x="27011" y="0"/>
                  </a:cubicBezTo>
                  <a:close/>
                </a:path>
              </a:pathLst>
            </a:custGeom>
            <a:blipFill>
              <a:blip r:embed="rId8"/>
              <a:stretch>
                <a:fillRect t="-12651" r="-56069"/>
              </a:stretch>
            </a:blipFill>
          </p:spPr>
          <p:txBody>
            <a:bodyPr/>
            <a:lstStyle/>
            <a:p>
              <a:endParaRPr lang="en-US"/>
            </a:p>
          </p:txBody>
        </p:sp>
      </p:grpSp>
      <p:sp>
        <p:nvSpPr>
          <p:cNvPr id="10" name="TextBox 10"/>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11" name="TextBox 11"/>
          <p:cNvSpPr txBox="1"/>
          <p:nvPr/>
        </p:nvSpPr>
        <p:spPr>
          <a:xfrm>
            <a:off x="3472396" y="2252825"/>
            <a:ext cx="9938804" cy="929742"/>
          </a:xfrm>
          <a:prstGeom prst="rect">
            <a:avLst/>
          </a:prstGeom>
        </p:spPr>
        <p:txBody>
          <a:bodyPr wrap="square" lIns="0" tIns="0" rIns="0" bIns="0" rtlCol="0" anchor="t">
            <a:spAutoFit/>
          </a:bodyPr>
          <a:lstStyle/>
          <a:p>
            <a:pPr algn="ctr">
              <a:lnSpc>
                <a:spcPts val="7840"/>
              </a:lnSpc>
              <a:spcBef>
                <a:spcPct val="0"/>
              </a:spcBef>
            </a:pPr>
            <a:r>
              <a:rPr lang="en-US" sz="5600" b="1" dirty="0">
                <a:solidFill>
                  <a:srgbClr val="000000"/>
                </a:solidFill>
                <a:latin typeface="Roboto Condensed Bold"/>
                <a:ea typeface="Roboto Condensed Bold"/>
                <a:cs typeface="Roboto Condensed Bold"/>
                <a:sym typeface="Roboto Condensed Bold"/>
              </a:rPr>
              <a:t>Step 1: Injection Technique</a:t>
            </a:r>
          </a:p>
        </p:txBody>
      </p:sp>
      <p:sp>
        <p:nvSpPr>
          <p:cNvPr id="12" name="TextBox 12"/>
          <p:cNvSpPr txBox="1"/>
          <p:nvPr/>
        </p:nvSpPr>
        <p:spPr>
          <a:xfrm>
            <a:off x="6166250" y="3822195"/>
            <a:ext cx="11317446" cy="5822231"/>
          </a:xfrm>
          <a:prstGeom prst="rect">
            <a:avLst/>
          </a:prstGeom>
        </p:spPr>
        <p:txBody>
          <a:bodyPr lIns="0" tIns="0" rIns="0" bIns="0" rtlCol="0" anchor="t">
            <a:spAutoFit/>
          </a:bodyPr>
          <a:lstStyle/>
          <a:p>
            <a:pPr algn="l">
              <a:lnSpc>
                <a:spcPts val="4220"/>
              </a:lnSpc>
            </a:pPr>
            <a:r>
              <a:rPr lang="en-US" sz="3801">
                <a:solidFill>
                  <a:srgbClr val="000000"/>
                </a:solidFill>
                <a:latin typeface="Open Sans"/>
                <a:ea typeface="Open Sans"/>
                <a:cs typeface="Open Sans"/>
                <a:sym typeface="Open Sans"/>
              </a:rPr>
              <a:t>Gently pinch a broad portion of skin at the injection site, as pinching may give more subcutaneous tissue to target for the injection (especially in clients with less subcutaneous tissue). </a:t>
            </a:r>
          </a:p>
          <a:p>
            <a:pPr algn="l">
              <a:lnSpc>
                <a:spcPts val="4220"/>
              </a:lnSpc>
            </a:pPr>
            <a:endParaRPr lang="en-US" sz="3801">
              <a:solidFill>
                <a:srgbClr val="000000"/>
              </a:solidFill>
              <a:latin typeface="Open Sans"/>
              <a:ea typeface="Open Sans"/>
              <a:cs typeface="Open Sans"/>
              <a:sym typeface="Open Sans"/>
            </a:endParaRPr>
          </a:p>
          <a:p>
            <a:pPr algn="l">
              <a:lnSpc>
                <a:spcPts val="4220"/>
              </a:lnSpc>
            </a:pPr>
            <a:r>
              <a:rPr lang="en-US" sz="3801">
                <a:solidFill>
                  <a:srgbClr val="000000"/>
                </a:solidFill>
                <a:latin typeface="Open Sans"/>
                <a:ea typeface="Open Sans"/>
                <a:cs typeface="Open Sans"/>
                <a:sym typeface="Open Sans"/>
              </a:rPr>
              <a:t>As noted earlier, it’s important the LEN solution is injected and forms a depot in subcutaneous tissue, not in the dermis of the skin. The pinching of skin should be gentle to avoid injecting into compressed tissue.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7424" y="605259"/>
            <a:ext cx="1961860" cy="2195571"/>
            <a:chOff x="0" y="0"/>
            <a:chExt cx="2615813" cy="2927428"/>
          </a:xfrm>
        </p:grpSpPr>
        <p:sp>
          <p:nvSpPr>
            <p:cNvPr id="4" name="Freeform 4"/>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grpSp>
        <p:nvGrpSpPr>
          <p:cNvPr id="8" name="Group 8"/>
          <p:cNvGrpSpPr/>
          <p:nvPr/>
        </p:nvGrpSpPr>
        <p:grpSpPr>
          <a:xfrm>
            <a:off x="1028700" y="3374416"/>
            <a:ext cx="3244848" cy="3222452"/>
            <a:chOff x="0" y="0"/>
            <a:chExt cx="551553" cy="547747"/>
          </a:xfrm>
        </p:grpSpPr>
        <p:sp>
          <p:nvSpPr>
            <p:cNvPr id="9" name="Freeform 9"/>
            <p:cNvSpPr/>
            <p:nvPr/>
          </p:nvSpPr>
          <p:spPr>
            <a:xfrm>
              <a:off x="0" y="0"/>
              <a:ext cx="551553" cy="547747"/>
            </a:xfrm>
            <a:custGeom>
              <a:avLst/>
              <a:gdLst/>
              <a:ahLst/>
              <a:cxnLst/>
              <a:rect l="l" t="t" r="r" b="b"/>
              <a:pathLst>
                <a:path w="551553" h="547747">
                  <a:moveTo>
                    <a:pt x="40560" y="0"/>
                  </a:moveTo>
                  <a:lnTo>
                    <a:pt x="510993" y="0"/>
                  </a:lnTo>
                  <a:cubicBezTo>
                    <a:pt x="521750" y="0"/>
                    <a:pt x="532067" y="4273"/>
                    <a:pt x="539674" y="11880"/>
                  </a:cubicBezTo>
                  <a:cubicBezTo>
                    <a:pt x="547280" y="19486"/>
                    <a:pt x="551553" y="29803"/>
                    <a:pt x="551553" y="40560"/>
                  </a:cubicBezTo>
                  <a:lnTo>
                    <a:pt x="551553" y="507186"/>
                  </a:lnTo>
                  <a:cubicBezTo>
                    <a:pt x="551553" y="517943"/>
                    <a:pt x="547280" y="528260"/>
                    <a:pt x="539674" y="535867"/>
                  </a:cubicBezTo>
                  <a:cubicBezTo>
                    <a:pt x="532067" y="543473"/>
                    <a:pt x="521750" y="547747"/>
                    <a:pt x="510993" y="547747"/>
                  </a:cubicBezTo>
                  <a:lnTo>
                    <a:pt x="40560" y="547747"/>
                  </a:lnTo>
                  <a:cubicBezTo>
                    <a:pt x="18160" y="547747"/>
                    <a:pt x="0" y="529587"/>
                    <a:pt x="0" y="507186"/>
                  </a:cubicBezTo>
                  <a:lnTo>
                    <a:pt x="0" y="40560"/>
                  </a:lnTo>
                  <a:cubicBezTo>
                    <a:pt x="0" y="18160"/>
                    <a:pt x="18160" y="0"/>
                    <a:pt x="40560" y="0"/>
                  </a:cubicBezTo>
                  <a:close/>
                </a:path>
              </a:pathLst>
            </a:custGeom>
            <a:blipFill>
              <a:blip r:embed="rId8"/>
              <a:stretch>
                <a:fillRect l="-51357" t="-2648" r="-62582" b="-11797"/>
              </a:stretch>
            </a:blipFill>
          </p:spPr>
          <p:txBody>
            <a:bodyPr/>
            <a:lstStyle/>
            <a:p>
              <a:endParaRPr lang="en-US"/>
            </a:p>
          </p:txBody>
        </p:sp>
      </p:grpSp>
      <p:grpSp>
        <p:nvGrpSpPr>
          <p:cNvPr id="10" name="Group 10"/>
          <p:cNvGrpSpPr/>
          <p:nvPr/>
        </p:nvGrpSpPr>
        <p:grpSpPr>
          <a:xfrm>
            <a:off x="1031559" y="6749268"/>
            <a:ext cx="3241989" cy="3219612"/>
            <a:chOff x="0" y="0"/>
            <a:chExt cx="551553" cy="547747"/>
          </a:xfrm>
        </p:grpSpPr>
        <p:sp>
          <p:nvSpPr>
            <p:cNvPr id="11" name="Freeform 11"/>
            <p:cNvSpPr/>
            <p:nvPr/>
          </p:nvSpPr>
          <p:spPr>
            <a:xfrm>
              <a:off x="0" y="0"/>
              <a:ext cx="551553" cy="547747"/>
            </a:xfrm>
            <a:custGeom>
              <a:avLst/>
              <a:gdLst/>
              <a:ahLst/>
              <a:cxnLst/>
              <a:rect l="l" t="t" r="r" b="b"/>
              <a:pathLst>
                <a:path w="551553" h="547747">
                  <a:moveTo>
                    <a:pt x="40596" y="0"/>
                  </a:moveTo>
                  <a:lnTo>
                    <a:pt x="510957" y="0"/>
                  </a:lnTo>
                  <a:cubicBezTo>
                    <a:pt x="521724" y="0"/>
                    <a:pt x="532050" y="4277"/>
                    <a:pt x="539663" y="11890"/>
                  </a:cubicBezTo>
                  <a:cubicBezTo>
                    <a:pt x="547276" y="19504"/>
                    <a:pt x="551553" y="29829"/>
                    <a:pt x="551553" y="40596"/>
                  </a:cubicBezTo>
                  <a:lnTo>
                    <a:pt x="551553" y="507150"/>
                  </a:lnTo>
                  <a:cubicBezTo>
                    <a:pt x="551553" y="517917"/>
                    <a:pt x="547276" y="528243"/>
                    <a:pt x="539663" y="535856"/>
                  </a:cubicBezTo>
                  <a:cubicBezTo>
                    <a:pt x="532050" y="543469"/>
                    <a:pt x="521724" y="547747"/>
                    <a:pt x="510957" y="547747"/>
                  </a:cubicBezTo>
                  <a:lnTo>
                    <a:pt x="40596" y="547747"/>
                  </a:lnTo>
                  <a:cubicBezTo>
                    <a:pt x="29829" y="547747"/>
                    <a:pt x="19504" y="543469"/>
                    <a:pt x="11890" y="535856"/>
                  </a:cubicBezTo>
                  <a:cubicBezTo>
                    <a:pt x="4277" y="528243"/>
                    <a:pt x="0" y="517917"/>
                    <a:pt x="0" y="507150"/>
                  </a:cubicBezTo>
                  <a:lnTo>
                    <a:pt x="0" y="40596"/>
                  </a:lnTo>
                  <a:cubicBezTo>
                    <a:pt x="0" y="29829"/>
                    <a:pt x="4277" y="19504"/>
                    <a:pt x="11890" y="11890"/>
                  </a:cubicBezTo>
                  <a:cubicBezTo>
                    <a:pt x="19504" y="4277"/>
                    <a:pt x="29829" y="0"/>
                    <a:pt x="40596" y="0"/>
                  </a:cubicBezTo>
                  <a:close/>
                </a:path>
              </a:pathLst>
            </a:custGeom>
            <a:blipFill>
              <a:blip r:embed="rId9"/>
              <a:stretch>
                <a:fillRect l="-11397" r="-11397"/>
              </a:stretch>
            </a:blipFill>
          </p:spPr>
          <p:txBody>
            <a:bodyPr/>
            <a:lstStyle/>
            <a:p>
              <a:endParaRPr lang="en-US"/>
            </a:p>
          </p:txBody>
        </p:sp>
      </p:grpSp>
      <p:sp>
        <p:nvSpPr>
          <p:cNvPr id="12" name="TextBox 12"/>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13" name="TextBox 13"/>
          <p:cNvSpPr txBox="1"/>
          <p:nvPr/>
        </p:nvSpPr>
        <p:spPr>
          <a:xfrm>
            <a:off x="3472396" y="2252825"/>
            <a:ext cx="9329204" cy="929742"/>
          </a:xfrm>
          <a:prstGeom prst="rect">
            <a:avLst/>
          </a:prstGeom>
        </p:spPr>
        <p:txBody>
          <a:bodyPr wrap="square" lIns="0" tIns="0" rIns="0" bIns="0" rtlCol="0" anchor="t">
            <a:spAutoFit/>
          </a:bodyPr>
          <a:lstStyle/>
          <a:p>
            <a:pPr algn="ctr">
              <a:lnSpc>
                <a:spcPts val="7840"/>
              </a:lnSpc>
              <a:spcBef>
                <a:spcPct val="0"/>
              </a:spcBef>
            </a:pPr>
            <a:r>
              <a:rPr lang="en-US" sz="5600" b="1" dirty="0">
                <a:solidFill>
                  <a:srgbClr val="000000"/>
                </a:solidFill>
                <a:latin typeface="Roboto Condensed Bold"/>
                <a:ea typeface="Roboto Condensed Bold"/>
                <a:cs typeface="Roboto Condensed Bold"/>
                <a:sym typeface="Roboto Condensed Bold"/>
              </a:rPr>
              <a:t>Step 2: Injection Technique</a:t>
            </a:r>
          </a:p>
        </p:txBody>
      </p:sp>
      <p:sp>
        <p:nvSpPr>
          <p:cNvPr id="14" name="TextBox 14"/>
          <p:cNvSpPr txBox="1"/>
          <p:nvPr/>
        </p:nvSpPr>
        <p:spPr>
          <a:xfrm>
            <a:off x="4980874" y="3964010"/>
            <a:ext cx="11317446" cy="5294290"/>
          </a:xfrm>
          <a:prstGeom prst="rect">
            <a:avLst/>
          </a:prstGeom>
        </p:spPr>
        <p:txBody>
          <a:bodyPr lIns="0" tIns="0" rIns="0" bIns="0" rtlCol="0" anchor="t">
            <a:spAutoFit/>
          </a:bodyPr>
          <a:lstStyle/>
          <a:p>
            <a:pPr algn="l">
              <a:lnSpc>
                <a:spcPts val="4220"/>
              </a:lnSpc>
            </a:pPr>
            <a:r>
              <a:rPr lang="en-US" sz="3801">
                <a:solidFill>
                  <a:srgbClr val="000000"/>
                </a:solidFill>
                <a:latin typeface="Open Sans"/>
                <a:ea typeface="Open Sans"/>
                <a:cs typeface="Open Sans"/>
                <a:sym typeface="Open Sans"/>
              </a:rPr>
              <a:t>At the apex of pinched skin, insert the needle fully. It is preferable for the needle to be inserted perpendicular (at a 90° angle) to the skin, in clients with adequate subcutaneous tissue. </a:t>
            </a:r>
          </a:p>
          <a:p>
            <a:pPr algn="l">
              <a:lnSpc>
                <a:spcPts val="4220"/>
              </a:lnSpc>
            </a:pPr>
            <a:endParaRPr lang="en-US" sz="3801">
              <a:solidFill>
                <a:srgbClr val="000000"/>
              </a:solidFill>
              <a:latin typeface="Open Sans"/>
              <a:ea typeface="Open Sans"/>
              <a:cs typeface="Open Sans"/>
              <a:sym typeface="Open Sans"/>
            </a:endParaRPr>
          </a:p>
          <a:p>
            <a:pPr algn="l">
              <a:lnSpc>
                <a:spcPts val="4220"/>
              </a:lnSpc>
            </a:pPr>
            <a:endParaRPr lang="en-US" sz="3801">
              <a:solidFill>
                <a:srgbClr val="000000"/>
              </a:solidFill>
              <a:latin typeface="Open Sans"/>
              <a:ea typeface="Open Sans"/>
              <a:cs typeface="Open Sans"/>
              <a:sym typeface="Open Sans"/>
            </a:endParaRPr>
          </a:p>
          <a:p>
            <a:pPr algn="l">
              <a:lnSpc>
                <a:spcPts val="4220"/>
              </a:lnSpc>
            </a:pPr>
            <a:r>
              <a:rPr lang="en-US" sz="3801">
                <a:solidFill>
                  <a:srgbClr val="000000"/>
                </a:solidFill>
                <a:latin typeface="Open Sans"/>
                <a:ea typeface="Open Sans"/>
                <a:cs typeface="Open Sans"/>
                <a:sym typeface="Open Sans"/>
              </a:rPr>
              <a:t>For clients with minimal subcutaneous tissue, the needle may be inserted at an angle between 45°-90°. The needle should not be inserted at an angle less than 45°.</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7424" y="605259"/>
            <a:ext cx="1961860" cy="2195571"/>
            <a:chOff x="0" y="0"/>
            <a:chExt cx="2615813" cy="2927428"/>
          </a:xfrm>
        </p:grpSpPr>
        <p:sp>
          <p:nvSpPr>
            <p:cNvPr id="4" name="Freeform 4"/>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grpSp>
        <p:nvGrpSpPr>
          <p:cNvPr id="8" name="Group 8"/>
          <p:cNvGrpSpPr/>
          <p:nvPr/>
        </p:nvGrpSpPr>
        <p:grpSpPr>
          <a:xfrm>
            <a:off x="767424" y="3933029"/>
            <a:ext cx="5941521" cy="4795767"/>
            <a:chOff x="0" y="0"/>
            <a:chExt cx="670986" cy="541594"/>
          </a:xfrm>
        </p:grpSpPr>
        <p:sp>
          <p:nvSpPr>
            <p:cNvPr id="9" name="Freeform 9"/>
            <p:cNvSpPr/>
            <p:nvPr/>
          </p:nvSpPr>
          <p:spPr>
            <a:xfrm>
              <a:off x="0" y="0"/>
              <a:ext cx="670986" cy="541594"/>
            </a:xfrm>
            <a:custGeom>
              <a:avLst/>
              <a:gdLst/>
              <a:ahLst/>
              <a:cxnLst/>
              <a:rect l="l" t="t" r="r" b="b"/>
              <a:pathLst>
                <a:path w="670986" h="541594">
                  <a:moveTo>
                    <a:pt x="22151" y="0"/>
                  </a:moveTo>
                  <a:lnTo>
                    <a:pt x="648834" y="0"/>
                  </a:lnTo>
                  <a:cubicBezTo>
                    <a:pt x="661068" y="0"/>
                    <a:pt x="670986" y="9917"/>
                    <a:pt x="670986" y="22151"/>
                  </a:cubicBezTo>
                  <a:lnTo>
                    <a:pt x="670986" y="519443"/>
                  </a:lnTo>
                  <a:cubicBezTo>
                    <a:pt x="670986" y="531676"/>
                    <a:pt x="661068" y="541594"/>
                    <a:pt x="648834" y="541594"/>
                  </a:cubicBezTo>
                  <a:lnTo>
                    <a:pt x="22151" y="541594"/>
                  </a:lnTo>
                  <a:cubicBezTo>
                    <a:pt x="16276" y="541594"/>
                    <a:pt x="10642" y="539260"/>
                    <a:pt x="6488" y="535106"/>
                  </a:cubicBezTo>
                  <a:cubicBezTo>
                    <a:pt x="2334" y="530952"/>
                    <a:pt x="0" y="525317"/>
                    <a:pt x="0" y="519443"/>
                  </a:cubicBezTo>
                  <a:lnTo>
                    <a:pt x="0" y="22151"/>
                  </a:lnTo>
                  <a:cubicBezTo>
                    <a:pt x="0" y="16276"/>
                    <a:pt x="2334" y="10642"/>
                    <a:pt x="6488" y="6488"/>
                  </a:cubicBezTo>
                  <a:cubicBezTo>
                    <a:pt x="10642" y="2334"/>
                    <a:pt x="16276" y="0"/>
                    <a:pt x="22151" y="0"/>
                  </a:cubicBezTo>
                  <a:close/>
                </a:path>
              </a:pathLst>
            </a:custGeom>
            <a:blipFill>
              <a:blip r:embed="rId8"/>
              <a:stretch>
                <a:fillRect l="-27897" r="-17865"/>
              </a:stretch>
            </a:blipFill>
          </p:spPr>
          <p:txBody>
            <a:bodyPr/>
            <a:lstStyle/>
            <a:p>
              <a:endParaRPr lang="en-US"/>
            </a:p>
          </p:txBody>
        </p:sp>
      </p:grpSp>
      <p:sp>
        <p:nvSpPr>
          <p:cNvPr id="10" name="TextBox 10"/>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11" name="TextBox 11"/>
          <p:cNvSpPr txBox="1"/>
          <p:nvPr/>
        </p:nvSpPr>
        <p:spPr>
          <a:xfrm>
            <a:off x="3472396" y="2252825"/>
            <a:ext cx="9329204" cy="929742"/>
          </a:xfrm>
          <a:prstGeom prst="rect">
            <a:avLst/>
          </a:prstGeom>
        </p:spPr>
        <p:txBody>
          <a:bodyPr wrap="square" lIns="0" tIns="0" rIns="0" bIns="0" rtlCol="0" anchor="t">
            <a:spAutoFit/>
          </a:bodyPr>
          <a:lstStyle/>
          <a:p>
            <a:pPr algn="ctr">
              <a:lnSpc>
                <a:spcPts val="7840"/>
              </a:lnSpc>
              <a:spcBef>
                <a:spcPct val="0"/>
              </a:spcBef>
            </a:pPr>
            <a:r>
              <a:rPr lang="en-US" sz="5600" b="1" dirty="0">
                <a:solidFill>
                  <a:srgbClr val="000000"/>
                </a:solidFill>
                <a:latin typeface="Roboto Condensed Bold"/>
                <a:ea typeface="Roboto Condensed Bold"/>
                <a:cs typeface="Roboto Condensed Bold"/>
                <a:sym typeface="Roboto Condensed Bold"/>
              </a:rPr>
              <a:t>Step 3: Injection Technique</a:t>
            </a:r>
          </a:p>
        </p:txBody>
      </p:sp>
      <p:sp>
        <p:nvSpPr>
          <p:cNvPr id="12" name="TextBox 12"/>
          <p:cNvSpPr txBox="1"/>
          <p:nvPr/>
        </p:nvSpPr>
        <p:spPr>
          <a:xfrm>
            <a:off x="6970554" y="4225996"/>
            <a:ext cx="11317446" cy="4238408"/>
          </a:xfrm>
          <a:prstGeom prst="rect">
            <a:avLst/>
          </a:prstGeom>
        </p:spPr>
        <p:txBody>
          <a:bodyPr lIns="0" tIns="0" rIns="0" bIns="0" rtlCol="0" anchor="t">
            <a:spAutoFit/>
          </a:bodyPr>
          <a:lstStyle/>
          <a:p>
            <a:pPr algn="l">
              <a:lnSpc>
                <a:spcPts val="4220"/>
              </a:lnSpc>
            </a:pPr>
            <a:r>
              <a:rPr lang="en-US" sz="3801">
                <a:solidFill>
                  <a:srgbClr val="000000"/>
                </a:solidFill>
                <a:latin typeface="Open Sans"/>
                <a:ea typeface="Open Sans"/>
                <a:cs typeface="Open Sans"/>
                <a:sym typeface="Open Sans"/>
              </a:rPr>
              <a:t>LEN is a viscous solution, so slowly push the plunger to carefully perform the injection, which will create a medication depot of LEN in the subcutaneous tissue. Pause for several seconds after injecting before withdrawing the needle to ensure the full dose has been administered. Remove the needle from the skin at the same angle it was inserted.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62633" y="2061629"/>
            <a:ext cx="9880325" cy="8225371"/>
          </a:xfrm>
          <a:custGeom>
            <a:avLst/>
            <a:gdLst/>
            <a:ahLst/>
            <a:cxnLst/>
            <a:rect l="l" t="t" r="r" b="b"/>
            <a:pathLst>
              <a:path w="9880325" h="8225371">
                <a:moveTo>
                  <a:pt x="0" y="0"/>
                </a:moveTo>
                <a:lnTo>
                  <a:pt x="9880325" y="0"/>
                </a:lnTo>
                <a:lnTo>
                  <a:pt x="9880325" y="8225371"/>
                </a:lnTo>
                <a:lnTo>
                  <a:pt x="0" y="8225371"/>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9144000" y="2932930"/>
            <a:ext cx="8532538" cy="3354705"/>
          </a:xfrm>
          <a:prstGeom prst="rect">
            <a:avLst/>
          </a:prstGeom>
        </p:spPr>
        <p:txBody>
          <a:bodyPr lIns="0" tIns="0" rIns="0" bIns="0" rtlCol="0" anchor="t">
            <a:spAutoFit/>
          </a:bodyPr>
          <a:lstStyle/>
          <a:p>
            <a:pPr algn="ctr">
              <a:lnSpc>
                <a:spcPts val="6719"/>
              </a:lnSpc>
              <a:spcBef>
                <a:spcPct val="0"/>
              </a:spcBef>
            </a:pPr>
            <a:r>
              <a:rPr lang="en-US" sz="4800">
                <a:solidFill>
                  <a:srgbClr val="FE6C39"/>
                </a:solidFill>
                <a:latin typeface="Open Sans"/>
                <a:ea typeface="Open Sans"/>
                <a:cs typeface="Open Sans"/>
                <a:sym typeface="Open Sans"/>
              </a:rPr>
              <a:t>When people living with HIV use ARVs to suppress viral load, that is called antiretroviral therapy (ART).</a:t>
            </a:r>
          </a:p>
        </p:txBody>
      </p:sp>
      <p:sp>
        <p:nvSpPr>
          <p:cNvPr id="4" name="TextBox 4"/>
          <p:cNvSpPr txBox="1"/>
          <p:nvPr/>
        </p:nvSpPr>
        <p:spPr>
          <a:xfrm>
            <a:off x="995624" y="1121311"/>
            <a:ext cx="15497243" cy="830580"/>
          </a:xfrm>
          <a:prstGeom prst="rect">
            <a:avLst/>
          </a:prstGeom>
        </p:spPr>
        <p:txBody>
          <a:bodyPr lIns="0" tIns="0" rIns="0" bIns="0" rtlCol="0" anchor="t">
            <a:spAutoFit/>
          </a:bodyPr>
          <a:lstStyle/>
          <a:p>
            <a:pPr algn="l">
              <a:lnSpc>
                <a:spcPts val="6719"/>
              </a:lnSpc>
            </a:pPr>
            <a:r>
              <a:rPr lang="en-US" sz="4800" b="1">
                <a:solidFill>
                  <a:srgbClr val="FE6C39"/>
                </a:solidFill>
                <a:latin typeface="Roboto Condensed Bold"/>
                <a:ea typeface="Roboto Condensed Bold"/>
                <a:cs typeface="Roboto Condensed Bold"/>
                <a:sym typeface="Roboto Condensed Bold"/>
              </a:rPr>
              <a:t>Anti-retroviral treatment (ART)</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7424" y="605259"/>
            <a:ext cx="1961860" cy="2195571"/>
            <a:chOff x="0" y="0"/>
            <a:chExt cx="2615813" cy="2927428"/>
          </a:xfrm>
        </p:grpSpPr>
        <p:sp>
          <p:nvSpPr>
            <p:cNvPr id="4" name="Freeform 4"/>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grpSp>
        <p:nvGrpSpPr>
          <p:cNvPr id="8" name="Group 8"/>
          <p:cNvGrpSpPr/>
          <p:nvPr/>
        </p:nvGrpSpPr>
        <p:grpSpPr>
          <a:xfrm>
            <a:off x="767424" y="4227068"/>
            <a:ext cx="5225142" cy="4055693"/>
            <a:chOff x="0" y="0"/>
            <a:chExt cx="705688" cy="547747"/>
          </a:xfrm>
        </p:grpSpPr>
        <p:sp>
          <p:nvSpPr>
            <p:cNvPr id="9" name="Freeform 9"/>
            <p:cNvSpPr/>
            <p:nvPr/>
          </p:nvSpPr>
          <p:spPr>
            <a:xfrm>
              <a:off x="0" y="0"/>
              <a:ext cx="705688" cy="547747"/>
            </a:xfrm>
            <a:custGeom>
              <a:avLst/>
              <a:gdLst/>
              <a:ahLst/>
              <a:cxnLst/>
              <a:rect l="l" t="t" r="r" b="b"/>
              <a:pathLst>
                <a:path w="705688" h="547747">
                  <a:moveTo>
                    <a:pt x="25188" y="0"/>
                  </a:moveTo>
                  <a:lnTo>
                    <a:pt x="680500" y="0"/>
                  </a:lnTo>
                  <a:cubicBezTo>
                    <a:pt x="687180" y="0"/>
                    <a:pt x="693587" y="2654"/>
                    <a:pt x="698310" y="7377"/>
                  </a:cubicBezTo>
                  <a:cubicBezTo>
                    <a:pt x="703034" y="12101"/>
                    <a:pt x="705688" y="18508"/>
                    <a:pt x="705688" y="25188"/>
                  </a:cubicBezTo>
                  <a:lnTo>
                    <a:pt x="705688" y="522558"/>
                  </a:lnTo>
                  <a:cubicBezTo>
                    <a:pt x="705688" y="529239"/>
                    <a:pt x="703034" y="535645"/>
                    <a:pt x="698310" y="540369"/>
                  </a:cubicBezTo>
                  <a:cubicBezTo>
                    <a:pt x="693587" y="545093"/>
                    <a:pt x="687180" y="547747"/>
                    <a:pt x="680500" y="547747"/>
                  </a:cubicBezTo>
                  <a:lnTo>
                    <a:pt x="25188" y="547747"/>
                  </a:lnTo>
                  <a:cubicBezTo>
                    <a:pt x="11277" y="547747"/>
                    <a:pt x="0" y="536469"/>
                    <a:pt x="0" y="522558"/>
                  </a:cubicBezTo>
                  <a:lnTo>
                    <a:pt x="0" y="25188"/>
                  </a:lnTo>
                  <a:cubicBezTo>
                    <a:pt x="0" y="18508"/>
                    <a:pt x="2654" y="12101"/>
                    <a:pt x="7377" y="7377"/>
                  </a:cubicBezTo>
                  <a:cubicBezTo>
                    <a:pt x="12101" y="2654"/>
                    <a:pt x="18508" y="0"/>
                    <a:pt x="25188" y="0"/>
                  </a:cubicBezTo>
                  <a:close/>
                </a:path>
              </a:pathLst>
            </a:custGeom>
            <a:blipFill>
              <a:blip r:embed="rId8"/>
              <a:stretch>
                <a:fillRect l="-6656" r="-6656"/>
              </a:stretch>
            </a:blipFill>
          </p:spPr>
          <p:txBody>
            <a:bodyPr/>
            <a:lstStyle/>
            <a:p>
              <a:endParaRPr lang="en-US"/>
            </a:p>
          </p:txBody>
        </p:sp>
      </p:grpSp>
      <p:sp>
        <p:nvSpPr>
          <p:cNvPr id="10" name="TextBox 10"/>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11" name="TextBox 11"/>
          <p:cNvSpPr txBox="1"/>
          <p:nvPr/>
        </p:nvSpPr>
        <p:spPr>
          <a:xfrm>
            <a:off x="3472396" y="2252825"/>
            <a:ext cx="9024404" cy="929742"/>
          </a:xfrm>
          <a:prstGeom prst="rect">
            <a:avLst/>
          </a:prstGeom>
        </p:spPr>
        <p:txBody>
          <a:bodyPr wrap="square" lIns="0" tIns="0" rIns="0" bIns="0" rtlCol="0" anchor="t">
            <a:spAutoFit/>
          </a:bodyPr>
          <a:lstStyle/>
          <a:p>
            <a:pPr algn="ctr">
              <a:lnSpc>
                <a:spcPts val="7840"/>
              </a:lnSpc>
              <a:spcBef>
                <a:spcPct val="0"/>
              </a:spcBef>
            </a:pPr>
            <a:r>
              <a:rPr lang="en-US" sz="5600" b="1" dirty="0">
                <a:solidFill>
                  <a:srgbClr val="000000"/>
                </a:solidFill>
                <a:latin typeface="Roboto Condensed Bold"/>
                <a:ea typeface="Roboto Condensed Bold"/>
                <a:cs typeface="Roboto Condensed Bold"/>
                <a:sym typeface="Roboto Condensed Bold"/>
              </a:rPr>
              <a:t>Step 4: Injection Technique</a:t>
            </a:r>
          </a:p>
        </p:txBody>
      </p:sp>
      <p:sp>
        <p:nvSpPr>
          <p:cNvPr id="12" name="TextBox 12"/>
          <p:cNvSpPr txBox="1"/>
          <p:nvPr/>
        </p:nvSpPr>
        <p:spPr>
          <a:xfrm>
            <a:off x="6653206" y="5733821"/>
            <a:ext cx="11317446" cy="1070763"/>
          </a:xfrm>
          <a:prstGeom prst="rect">
            <a:avLst/>
          </a:prstGeom>
        </p:spPr>
        <p:txBody>
          <a:bodyPr lIns="0" tIns="0" rIns="0" bIns="0" rtlCol="0" anchor="t">
            <a:spAutoFit/>
          </a:bodyPr>
          <a:lstStyle/>
          <a:p>
            <a:pPr algn="l">
              <a:lnSpc>
                <a:spcPts val="4220"/>
              </a:lnSpc>
            </a:pPr>
            <a:r>
              <a:rPr lang="en-US" sz="3801">
                <a:solidFill>
                  <a:srgbClr val="000000"/>
                </a:solidFill>
                <a:latin typeface="Open Sans"/>
                <a:ea typeface="Open Sans"/>
                <a:cs typeface="Open Sans"/>
                <a:sym typeface="Open Sans"/>
              </a:rPr>
              <a:t>Apply dry gauze at the injection site and then replace it with a bandage.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7424" y="605259"/>
            <a:ext cx="1961860" cy="2195571"/>
            <a:chOff x="0" y="0"/>
            <a:chExt cx="2615813" cy="2927428"/>
          </a:xfrm>
        </p:grpSpPr>
        <p:sp>
          <p:nvSpPr>
            <p:cNvPr id="4" name="Freeform 4"/>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grpSp>
        <p:nvGrpSpPr>
          <p:cNvPr id="8" name="Group 8"/>
          <p:cNvGrpSpPr/>
          <p:nvPr/>
        </p:nvGrpSpPr>
        <p:grpSpPr>
          <a:xfrm>
            <a:off x="767424" y="4262368"/>
            <a:ext cx="6869285" cy="4196384"/>
            <a:chOff x="0" y="0"/>
            <a:chExt cx="896636" cy="547747"/>
          </a:xfrm>
        </p:grpSpPr>
        <p:sp>
          <p:nvSpPr>
            <p:cNvPr id="9" name="Freeform 9"/>
            <p:cNvSpPr/>
            <p:nvPr/>
          </p:nvSpPr>
          <p:spPr>
            <a:xfrm>
              <a:off x="0" y="0"/>
              <a:ext cx="896636" cy="547747"/>
            </a:xfrm>
            <a:custGeom>
              <a:avLst/>
              <a:gdLst/>
              <a:ahLst/>
              <a:cxnLst/>
              <a:rect l="l" t="t" r="r" b="b"/>
              <a:pathLst>
                <a:path w="896636" h="547747">
                  <a:moveTo>
                    <a:pt x="19160" y="0"/>
                  </a:moveTo>
                  <a:lnTo>
                    <a:pt x="877476" y="0"/>
                  </a:lnTo>
                  <a:cubicBezTo>
                    <a:pt x="882557" y="0"/>
                    <a:pt x="887431" y="2019"/>
                    <a:pt x="891024" y="5612"/>
                  </a:cubicBezTo>
                  <a:cubicBezTo>
                    <a:pt x="894617" y="9205"/>
                    <a:pt x="896636" y="14078"/>
                    <a:pt x="896636" y="19160"/>
                  </a:cubicBezTo>
                  <a:lnTo>
                    <a:pt x="896636" y="528587"/>
                  </a:lnTo>
                  <a:cubicBezTo>
                    <a:pt x="896636" y="533668"/>
                    <a:pt x="894617" y="538542"/>
                    <a:pt x="891024" y="542135"/>
                  </a:cubicBezTo>
                  <a:cubicBezTo>
                    <a:pt x="887431" y="545728"/>
                    <a:pt x="882557" y="547747"/>
                    <a:pt x="877476" y="547747"/>
                  </a:cubicBezTo>
                  <a:lnTo>
                    <a:pt x="19160" y="547747"/>
                  </a:lnTo>
                  <a:cubicBezTo>
                    <a:pt x="14078" y="547747"/>
                    <a:pt x="9205" y="545728"/>
                    <a:pt x="5612" y="542135"/>
                  </a:cubicBezTo>
                  <a:cubicBezTo>
                    <a:pt x="2019" y="538542"/>
                    <a:pt x="0" y="533668"/>
                    <a:pt x="0" y="528587"/>
                  </a:cubicBezTo>
                  <a:lnTo>
                    <a:pt x="0" y="19160"/>
                  </a:lnTo>
                  <a:cubicBezTo>
                    <a:pt x="0" y="14078"/>
                    <a:pt x="2019" y="9205"/>
                    <a:pt x="5612" y="5612"/>
                  </a:cubicBezTo>
                  <a:cubicBezTo>
                    <a:pt x="9205" y="2019"/>
                    <a:pt x="14078" y="0"/>
                    <a:pt x="19160" y="0"/>
                  </a:cubicBezTo>
                  <a:close/>
                </a:path>
              </a:pathLst>
            </a:custGeom>
            <a:blipFill>
              <a:blip r:embed="rId8"/>
              <a:stretch>
                <a:fillRect l="-5616" r="-3960"/>
              </a:stretch>
            </a:blipFill>
          </p:spPr>
          <p:txBody>
            <a:bodyPr/>
            <a:lstStyle/>
            <a:p>
              <a:endParaRPr lang="en-US"/>
            </a:p>
          </p:txBody>
        </p:sp>
      </p:grpSp>
      <p:sp>
        <p:nvSpPr>
          <p:cNvPr id="10" name="TextBox 10"/>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11" name="TextBox 11"/>
          <p:cNvSpPr txBox="1"/>
          <p:nvPr/>
        </p:nvSpPr>
        <p:spPr>
          <a:xfrm>
            <a:off x="3484040" y="2252825"/>
            <a:ext cx="10231960" cy="929742"/>
          </a:xfrm>
          <a:prstGeom prst="rect">
            <a:avLst/>
          </a:prstGeom>
        </p:spPr>
        <p:txBody>
          <a:bodyPr wrap="square" lIns="0" tIns="0" rIns="0" bIns="0" rtlCol="0" anchor="t">
            <a:spAutoFit/>
          </a:bodyPr>
          <a:lstStyle/>
          <a:p>
            <a:pPr algn="ctr">
              <a:lnSpc>
                <a:spcPts val="7840"/>
              </a:lnSpc>
              <a:spcBef>
                <a:spcPct val="0"/>
              </a:spcBef>
            </a:pPr>
            <a:r>
              <a:rPr lang="en-US" sz="5600" b="1" dirty="0">
                <a:solidFill>
                  <a:srgbClr val="000000"/>
                </a:solidFill>
                <a:latin typeface="Roboto Condensed Bold"/>
                <a:ea typeface="Roboto Condensed Bold"/>
                <a:cs typeface="Roboto Condensed Bold"/>
                <a:sym typeface="Roboto Condensed Bold"/>
              </a:rPr>
              <a:t>Step 5: Post-Injection Disposal</a:t>
            </a:r>
          </a:p>
        </p:txBody>
      </p:sp>
      <p:sp>
        <p:nvSpPr>
          <p:cNvPr id="12" name="TextBox 12"/>
          <p:cNvSpPr txBox="1"/>
          <p:nvPr/>
        </p:nvSpPr>
        <p:spPr>
          <a:xfrm>
            <a:off x="8432648" y="5839466"/>
            <a:ext cx="8826652" cy="1070763"/>
          </a:xfrm>
          <a:prstGeom prst="rect">
            <a:avLst/>
          </a:prstGeom>
        </p:spPr>
        <p:txBody>
          <a:bodyPr lIns="0" tIns="0" rIns="0" bIns="0" rtlCol="0" anchor="t">
            <a:spAutoFit/>
          </a:bodyPr>
          <a:lstStyle/>
          <a:p>
            <a:pPr algn="l">
              <a:lnSpc>
                <a:spcPts val="4220"/>
              </a:lnSpc>
            </a:pPr>
            <a:r>
              <a:rPr lang="en-US" sz="3801">
                <a:solidFill>
                  <a:srgbClr val="000000"/>
                </a:solidFill>
                <a:latin typeface="Open Sans"/>
                <a:ea typeface="Open Sans"/>
                <a:cs typeface="Open Sans"/>
                <a:sym typeface="Open Sans"/>
              </a:rPr>
              <a:t>After injection, dispose of the syringe and needles into the sharps container.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7424" y="605259"/>
            <a:ext cx="1961860" cy="2195571"/>
            <a:chOff x="0" y="0"/>
            <a:chExt cx="2615813" cy="2927428"/>
          </a:xfrm>
        </p:grpSpPr>
        <p:sp>
          <p:nvSpPr>
            <p:cNvPr id="4" name="Freeform 4"/>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8" name="Freeform 8"/>
          <p:cNvSpPr/>
          <p:nvPr/>
        </p:nvSpPr>
        <p:spPr>
          <a:xfrm>
            <a:off x="1655692" y="4423966"/>
            <a:ext cx="4662663" cy="4114800"/>
          </a:xfrm>
          <a:custGeom>
            <a:avLst/>
            <a:gdLst/>
            <a:ahLst/>
            <a:cxnLst/>
            <a:rect l="l" t="t" r="r" b="b"/>
            <a:pathLst>
              <a:path w="4662663" h="4114800">
                <a:moveTo>
                  <a:pt x="0" y="0"/>
                </a:moveTo>
                <a:lnTo>
                  <a:pt x="4662663" y="0"/>
                </a:lnTo>
                <a:lnTo>
                  <a:pt x="4662663"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LEN Administration</a:t>
            </a:r>
          </a:p>
        </p:txBody>
      </p:sp>
      <p:sp>
        <p:nvSpPr>
          <p:cNvPr id="10" name="TextBox 10"/>
          <p:cNvSpPr txBox="1"/>
          <p:nvPr/>
        </p:nvSpPr>
        <p:spPr>
          <a:xfrm>
            <a:off x="3987024" y="2252825"/>
            <a:ext cx="12549783" cy="972185"/>
          </a:xfrm>
          <a:prstGeom prst="rect">
            <a:avLst/>
          </a:prstGeom>
        </p:spPr>
        <p:txBody>
          <a:bodyPr lIns="0" tIns="0" rIns="0" bIns="0" rtlCol="0" anchor="t">
            <a:spAutoFit/>
          </a:bodyPr>
          <a:lstStyle/>
          <a:p>
            <a:pPr algn="ctr">
              <a:lnSpc>
                <a:spcPts val="7840"/>
              </a:lnSpc>
              <a:spcBef>
                <a:spcPct val="0"/>
              </a:spcBef>
            </a:pPr>
            <a:r>
              <a:rPr lang="en-US" sz="5600" b="1">
                <a:solidFill>
                  <a:srgbClr val="000000"/>
                </a:solidFill>
                <a:latin typeface="Roboto Condensed Bold"/>
                <a:ea typeface="Roboto Condensed Bold"/>
                <a:cs typeface="Roboto Condensed Bold"/>
                <a:sym typeface="Roboto Condensed Bold"/>
              </a:rPr>
              <a:t>Repeat these steps for the second injection.</a:t>
            </a:r>
          </a:p>
        </p:txBody>
      </p:sp>
      <p:sp>
        <p:nvSpPr>
          <p:cNvPr id="11" name="TextBox 11"/>
          <p:cNvSpPr txBox="1"/>
          <p:nvPr/>
        </p:nvSpPr>
        <p:spPr>
          <a:xfrm>
            <a:off x="6945254" y="5432331"/>
            <a:ext cx="10314046" cy="2126644"/>
          </a:xfrm>
          <a:prstGeom prst="rect">
            <a:avLst/>
          </a:prstGeom>
        </p:spPr>
        <p:txBody>
          <a:bodyPr lIns="0" tIns="0" rIns="0" bIns="0" rtlCol="0" anchor="t">
            <a:spAutoFit/>
          </a:bodyPr>
          <a:lstStyle/>
          <a:p>
            <a:pPr algn="l">
              <a:lnSpc>
                <a:spcPts val="4220"/>
              </a:lnSpc>
            </a:pPr>
            <a:r>
              <a:rPr lang="en-US" sz="3801">
                <a:solidFill>
                  <a:srgbClr val="000000"/>
                </a:solidFill>
                <a:latin typeface="Open Sans"/>
                <a:ea typeface="Open Sans"/>
                <a:cs typeface="Open Sans"/>
                <a:sym typeface="Open Sans"/>
              </a:rPr>
              <a:t>Remember, the second injection location must be at least 4 inches from the first, and if in the abdominal area, at least 2 inches from the navel</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1D9EDE"/>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72964"/>
            <a:ext cx="15497243" cy="1087756"/>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Starting LEN and Time to Protection Onset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78019" y="3029724"/>
            <a:ext cx="10799905" cy="6537823"/>
          </a:xfrm>
          <a:prstGeom prst="rect">
            <a:avLst/>
          </a:prstGeom>
        </p:spPr>
        <p:txBody>
          <a:bodyPr lIns="0" tIns="0" rIns="0" bIns="0" rtlCol="0" anchor="t">
            <a:spAutoFit/>
          </a:bodyPr>
          <a:lstStyle/>
          <a:p>
            <a:pPr algn="ctr">
              <a:lnSpc>
                <a:spcPts val="5792"/>
              </a:lnSpc>
              <a:spcBef>
                <a:spcPct val="0"/>
              </a:spcBef>
            </a:pPr>
            <a:r>
              <a:rPr lang="en-US" sz="4137">
                <a:solidFill>
                  <a:srgbClr val="000000"/>
                </a:solidFill>
                <a:latin typeface="Open Sans"/>
                <a:ea typeface="Open Sans"/>
                <a:cs typeface="Open Sans"/>
                <a:sym typeface="Open Sans"/>
              </a:rPr>
              <a:t>Different PrEP products are dosed, used or administered in specific ways initially to start.</a:t>
            </a:r>
          </a:p>
          <a:p>
            <a:pPr algn="ctr">
              <a:lnSpc>
                <a:spcPts val="5792"/>
              </a:lnSpc>
              <a:spcBef>
                <a:spcPct val="0"/>
              </a:spcBef>
            </a:pPr>
            <a:r>
              <a:rPr lang="en-US" sz="4137">
                <a:solidFill>
                  <a:srgbClr val="000000"/>
                </a:solidFill>
                <a:latin typeface="Open Sans"/>
                <a:ea typeface="Open Sans"/>
                <a:cs typeface="Open Sans"/>
                <a:sym typeface="Open Sans"/>
              </a:rPr>
              <a:t>None of the PrEP products provides immediate protection against HIV. Each must be used for a certain duration first, which varies by PrEP product. In the period before protection begins, clients should use alternative HIV prevention strategies.</a:t>
            </a:r>
          </a:p>
        </p:txBody>
      </p:sp>
      <p:sp>
        <p:nvSpPr>
          <p:cNvPr id="3" name="Freeform 3"/>
          <p:cNvSpPr/>
          <p:nvPr/>
        </p:nvSpPr>
        <p:spPr>
          <a:xfrm>
            <a:off x="-967066" y="2436133"/>
            <a:ext cx="10002586" cy="7850867"/>
          </a:xfrm>
          <a:custGeom>
            <a:avLst/>
            <a:gdLst/>
            <a:ahLst/>
            <a:cxnLst/>
            <a:rect l="l" t="t" r="r" b="b"/>
            <a:pathLst>
              <a:path w="10002586" h="7850867">
                <a:moveTo>
                  <a:pt x="0" y="0"/>
                </a:moveTo>
                <a:lnTo>
                  <a:pt x="10002587" y="0"/>
                </a:lnTo>
                <a:lnTo>
                  <a:pt x="10002587" y="7850867"/>
                </a:lnTo>
                <a:lnTo>
                  <a:pt x="0" y="785086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811741" y="1074947"/>
            <a:ext cx="16447559" cy="13611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How is LEN started and how long does it take for protection to begin?</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339314" y="369326"/>
            <a:ext cx="1974532" cy="1880742"/>
          </a:xfrm>
          <a:custGeom>
            <a:avLst/>
            <a:gdLst/>
            <a:ahLst/>
            <a:cxnLst/>
            <a:rect l="l" t="t" r="r" b="b"/>
            <a:pathLst>
              <a:path w="1974532" h="1880742">
                <a:moveTo>
                  <a:pt x="0" y="0"/>
                </a:moveTo>
                <a:lnTo>
                  <a:pt x="1974532" y="0"/>
                </a:lnTo>
                <a:lnTo>
                  <a:pt x="1974532" y="1880741"/>
                </a:lnTo>
                <a:lnTo>
                  <a:pt x="0" y="18807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586367" y="462461"/>
            <a:ext cx="1499001" cy="1677573"/>
            <a:chOff x="0" y="0"/>
            <a:chExt cx="1998668" cy="2236765"/>
          </a:xfrm>
        </p:grpSpPr>
        <p:sp>
          <p:nvSpPr>
            <p:cNvPr id="4" name="Freeform 4"/>
            <p:cNvSpPr/>
            <p:nvPr/>
          </p:nvSpPr>
          <p:spPr>
            <a:xfrm rot="-10800000" flipH="1">
              <a:off x="0" y="603462"/>
              <a:ext cx="1621052" cy="1633302"/>
            </a:xfrm>
            <a:custGeom>
              <a:avLst/>
              <a:gdLst/>
              <a:ahLst/>
              <a:cxnLst/>
              <a:rect l="l" t="t" r="r" b="b"/>
              <a:pathLst>
                <a:path w="1621052" h="1633302">
                  <a:moveTo>
                    <a:pt x="1621052" y="0"/>
                  </a:moveTo>
                  <a:lnTo>
                    <a:pt x="0" y="0"/>
                  </a:lnTo>
                  <a:lnTo>
                    <a:pt x="0" y="1633303"/>
                  </a:lnTo>
                  <a:lnTo>
                    <a:pt x="1621052" y="1633303"/>
                  </a:lnTo>
                  <a:lnTo>
                    <a:pt x="1621052"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450167" y="1118364"/>
              <a:ext cx="514280" cy="301749"/>
            </a:xfrm>
            <a:prstGeom prst="rect">
              <a:avLst/>
            </a:prstGeom>
          </p:spPr>
          <p:txBody>
            <a:bodyPr lIns="0" tIns="0" rIns="0" bIns="0" rtlCol="0" anchor="t">
              <a:spAutoFit/>
            </a:bodyPr>
            <a:lstStyle/>
            <a:p>
              <a:pPr algn="ctr">
                <a:lnSpc>
                  <a:spcPts val="1828"/>
                </a:lnSpc>
              </a:pPr>
              <a:r>
                <a:rPr lang="en-US" sz="1306">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858551" y="199758"/>
              <a:ext cx="928190" cy="1096828"/>
            </a:xfrm>
            <a:custGeom>
              <a:avLst/>
              <a:gdLst/>
              <a:ahLst/>
              <a:cxnLst/>
              <a:rect l="l" t="t" r="r" b="b"/>
              <a:pathLst>
                <a:path w="928190" h="1096828">
                  <a:moveTo>
                    <a:pt x="0" y="0"/>
                  </a:moveTo>
                  <a:lnTo>
                    <a:pt x="928190" y="0"/>
                  </a:lnTo>
                  <a:lnTo>
                    <a:pt x="928190" y="1096828"/>
                  </a:lnTo>
                  <a:lnTo>
                    <a:pt x="0" y="109682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046933" y="67341"/>
              <a:ext cx="410462" cy="556170"/>
            </a:xfrm>
            <a:custGeom>
              <a:avLst/>
              <a:gdLst/>
              <a:ahLst/>
              <a:cxnLst/>
              <a:rect l="l" t="t" r="r" b="b"/>
              <a:pathLst>
                <a:path w="410462" h="556170">
                  <a:moveTo>
                    <a:pt x="0" y="0"/>
                  </a:moveTo>
                  <a:lnTo>
                    <a:pt x="410462" y="0"/>
                  </a:lnTo>
                  <a:lnTo>
                    <a:pt x="410462" y="556171"/>
                  </a:lnTo>
                  <a:lnTo>
                    <a:pt x="0" y="556171"/>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8" name="Freeform 8"/>
          <p:cNvSpPr/>
          <p:nvPr/>
        </p:nvSpPr>
        <p:spPr>
          <a:xfrm>
            <a:off x="1028700" y="4326964"/>
            <a:ext cx="7842946" cy="5960036"/>
          </a:xfrm>
          <a:custGeom>
            <a:avLst/>
            <a:gdLst/>
            <a:ahLst/>
            <a:cxnLst/>
            <a:rect l="l" t="t" r="r" b="b"/>
            <a:pathLst>
              <a:path w="7842946" h="5960036">
                <a:moveTo>
                  <a:pt x="0" y="0"/>
                </a:moveTo>
                <a:lnTo>
                  <a:pt x="7842946" y="0"/>
                </a:lnTo>
                <a:lnTo>
                  <a:pt x="7842946" y="5960036"/>
                </a:lnTo>
                <a:lnTo>
                  <a:pt x="0" y="59600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TextBox 9"/>
          <p:cNvSpPr txBox="1"/>
          <p:nvPr/>
        </p:nvSpPr>
        <p:spPr>
          <a:xfrm>
            <a:off x="2653159" y="1895178"/>
            <a:ext cx="14606141" cy="2299374"/>
          </a:xfrm>
          <a:prstGeom prst="rect">
            <a:avLst/>
          </a:prstGeom>
        </p:spPr>
        <p:txBody>
          <a:bodyPr lIns="0" tIns="0" rIns="0" bIns="0" rtlCol="0" anchor="t">
            <a:spAutoFit/>
          </a:bodyPr>
          <a:lstStyle/>
          <a:p>
            <a:pPr algn="l">
              <a:lnSpc>
                <a:spcPts val="3647"/>
              </a:lnSpc>
            </a:pPr>
            <a:r>
              <a:rPr lang="en-US" sz="3377">
                <a:solidFill>
                  <a:srgbClr val="000000"/>
                </a:solidFill>
                <a:latin typeface="Open Sans"/>
                <a:ea typeface="Open Sans"/>
                <a:cs typeface="Open Sans"/>
                <a:sym typeface="Open Sans"/>
              </a:rPr>
              <a:t>Starting LEN requires multiple doses of both oral and injectable LEN which we refer to collectively as the “INITIATION REGIMEN.” The INTIATION REGIMEN of oral pills and injections must be administered for LEN to reach adequate drug levels in a timely manner. The INITIATION REGIMEN is completed over two consecutive days, as follows:</a:t>
            </a:r>
          </a:p>
        </p:txBody>
      </p:sp>
      <p:sp>
        <p:nvSpPr>
          <p:cNvPr id="10" name="TextBox 10"/>
          <p:cNvSpPr txBox="1"/>
          <p:nvPr/>
        </p:nvSpPr>
        <p:spPr>
          <a:xfrm>
            <a:off x="2653159" y="101118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Starting LEN</a:t>
            </a:r>
          </a:p>
        </p:txBody>
      </p:sp>
      <p:sp>
        <p:nvSpPr>
          <p:cNvPr id="11" name="TextBox 11"/>
          <p:cNvSpPr txBox="1"/>
          <p:nvPr/>
        </p:nvSpPr>
        <p:spPr>
          <a:xfrm>
            <a:off x="8411755" y="4616156"/>
            <a:ext cx="9147433" cy="5410227"/>
          </a:xfrm>
          <a:prstGeom prst="rect">
            <a:avLst/>
          </a:prstGeom>
        </p:spPr>
        <p:txBody>
          <a:bodyPr lIns="0" tIns="0" rIns="0" bIns="0" rtlCol="0" anchor="t">
            <a:spAutoFit/>
          </a:bodyPr>
          <a:lstStyle/>
          <a:p>
            <a:pPr algn="l">
              <a:lnSpc>
                <a:spcPts val="3309"/>
              </a:lnSpc>
            </a:pPr>
            <a:r>
              <a:rPr lang="en-US" sz="3064">
                <a:solidFill>
                  <a:srgbClr val="000000"/>
                </a:solidFill>
                <a:latin typeface="Open Sans"/>
                <a:ea typeface="Open Sans"/>
                <a:cs typeface="Open Sans"/>
                <a:sym typeface="Open Sans"/>
              </a:rPr>
              <a:t>To start LEN:</a:t>
            </a:r>
          </a:p>
          <a:p>
            <a:pPr marL="661554" lvl="1" indent="-330777" algn="l">
              <a:lnSpc>
                <a:spcPts val="3309"/>
              </a:lnSpc>
              <a:buFont typeface="Arial"/>
              <a:buChar char="•"/>
            </a:pPr>
            <a:r>
              <a:rPr lang="en-US" sz="3064">
                <a:solidFill>
                  <a:srgbClr val="000000"/>
                </a:solidFill>
                <a:latin typeface="Open Sans"/>
                <a:ea typeface="Open Sans"/>
                <a:cs typeface="Open Sans"/>
                <a:sym typeface="Open Sans"/>
              </a:rPr>
              <a:t>Day 0</a:t>
            </a:r>
          </a:p>
          <a:p>
            <a:pPr marL="1323107" lvl="2" indent="-441036" algn="l">
              <a:lnSpc>
                <a:spcPts val="3309"/>
              </a:lnSpc>
              <a:buFont typeface="Arial"/>
              <a:buChar char="⚬"/>
            </a:pPr>
            <a:r>
              <a:rPr lang="en-US" sz="3064">
                <a:solidFill>
                  <a:srgbClr val="000000"/>
                </a:solidFill>
                <a:latin typeface="Open Sans"/>
                <a:ea typeface="Open Sans"/>
                <a:cs typeface="Open Sans"/>
                <a:sym typeface="Open Sans"/>
              </a:rPr>
              <a:t>Provider administers two LEN injections (INITIATION INJECTION 1 &amp; INITIATION INJECTION 2) in separate locations</a:t>
            </a:r>
          </a:p>
          <a:p>
            <a:pPr marL="1323107" lvl="2" indent="-441036" algn="l">
              <a:lnSpc>
                <a:spcPts val="3309"/>
              </a:lnSpc>
              <a:buFont typeface="Arial"/>
              <a:buChar char="⚬"/>
            </a:pPr>
            <a:r>
              <a:rPr lang="en-US" sz="3064">
                <a:solidFill>
                  <a:srgbClr val="000000"/>
                </a:solidFill>
                <a:latin typeface="Open Sans"/>
                <a:ea typeface="Open Sans"/>
                <a:cs typeface="Open Sans"/>
                <a:sym typeface="Open Sans"/>
              </a:rPr>
              <a:t>Client takes 2 LEN pills (LOADING PILLS 1 &amp; 2) by mouth, and is provided with LOADING PILLS 3 &amp; 4 to carry home with them to use the following day (Day 1)</a:t>
            </a:r>
          </a:p>
          <a:p>
            <a:pPr marL="661554" lvl="1" indent="-330777" algn="l">
              <a:lnSpc>
                <a:spcPts val="3309"/>
              </a:lnSpc>
              <a:buFont typeface="Arial"/>
              <a:buChar char="•"/>
            </a:pPr>
            <a:r>
              <a:rPr lang="en-US" sz="3064">
                <a:solidFill>
                  <a:srgbClr val="000000"/>
                </a:solidFill>
                <a:latin typeface="Open Sans"/>
                <a:ea typeface="Open Sans"/>
                <a:cs typeface="Open Sans"/>
                <a:sym typeface="Open Sans"/>
              </a:rPr>
              <a:t>Day 1</a:t>
            </a:r>
          </a:p>
          <a:p>
            <a:pPr marL="1323107" lvl="2" indent="-441036" algn="l">
              <a:lnSpc>
                <a:spcPts val="3309"/>
              </a:lnSpc>
              <a:buFont typeface="Arial"/>
              <a:buChar char="⚬"/>
            </a:pPr>
            <a:r>
              <a:rPr lang="en-US" sz="3064">
                <a:solidFill>
                  <a:srgbClr val="000000"/>
                </a:solidFill>
                <a:latin typeface="Open Sans"/>
                <a:ea typeface="Open Sans"/>
                <a:cs typeface="Open Sans"/>
                <a:sym typeface="Open Sans"/>
              </a:rPr>
              <a:t>Client takes 2 LEN pills (LOADING PILLS 3 &amp; 4) by mouth</a:t>
            </a:r>
          </a:p>
          <a:p>
            <a:pPr algn="l">
              <a:lnSpc>
                <a:spcPts val="3309"/>
              </a:lnSpc>
            </a:pPr>
            <a:endParaRPr lang="en-US" sz="3064">
              <a:solidFill>
                <a:srgbClr val="000000"/>
              </a:solidFill>
              <a:latin typeface="Open Sans"/>
              <a:ea typeface="Open Sans"/>
              <a:cs typeface="Open Sans"/>
              <a:sym typeface="Open Sans"/>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360803" y="392716"/>
            <a:ext cx="2099581" cy="1999851"/>
          </a:xfrm>
          <a:custGeom>
            <a:avLst/>
            <a:gdLst/>
            <a:ahLst/>
            <a:cxnLst/>
            <a:rect l="l" t="t" r="r" b="b"/>
            <a:pathLst>
              <a:path w="2099581" h="1999851">
                <a:moveTo>
                  <a:pt x="0" y="0"/>
                </a:moveTo>
                <a:lnTo>
                  <a:pt x="2099581" y="0"/>
                </a:lnTo>
                <a:lnTo>
                  <a:pt x="2099581" y="1999851"/>
                </a:lnTo>
                <a:lnTo>
                  <a:pt x="0" y="199985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623502" y="491749"/>
            <a:ext cx="1593935" cy="1783816"/>
            <a:chOff x="0" y="0"/>
            <a:chExt cx="2125246" cy="2378422"/>
          </a:xfrm>
        </p:grpSpPr>
        <p:sp>
          <p:nvSpPr>
            <p:cNvPr id="4" name="Freeform 4"/>
            <p:cNvSpPr/>
            <p:nvPr/>
          </p:nvSpPr>
          <p:spPr>
            <a:xfrm rot="-10800000" flipH="1">
              <a:off x="0" y="641680"/>
              <a:ext cx="1723716" cy="1736741"/>
            </a:xfrm>
            <a:custGeom>
              <a:avLst/>
              <a:gdLst/>
              <a:ahLst/>
              <a:cxnLst/>
              <a:rect l="l" t="t" r="r" b="b"/>
              <a:pathLst>
                <a:path w="1723716" h="1736741">
                  <a:moveTo>
                    <a:pt x="1723716" y="0"/>
                  </a:moveTo>
                  <a:lnTo>
                    <a:pt x="0" y="0"/>
                  </a:lnTo>
                  <a:lnTo>
                    <a:pt x="0" y="1736742"/>
                  </a:lnTo>
                  <a:lnTo>
                    <a:pt x="1723716" y="1736742"/>
                  </a:lnTo>
                  <a:lnTo>
                    <a:pt x="1723716"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478677" y="1201129"/>
              <a:ext cx="546850" cy="308922"/>
            </a:xfrm>
            <a:prstGeom prst="rect">
              <a:avLst/>
            </a:prstGeom>
          </p:spPr>
          <p:txBody>
            <a:bodyPr lIns="0" tIns="0" rIns="0" bIns="0" rtlCol="0" anchor="t">
              <a:spAutoFit/>
            </a:bodyPr>
            <a:lstStyle/>
            <a:p>
              <a:pPr algn="ctr">
                <a:lnSpc>
                  <a:spcPts val="1944"/>
                </a:lnSpc>
              </a:pPr>
              <a:r>
                <a:rPr lang="en-US" sz="1388">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912924" y="212409"/>
              <a:ext cx="986974" cy="1166291"/>
            </a:xfrm>
            <a:custGeom>
              <a:avLst/>
              <a:gdLst/>
              <a:ahLst/>
              <a:cxnLst/>
              <a:rect l="l" t="t" r="r" b="b"/>
              <a:pathLst>
                <a:path w="986974" h="1166291">
                  <a:moveTo>
                    <a:pt x="0" y="0"/>
                  </a:moveTo>
                  <a:lnTo>
                    <a:pt x="986974" y="0"/>
                  </a:lnTo>
                  <a:lnTo>
                    <a:pt x="986974" y="1166291"/>
                  </a:lnTo>
                  <a:lnTo>
                    <a:pt x="0" y="116629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113236" y="71606"/>
              <a:ext cx="436457" cy="591393"/>
            </a:xfrm>
            <a:custGeom>
              <a:avLst/>
              <a:gdLst/>
              <a:ahLst/>
              <a:cxnLst/>
              <a:rect l="l" t="t" r="r" b="b"/>
              <a:pathLst>
                <a:path w="436457" h="591393">
                  <a:moveTo>
                    <a:pt x="0" y="0"/>
                  </a:moveTo>
                  <a:lnTo>
                    <a:pt x="436457" y="0"/>
                  </a:lnTo>
                  <a:lnTo>
                    <a:pt x="436457" y="591393"/>
                  </a:lnTo>
                  <a:lnTo>
                    <a:pt x="0" y="59139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8" name="TextBox 8"/>
          <p:cNvSpPr txBox="1"/>
          <p:nvPr/>
        </p:nvSpPr>
        <p:spPr>
          <a:xfrm>
            <a:off x="8466448" y="3881356"/>
            <a:ext cx="9342656" cy="4831952"/>
          </a:xfrm>
          <a:prstGeom prst="rect">
            <a:avLst/>
          </a:prstGeom>
        </p:spPr>
        <p:txBody>
          <a:bodyPr lIns="0" tIns="0" rIns="0" bIns="0" rtlCol="0" anchor="t">
            <a:spAutoFit/>
          </a:bodyPr>
          <a:lstStyle/>
          <a:p>
            <a:pPr algn="l">
              <a:lnSpc>
                <a:spcPts val="3496"/>
              </a:lnSpc>
            </a:pPr>
            <a:r>
              <a:rPr lang="en-US" sz="3237">
                <a:solidFill>
                  <a:srgbClr val="000000"/>
                </a:solidFill>
                <a:latin typeface="Open Sans"/>
                <a:ea typeface="Open Sans"/>
                <a:cs typeface="Open Sans"/>
                <a:sym typeface="Open Sans"/>
              </a:rPr>
              <a:t>Protection begins within 1 day of completing INITIATION INJECTIONS 1 &amp; 2 and Loading Pills 1 &amp; 2 (Day 0) in the INITIATION REGIMEN. Loading Pills 3 &amp; 4 (Day 1) are important for ensuring sustained protection.</a:t>
            </a:r>
          </a:p>
          <a:p>
            <a:pPr algn="l">
              <a:lnSpc>
                <a:spcPts val="3496"/>
              </a:lnSpc>
            </a:pPr>
            <a:endParaRPr lang="en-US" sz="3237">
              <a:solidFill>
                <a:srgbClr val="000000"/>
              </a:solidFill>
              <a:latin typeface="Open Sans"/>
              <a:ea typeface="Open Sans"/>
              <a:cs typeface="Open Sans"/>
              <a:sym typeface="Open Sans"/>
            </a:endParaRPr>
          </a:p>
          <a:p>
            <a:pPr algn="l">
              <a:lnSpc>
                <a:spcPts val="3496"/>
              </a:lnSpc>
            </a:pPr>
            <a:r>
              <a:rPr lang="en-US" sz="3237">
                <a:solidFill>
                  <a:srgbClr val="000000"/>
                </a:solidFill>
                <a:latin typeface="Open Sans"/>
                <a:ea typeface="Open Sans"/>
                <a:cs typeface="Open Sans"/>
                <a:sym typeface="Open Sans"/>
              </a:rPr>
              <a:t>There should be no deviations from the INITIATION REGIMEN dosing specifications. Deviations may result in suboptimal protection against HIV, such as delays to onset of protection.</a:t>
            </a:r>
          </a:p>
        </p:txBody>
      </p:sp>
      <p:sp>
        <p:nvSpPr>
          <p:cNvPr id="9" name="TextBox 9"/>
          <p:cNvSpPr txBox="1"/>
          <p:nvPr/>
        </p:nvSpPr>
        <p:spPr>
          <a:xfrm>
            <a:off x="2821187" y="1102573"/>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Starting LEN</a:t>
            </a:r>
          </a:p>
        </p:txBody>
      </p:sp>
      <p:sp>
        <p:nvSpPr>
          <p:cNvPr id="10" name="Freeform 10"/>
          <p:cNvSpPr/>
          <p:nvPr/>
        </p:nvSpPr>
        <p:spPr>
          <a:xfrm>
            <a:off x="623502" y="3298264"/>
            <a:ext cx="7842946" cy="5960036"/>
          </a:xfrm>
          <a:custGeom>
            <a:avLst/>
            <a:gdLst/>
            <a:ahLst/>
            <a:cxnLst/>
            <a:rect l="l" t="t" r="r" b="b"/>
            <a:pathLst>
              <a:path w="7842946" h="5960036">
                <a:moveTo>
                  <a:pt x="0" y="0"/>
                </a:moveTo>
                <a:lnTo>
                  <a:pt x="7842946" y="0"/>
                </a:lnTo>
                <a:lnTo>
                  <a:pt x="7842946" y="5960036"/>
                </a:lnTo>
                <a:lnTo>
                  <a:pt x="0" y="596003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rgbClr val="48AEA8"/>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72964"/>
            <a:ext cx="15497243" cy="1087756"/>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Continuing Use of LEN After Starting</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396625" y="2700836"/>
            <a:ext cx="7862675" cy="6172200"/>
          </a:xfrm>
          <a:custGeom>
            <a:avLst/>
            <a:gdLst/>
            <a:ahLst/>
            <a:cxnLst/>
            <a:rect l="l" t="t" r="r" b="b"/>
            <a:pathLst>
              <a:path w="7862675" h="6172200">
                <a:moveTo>
                  <a:pt x="0" y="0"/>
                </a:moveTo>
                <a:lnTo>
                  <a:pt x="7862675" y="0"/>
                </a:lnTo>
                <a:lnTo>
                  <a:pt x="7862675" y="6172200"/>
                </a:lnTo>
                <a:lnTo>
                  <a:pt x="0" y="61722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811741" y="842242"/>
            <a:ext cx="16447559" cy="13611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Once PrEP has been started, what does ongoing PrEP use look like?</a:t>
            </a:r>
          </a:p>
        </p:txBody>
      </p:sp>
      <p:sp>
        <p:nvSpPr>
          <p:cNvPr id="4" name="TextBox 4"/>
          <p:cNvSpPr txBox="1"/>
          <p:nvPr/>
        </p:nvSpPr>
        <p:spPr>
          <a:xfrm>
            <a:off x="1028700" y="3977092"/>
            <a:ext cx="8006821" cy="3145007"/>
          </a:xfrm>
          <a:prstGeom prst="rect">
            <a:avLst/>
          </a:prstGeom>
        </p:spPr>
        <p:txBody>
          <a:bodyPr lIns="0" tIns="0" rIns="0" bIns="0" rtlCol="0" anchor="t">
            <a:spAutoFit/>
          </a:bodyPr>
          <a:lstStyle/>
          <a:p>
            <a:pPr algn="l">
              <a:lnSpc>
                <a:spcPts val="4167"/>
              </a:lnSpc>
            </a:pPr>
            <a:r>
              <a:rPr lang="en-US" sz="3858">
                <a:solidFill>
                  <a:srgbClr val="000000"/>
                </a:solidFill>
                <a:latin typeface="Open Sans"/>
                <a:ea typeface="Open Sans"/>
                <a:cs typeface="Open Sans"/>
                <a:sym typeface="Open Sans"/>
              </a:rPr>
              <a:t>Now that we’ve examined details about initial dosing/use and the time to onset of protection for LEN, we’ll next describe how a client should continue use if sustained protection is needed.</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8984890">
            <a:off x="444086" y="483365"/>
            <a:ext cx="2584224" cy="2461473"/>
          </a:xfrm>
          <a:custGeom>
            <a:avLst/>
            <a:gdLst/>
            <a:ahLst/>
            <a:cxnLst/>
            <a:rect l="l" t="t" r="r" b="b"/>
            <a:pathLst>
              <a:path w="2584224" h="2461473">
                <a:moveTo>
                  <a:pt x="0" y="0"/>
                </a:moveTo>
                <a:lnTo>
                  <a:pt x="2584224" y="0"/>
                </a:lnTo>
                <a:lnTo>
                  <a:pt x="2584224" y="2461473"/>
                </a:lnTo>
                <a:lnTo>
                  <a:pt x="0" y="246147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 name="Group 3"/>
          <p:cNvGrpSpPr/>
          <p:nvPr/>
        </p:nvGrpSpPr>
        <p:grpSpPr>
          <a:xfrm>
            <a:off x="767424" y="605259"/>
            <a:ext cx="1961860" cy="2195571"/>
            <a:chOff x="0" y="0"/>
            <a:chExt cx="2615813" cy="2927428"/>
          </a:xfrm>
        </p:grpSpPr>
        <p:sp>
          <p:nvSpPr>
            <p:cNvPr id="4" name="Freeform 4"/>
            <p:cNvSpPr/>
            <p:nvPr/>
          </p:nvSpPr>
          <p:spPr>
            <a:xfrm rot="-10800000" flipH="1">
              <a:off x="0" y="789798"/>
              <a:ext cx="2121597" cy="2137630"/>
            </a:xfrm>
            <a:custGeom>
              <a:avLst/>
              <a:gdLst/>
              <a:ahLst/>
              <a:cxnLst/>
              <a:rect l="l" t="t" r="r" b="b"/>
              <a:pathLst>
                <a:path w="2121597" h="2137630">
                  <a:moveTo>
                    <a:pt x="2121597" y="0"/>
                  </a:moveTo>
                  <a:lnTo>
                    <a:pt x="0" y="0"/>
                  </a:lnTo>
                  <a:lnTo>
                    <a:pt x="0" y="2137630"/>
                  </a:lnTo>
                  <a:lnTo>
                    <a:pt x="2121597" y="2137630"/>
                  </a:lnTo>
                  <a:lnTo>
                    <a:pt x="2121597"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589169" y="1475455"/>
              <a:ext cx="673079" cy="383158"/>
            </a:xfrm>
            <a:prstGeom prst="rect">
              <a:avLst/>
            </a:prstGeom>
          </p:spPr>
          <p:txBody>
            <a:bodyPr lIns="0" tIns="0" rIns="0" bIns="0" rtlCol="0" anchor="t">
              <a:spAutoFit/>
            </a:bodyPr>
            <a:lstStyle/>
            <a:p>
              <a:pPr algn="ctr">
                <a:lnSpc>
                  <a:spcPts val="2392"/>
                </a:lnSpc>
              </a:pPr>
              <a:r>
                <a:rPr lang="en-US" sz="1709">
                  <a:solidFill>
                    <a:srgbClr val="F36B2B"/>
                  </a:solidFill>
                  <a:latin typeface="Bobby Jones Condensed Soft"/>
                  <a:ea typeface="Bobby Jones Condensed Soft"/>
                  <a:cs typeface="Bobby Jones Condensed Soft"/>
                  <a:sym typeface="Bobby Jones Condensed Soft"/>
                </a:rPr>
                <a:t>L</a:t>
              </a:r>
            </a:p>
          </p:txBody>
        </p:sp>
        <p:sp>
          <p:nvSpPr>
            <p:cNvPr id="6" name="Freeform 6"/>
            <p:cNvSpPr/>
            <p:nvPr/>
          </p:nvSpPr>
          <p:spPr>
            <a:xfrm rot="9001455">
              <a:off x="1123653" y="261439"/>
              <a:ext cx="1214795" cy="1435504"/>
            </a:xfrm>
            <a:custGeom>
              <a:avLst/>
              <a:gdLst/>
              <a:ahLst/>
              <a:cxnLst/>
              <a:rect l="l" t="t" r="r" b="b"/>
              <a:pathLst>
                <a:path w="1214795" h="1435504">
                  <a:moveTo>
                    <a:pt x="0" y="0"/>
                  </a:moveTo>
                  <a:lnTo>
                    <a:pt x="1214794" y="0"/>
                  </a:lnTo>
                  <a:lnTo>
                    <a:pt x="1214794" y="1435504"/>
                  </a:lnTo>
                  <a:lnTo>
                    <a:pt x="0" y="14355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rot="-8500143">
              <a:off x="1370202" y="88135"/>
              <a:ext cx="537204" cy="727903"/>
            </a:xfrm>
            <a:custGeom>
              <a:avLst/>
              <a:gdLst/>
              <a:ahLst/>
              <a:cxnLst/>
              <a:rect l="l" t="t" r="r" b="b"/>
              <a:pathLst>
                <a:path w="537204" h="727903">
                  <a:moveTo>
                    <a:pt x="0" y="0"/>
                  </a:moveTo>
                  <a:lnTo>
                    <a:pt x="537204" y="0"/>
                  </a:lnTo>
                  <a:lnTo>
                    <a:pt x="537204" y="727903"/>
                  </a:lnTo>
                  <a:lnTo>
                    <a:pt x="0" y="727903"/>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8" name="TextBox 8"/>
          <p:cNvSpPr txBox="1"/>
          <p:nvPr/>
        </p:nvSpPr>
        <p:spPr>
          <a:xfrm>
            <a:off x="3106075" y="2469480"/>
            <a:ext cx="14482233" cy="3213774"/>
          </a:xfrm>
          <a:prstGeom prst="rect">
            <a:avLst/>
          </a:prstGeom>
        </p:spPr>
        <p:txBody>
          <a:bodyPr lIns="0" tIns="0" rIns="0" bIns="0" rtlCol="0" anchor="t">
            <a:spAutoFit/>
          </a:bodyPr>
          <a:lstStyle/>
          <a:p>
            <a:pPr algn="l">
              <a:lnSpc>
                <a:spcPts val="3647"/>
              </a:lnSpc>
            </a:pPr>
            <a:r>
              <a:rPr lang="en-US" sz="3377">
                <a:solidFill>
                  <a:srgbClr val="000000"/>
                </a:solidFill>
                <a:latin typeface="Open Sans"/>
                <a:ea typeface="Open Sans"/>
                <a:cs typeface="Open Sans"/>
                <a:sym typeface="Open Sans"/>
              </a:rPr>
              <a:t>After starting LEN by the INITIATON REGIMEN (INITIATION INJECTIONS 1 &amp; 2 and Loading Pills 1 &amp; 2 – Day 0; Loading Pills 3 &amp; 4 – Day 1), subsequent </a:t>
            </a:r>
            <a:r>
              <a:rPr lang="en-US" sz="3377" b="1">
                <a:solidFill>
                  <a:srgbClr val="000000"/>
                </a:solidFill>
                <a:latin typeface="Open Sans Bold"/>
                <a:ea typeface="Open Sans Bold"/>
                <a:cs typeface="Open Sans Bold"/>
                <a:sym typeface="Open Sans Bold"/>
              </a:rPr>
              <a:t>LEN injections are necessary every six months (26 weeks)</a:t>
            </a:r>
            <a:r>
              <a:rPr lang="en-US" sz="3377">
                <a:solidFill>
                  <a:srgbClr val="000000"/>
                </a:solidFill>
                <a:latin typeface="Open Sans"/>
                <a:ea typeface="Open Sans"/>
                <a:cs typeface="Open Sans"/>
                <a:sym typeface="Open Sans"/>
              </a:rPr>
              <a:t> for those wanting to sustain protection. We refer to these bi-annual injections as FOLLOW-UP INJECTIONS.</a:t>
            </a:r>
          </a:p>
          <a:p>
            <a:pPr algn="l">
              <a:lnSpc>
                <a:spcPts val="3647"/>
              </a:lnSpc>
            </a:pPr>
            <a:endParaRPr lang="en-US" sz="3377">
              <a:solidFill>
                <a:srgbClr val="000000"/>
              </a:solidFill>
              <a:latin typeface="Open Sans"/>
              <a:ea typeface="Open Sans"/>
              <a:cs typeface="Open Sans"/>
              <a:sym typeface="Open Sans"/>
            </a:endParaRPr>
          </a:p>
          <a:p>
            <a:pPr algn="l">
              <a:lnSpc>
                <a:spcPts val="3647"/>
              </a:lnSpc>
            </a:pPr>
            <a:r>
              <a:rPr lang="en-US" sz="3377">
                <a:solidFill>
                  <a:srgbClr val="000000"/>
                </a:solidFill>
                <a:latin typeface="Open Sans"/>
                <a:ea typeface="Open Sans"/>
                <a:cs typeface="Open Sans"/>
                <a:sym typeface="Open Sans"/>
              </a:rPr>
              <a:t>There is a +/- 14 day scheduling window for all FOLLOW-UP INJECTIONS.</a:t>
            </a:r>
          </a:p>
        </p:txBody>
      </p:sp>
      <p:sp>
        <p:nvSpPr>
          <p:cNvPr id="9" name="Freeform 9"/>
          <p:cNvSpPr/>
          <p:nvPr/>
        </p:nvSpPr>
        <p:spPr>
          <a:xfrm>
            <a:off x="2525783" y="6140454"/>
            <a:ext cx="14072847" cy="2907672"/>
          </a:xfrm>
          <a:custGeom>
            <a:avLst/>
            <a:gdLst/>
            <a:ahLst/>
            <a:cxnLst/>
            <a:rect l="l" t="t" r="r" b="b"/>
            <a:pathLst>
              <a:path w="14072847" h="2907672">
                <a:moveTo>
                  <a:pt x="0" y="0"/>
                </a:moveTo>
                <a:lnTo>
                  <a:pt x="14072847" y="0"/>
                </a:lnTo>
                <a:lnTo>
                  <a:pt x="14072847" y="2907673"/>
                </a:lnTo>
                <a:lnTo>
                  <a:pt x="0" y="2907673"/>
                </a:lnTo>
                <a:lnTo>
                  <a:pt x="0" y="0"/>
                </a:lnTo>
                <a:close/>
              </a:path>
            </a:pathLst>
          </a:custGeom>
          <a:blipFill>
            <a:blip r:embed="rId8">
              <a:extLst>
                <a:ext uri="{96DAC541-7B7A-43D3-8B79-37D633B846F1}">
                  <asvg:svgBlip xmlns:asvg="http://schemas.microsoft.com/office/drawing/2016/SVG/main" r:embed="rId9"/>
                </a:ext>
              </a:extLst>
            </a:blip>
            <a:stretch>
              <a:fillRect l="-4760" t="-26919" r="-8589" b="-40403"/>
            </a:stretch>
          </a:blipFill>
        </p:spPr>
        <p:txBody>
          <a:bodyPr/>
          <a:lstStyle/>
          <a:p>
            <a:endParaRPr lang="en-US"/>
          </a:p>
        </p:txBody>
      </p:sp>
      <p:sp>
        <p:nvSpPr>
          <p:cNvPr id="10" name="TextBox 10"/>
          <p:cNvSpPr txBox="1"/>
          <p:nvPr/>
        </p:nvSpPr>
        <p:spPr>
          <a:xfrm>
            <a:off x="3472396" y="1162050"/>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Continuing LEN</a:t>
            </a:r>
          </a:p>
        </p:txBody>
      </p:sp>
      <p:sp>
        <p:nvSpPr>
          <p:cNvPr id="11" name="TextBox 11"/>
          <p:cNvSpPr txBox="1"/>
          <p:nvPr/>
        </p:nvSpPr>
        <p:spPr>
          <a:xfrm>
            <a:off x="2091779" y="9067177"/>
            <a:ext cx="3636285" cy="663358"/>
          </a:xfrm>
          <a:prstGeom prst="rect">
            <a:avLst/>
          </a:prstGeom>
        </p:spPr>
        <p:txBody>
          <a:bodyPr lIns="0" tIns="0" rIns="0" bIns="0" rtlCol="0" anchor="t">
            <a:spAutoFit/>
          </a:bodyPr>
          <a:lstStyle/>
          <a:p>
            <a:pPr algn="ctr">
              <a:lnSpc>
                <a:spcPts val="1784"/>
              </a:lnSpc>
            </a:pPr>
            <a:r>
              <a:rPr lang="en-US" sz="1652" b="1">
                <a:solidFill>
                  <a:srgbClr val="000000"/>
                </a:solidFill>
                <a:latin typeface="Open Sans Bold"/>
                <a:ea typeface="Open Sans Bold"/>
                <a:cs typeface="Open Sans Bold"/>
                <a:sym typeface="Open Sans Bold"/>
              </a:rPr>
              <a:t>INITIATION REGIMEN</a:t>
            </a:r>
          </a:p>
          <a:p>
            <a:pPr algn="ctr">
              <a:lnSpc>
                <a:spcPts val="1784"/>
              </a:lnSpc>
            </a:pPr>
            <a:r>
              <a:rPr lang="en-US" sz="1652">
                <a:solidFill>
                  <a:srgbClr val="000000"/>
                </a:solidFill>
                <a:latin typeface="Open Sans"/>
                <a:ea typeface="Open Sans"/>
                <a:cs typeface="Open Sans"/>
                <a:sym typeface="Open Sans"/>
              </a:rPr>
              <a:t>(INITIATION INJECTIONS 1&amp;2/ LOADING PILLS 1-4)</a:t>
            </a:r>
          </a:p>
        </p:txBody>
      </p:sp>
      <p:sp>
        <p:nvSpPr>
          <p:cNvPr id="12" name="TextBox 12"/>
          <p:cNvSpPr txBox="1"/>
          <p:nvPr/>
        </p:nvSpPr>
        <p:spPr>
          <a:xfrm>
            <a:off x="13623015" y="9067177"/>
            <a:ext cx="3636285" cy="444283"/>
          </a:xfrm>
          <a:prstGeom prst="rect">
            <a:avLst/>
          </a:prstGeom>
        </p:spPr>
        <p:txBody>
          <a:bodyPr lIns="0" tIns="0" rIns="0" bIns="0" rtlCol="0" anchor="t">
            <a:spAutoFit/>
          </a:bodyPr>
          <a:lstStyle/>
          <a:p>
            <a:pPr algn="ctr">
              <a:lnSpc>
                <a:spcPts val="1784"/>
              </a:lnSpc>
            </a:pPr>
            <a:r>
              <a:rPr lang="en-US" sz="1652" b="1">
                <a:solidFill>
                  <a:srgbClr val="000000"/>
                </a:solidFill>
                <a:latin typeface="Open Sans Bold"/>
                <a:ea typeface="Open Sans Bold"/>
                <a:cs typeface="Open Sans Bold"/>
                <a:sym typeface="Open Sans Bold"/>
              </a:rPr>
              <a:t>FOLLOW-UP INJECTIONS</a:t>
            </a:r>
          </a:p>
          <a:p>
            <a:pPr algn="ctr">
              <a:lnSpc>
                <a:spcPts val="1784"/>
              </a:lnSpc>
            </a:pPr>
            <a:r>
              <a:rPr lang="en-US" sz="1652">
                <a:solidFill>
                  <a:srgbClr val="000000"/>
                </a:solidFill>
                <a:latin typeface="Open Sans"/>
                <a:ea typeface="Open Sans"/>
                <a:cs typeface="Open Sans"/>
                <a:sym typeface="Open Sans"/>
              </a:rPr>
              <a:t>6 MONTHS (26 WEEKS) +/- 14 DAYS </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72438" y="470387"/>
            <a:ext cx="18063112" cy="5644722"/>
          </a:xfrm>
          <a:custGeom>
            <a:avLst/>
            <a:gdLst/>
            <a:ahLst/>
            <a:cxnLst/>
            <a:rect l="l" t="t" r="r" b="b"/>
            <a:pathLst>
              <a:path w="18063112" h="5644722">
                <a:moveTo>
                  <a:pt x="0" y="0"/>
                </a:moveTo>
                <a:lnTo>
                  <a:pt x="18063112" y="0"/>
                </a:lnTo>
                <a:lnTo>
                  <a:pt x="18063112" y="5644723"/>
                </a:lnTo>
                <a:lnTo>
                  <a:pt x="0" y="5644723"/>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14892889" y="5496302"/>
            <a:ext cx="1833060" cy="1104266"/>
          </a:xfrm>
          <a:prstGeom prst="rect">
            <a:avLst/>
          </a:prstGeom>
        </p:spPr>
        <p:txBody>
          <a:bodyPr lIns="0" tIns="0" rIns="0" bIns="0" rtlCol="0" anchor="t">
            <a:spAutoFit/>
          </a:bodyPr>
          <a:lstStyle/>
          <a:p>
            <a:pPr algn="ctr">
              <a:lnSpc>
                <a:spcPts val="8959"/>
              </a:lnSpc>
            </a:pPr>
            <a:r>
              <a:rPr lang="en-US" sz="6399" b="1">
                <a:solidFill>
                  <a:srgbClr val="FE6C39"/>
                </a:solidFill>
                <a:latin typeface="Roboto Condensed Bold"/>
                <a:ea typeface="Roboto Condensed Bold"/>
                <a:cs typeface="Roboto Condensed Bold"/>
                <a:sym typeface="Roboto Condensed Bold"/>
              </a:rPr>
              <a:t>ART</a:t>
            </a:r>
          </a:p>
        </p:txBody>
      </p:sp>
      <p:sp>
        <p:nvSpPr>
          <p:cNvPr id="4" name="TextBox 4"/>
          <p:cNvSpPr txBox="1"/>
          <p:nvPr/>
        </p:nvSpPr>
        <p:spPr>
          <a:xfrm>
            <a:off x="8502512" y="5496302"/>
            <a:ext cx="1833060" cy="1104266"/>
          </a:xfrm>
          <a:prstGeom prst="rect">
            <a:avLst/>
          </a:prstGeom>
        </p:spPr>
        <p:txBody>
          <a:bodyPr lIns="0" tIns="0" rIns="0" bIns="0" rtlCol="0" anchor="t">
            <a:spAutoFit/>
          </a:bodyPr>
          <a:lstStyle/>
          <a:p>
            <a:pPr algn="ctr">
              <a:lnSpc>
                <a:spcPts val="8959"/>
              </a:lnSpc>
            </a:pPr>
            <a:r>
              <a:rPr lang="en-US" sz="6399" b="1">
                <a:solidFill>
                  <a:srgbClr val="F6A800"/>
                </a:solidFill>
                <a:latin typeface="Roboto Condensed Bold"/>
                <a:ea typeface="Roboto Condensed Bold"/>
                <a:cs typeface="Roboto Condensed Bold"/>
                <a:sym typeface="Roboto Condensed Bold"/>
              </a:rPr>
              <a:t>PEP</a:t>
            </a:r>
          </a:p>
        </p:txBody>
      </p:sp>
      <p:sp>
        <p:nvSpPr>
          <p:cNvPr id="5" name="TextBox 5"/>
          <p:cNvSpPr txBox="1"/>
          <p:nvPr/>
        </p:nvSpPr>
        <p:spPr>
          <a:xfrm>
            <a:off x="2602277" y="5496302"/>
            <a:ext cx="1833060" cy="1104266"/>
          </a:xfrm>
          <a:prstGeom prst="rect">
            <a:avLst/>
          </a:prstGeom>
        </p:spPr>
        <p:txBody>
          <a:bodyPr lIns="0" tIns="0" rIns="0" bIns="0" rtlCol="0" anchor="t">
            <a:spAutoFit/>
          </a:bodyPr>
          <a:lstStyle/>
          <a:p>
            <a:pPr algn="ctr">
              <a:lnSpc>
                <a:spcPts val="8959"/>
              </a:lnSpc>
            </a:pPr>
            <a:r>
              <a:rPr lang="en-US" sz="6399" b="1">
                <a:solidFill>
                  <a:srgbClr val="D81616"/>
                </a:solidFill>
                <a:latin typeface="Roboto Condensed Bold"/>
                <a:ea typeface="Roboto Condensed Bold"/>
                <a:cs typeface="Roboto Condensed Bold"/>
                <a:sym typeface="Roboto Condensed Bold"/>
              </a:rPr>
              <a:t>PrEP</a:t>
            </a:r>
          </a:p>
        </p:txBody>
      </p:sp>
      <p:sp>
        <p:nvSpPr>
          <p:cNvPr id="6" name="TextBox 6"/>
          <p:cNvSpPr txBox="1"/>
          <p:nvPr/>
        </p:nvSpPr>
        <p:spPr>
          <a:xfrm>
            <a:off x="13564502" y="6610093"/>
            <a:ext cx="4489833" cy="820293"/>
          </a:xfrm>
          <a:prstGeom prst="rect">
            <a:avLst/>
          </a:prstGeom>
        </p:spPr>
        <p:txBody>
          <a:bodyPr lIns="0" tIns="0" rIns="0" bIns="0" rtlCol="0" anchor="t">
            <a:spAutoFit/>
          </a:bodyPr>
          <a:lstStyle/>
          <a:p>
            <a:pPr algn="ctr">
              <a:lnSpc>
                <a:spcPts val="3275"/>
              </a:lnSpc>
            </a:pPr>
            <a:r>
              <a:rPr lang="en-US" sz="2799">
                <a:solidFill>
                  <a:srgbClr val="FE6C39"/>
                </a:solidFill>
                <a:latin typeface="Open Sans"/>
                <a:ea typeface="Open Sans"/>
                <a:cs typeface="Open Sans"/>
                <a:sym typeface="Open Sans"/>
              </a:rPr>
              <a:t>Use of ARVs to Suppress Viral Replication</a:t>
            </a:r>
          </a:p>
        </p:txBody>
      </p:sp>
      <p:sp>
        <p:nvSpPr>
          <p:cNvPr id="7" name="TextBox 7"/>
          <p:cNvSpPr txBox="1"/>
          <p:nvPr/>
        </p:nvSpPr>
        <p:spPr>
          <a:xfrm>
            <a:off x="13564502" y="7798897"/>
            <a:ext cx="4489833" cy="20726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Open Sans"/>
                <a:ea typeface="Open Sans"/>
                <a:cs typeface="Open Sans"/>
                <a:sym typeface="Open Sans"/>
              </a:rPr>
              <a:t>When people living with HIV use ARVs to suppress viral load, that is called antiretroviral therapy (ART).</a:t>
            </a:r>
          </a:p>
          <a:p>
            <a:pPr algn="ctr">
              <a:lnSpc>
                <a:spcPts val="3359"/>
              </a:lnSpc>
              <a:spcBef>
                <a:spcPct val="0"/>
              </a:spcBef>
            </a:pPr>
            <a:endParaRPr lang="en-US" sz="2400">
              <a:solidFill>
                <a:srgbClr val="000000"/>
              </a:solidFill>
              <a:latin typeface="Open Sans"/>
              <a:ea typeface="Open Sans"/>
              <a:cs typeface="Open Sans"/>
              <a:sym typeface="Open Sans"/>
            </a:endParaRPr>
          </a:p>
        </p:txBody>
      </p:sp>
      <p:sp>
        <p:nvSpPr>
          <p:cNvPr id="8" name="TextBox 8"/>
          <p:cNvSpPr txBox="1"/>
          <p:nvPr/>
        </p:nvSpPr>
        <p:spPr>
          <a:xfrm>
            <a:off x="7035546" y="6519938"/>
            <a:ext cx="5257018" cy="820293"/>
          </a:xfrm>
          <a:prstGeom prst="rect">
            <a:avLst/>
          </a:prstGeom>
        </p:spPr>
        <p:txBody>
          <a:bodyPr lIns="0" tIns="0" rIns="0" bIns="0" rtlCol="0" anchor="t">
            <a:spAutoFit/>
          </a:bodyPr>
          <a:lstStyle/>
          <a:p>
            <a:pPr algn="ctr">
              <a:lnSpc>
                <a:spcPts val="3275"/>
              </a:lnSpc>
            </a:pPr>
            <a:r>
              <a:rPr lang="en-US" sz="2799">
                <a:solidFill>
                  <a:srgbClr val="F6A800"/>
                </a:solidFill>
                <a:latin typeface="Open Sans"/>
                <a:ea typeface="Open Sans"/>
                <a:cs typeface="Open Sans"/>
                <a:sym typeface="Open Sans"/>
              </a:rPr>
              <a:t>ARVs Started </a:t>
            </a:r>
            <a:r>
              <a:rPr lang="en-US" sz="2799" b="1">
                <a:solidFill>
                  <a:srgbClr val="F6A800"/>
                </a:solidFill>
                <a:latin typeface="Open Sans Bold"/>
                <a:ea typeface="Open Sans Bold"/>
                <a:cs typeface="Open Sans Bold"/>
                <a:sym typeface="Open Sans Bold"/>
              </a:rPr>
              <a:t>After</a:t>
            </a:r>
            <a:r>
              <a:rPr lang="en-US" sz="2799">
                <a:solidFill>
                  <a:srgbClr val="F6A800"/>
                </a:solidFill>
                <a:latin typeface="Open Sans"/>
                <a:ea typeface="Open Sans"/>
                <a:cs typeface="Open Sans"/>
                <a:sym typeface="Open Sans"/>
              </a:rPr>
              <a:t> Exposure to Prevent HIV </a:t>
            </a:r>
          </a:p>
        </p:txBody>
      </p:sp>
      <p:sp>
        <p:nvSpPr>
          <p:cNvPr id="9" name="TextBox 9"/>
          <p:cNvSpPr txBox="1"/>
          <p:nvPr/>
        </p:nvSpPr>
        <p:spPr>
          <a:xfrm>
            <a:off x="7035546" y="7798897"/>
            <a:ext cx="5257018" cy="16535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Open Sans"/>
                <a:ea typeface="Open Sans"/>
                <a:cs typeface="Open Sans"/>
                <a:sym typeface="Open Sans"/>
              </a:rPr>
              <a:t>When people who are HIV-negative start using ARVs after exposure to protect against HIV, that is called post-exposure prophylaxis (PEP).</a:t>
            </a:r>
          </a:p>
        </p:txBody>
      </p:sp>
      <p:sp>
        <p:nvSpPr>
          <p:cNvPr id="10" name="TextBox 10"/>
          <p:cNvSpPr txBox="1"/>
          <p:nvPr/>
        </p:nvSpPr>
        <p:spPr>
          <a:xfrm>
            <a:off x="803057" y="7768417"/>
            <a:ext cx="5407085" cy="1653540"/>
          </a:xfrm>
          <a:prstGeom prst="rect">
            <a:avLst/>
          </a:prstGeom>
        </p:spPr>
        <p:txBody>
          <a:bodyPr lIns="0" tIns="0" rIns="0" bIns="0" rtlCol="0" anchor="t">
            <a:spAutoFit/>
          </a:bodyPr>
          <a:lstStyle/>
          <a:p>
            <a:pPr algn="ctr">
              <a:lnSpc>
                <a:spcPts val="3359"/>
              </a:lnSpc>
              <a:spcBef>
                <a:spcPct val="0"/>
              </a:spcBef>
            </a:pPr>
            <a:r>
              <a:rPr lang="en-US" sz="2400">
                <a:solidFill>
                  <a:srgbClr val="000000"/>
                </a:solidFill>
                <a:latin typeface="Open Sans"/>
                <a:ea typeface="Open Sans"/>
                <a:cs typeface="Open Sans"/>
                <a:sym typeface="Open Sans"/>
              </a:rPr>
              <a:t>When people who are HIV-negative start using ARVs before exposure to protect against HIV, that is called pre-exposure prophylaxis (PrEP).</a:t>
            </a:r>
          </a:p>
        </p:txBody>
      </p:sp>
      <p:sp>
        <p:nvSpPr>
          <p:cNvPr id="11" name="TextBox 11"/>
          <p:cNvSpPr txBox="1"/>
          <p:nvPr/>
        </p:nvSpPr>
        <p:spPr>
          <a:xfrm>
            <a:off x="1110474" y="6610093"/>
            <a:ext cx="4816666" cy="820293"/>
          </a:xfrm>
          <a:prstGeom prst="rect">
            <a:avLst/>
          </a:prstGeom>
        </p:spPr>
        <p:txBody>
          <a:bodyPr lIns="0" tIns="0" rIns="0" bIns="0" rtlCol="0" anchor="t">
            <a:spAutoFit/>
          </a:bodyPr>
          <a:lstStyle/>
          <a:p>
            <a:pPr algn="ctr">
              <a:lnSpc>
                <a:spcPts val="3275"/>
              </a:lnSpc>
            </a:pPr>
            <a:r>
              <a:rPr lang="en-US" sz="2799">
                <a:solidFill>
                  <a:srgbClr val="D81616"/>
                </a:solidFill>
                <a:latin typeface="Open Sans"/>
                <a:ea typeface="Open Sans"/>
                <a:cs typeface="Open Sans"/>
                <a:sym typeface="Open Sans"/>
              </a:rPr>
              <a:t>ARVs Started </a:t>
            </a:r>
            <a:r>
              <a:rPr lang="en-US" sz="2799" b="1">
                <a:solidFill>
                  <a:srgbClr val="D81616"/>
                </a:solidFill>
                <a:latin typeface="Open Sans Bold"/>
                <a:ea typeface="Open Sans Bold"/>
                <a:cs typeface="Open Sans Bold"/>
                <a:sym typeface="Open Sans Bold"/>
              </a:rPr>
              <a:t>Before </a:t>
            </a:r>
            <a:r>
              <a:rPr lang="en-US" sz="2799">
                <a:solidFill>
                  <a:srgbClr val="D81616"/>
                </a:solidFill>
                <a:latin typeface="Open Sans"/>
                <a:ea typeface="Open Sans"/>
                <a:cs typeface="Open Sans"/>
                <a:sym typeface="Open Sans"/>
              </a:rPr>
              <a:t>Exposure to Prevent HIV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A93291"/>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72964"/>
            <a:ext cx="15497243" cy="1087756"/>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Final Dosing and Discontinuation of PrEP</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48196" y="3436355"/>
            <a:ext cx="7207340" cy="6135249"/>
          </a:xfrm>
          <a:custGeom>
            <a:avLst/>
            <a:gdLst/>
            <a:ahLst/>
            <a:cxnLst/>
            <a:rect l="l" t="t" r="r" b="b"/>
            <a:pathLst>
              <a:path w="7207340" h="6135249">
                <a:moveTo>
                  <a:pt x="0" y="0"/>
                </a:moveTo>
                <a:lnTo>
                  <a:pt x="7207341" y="0"/>
                </a:lnTo>
                <a:lnTo>
                  <a:pt x="7207341" y="6135248"/>
                </a:lnTo>
                <a:lnTo>
                  <a:pt x="0" y="6135248"/>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548196" y="690572"/>
            <a:ext cx="16447559" cy="20088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How long does HIV protection last after the final dose? How long does LEN remain in the body after stopping and what are the clinical management considerations?</a:t>
            </a:r>
          </a:p>
        </p:txBody>
      </p:sp>
      <p:sp>
        <p:nvSpPr>
          <p:cNvPr id="4" name="TextBox 4"/>
          <p:cNvSpPr txBox="1"/>
          <p:nvPr/>
        </p:nvSpPr>
        <p:spPr>
          <a:xfrm>
            <a:off x="7755537" y="3830883"/>
            <a:ext cx="10107724" cy="5384292"/>
          </a:xfrm>
          <a:prstGeom prst="rect">
            <a:avLst/>
          </a:prstGeom>
        </p:spPr>
        <p:txBody>
          <a:bodyPr lIns="0" tIns="0" rIns="0" bIns="0" rtlCol="0" anchor="t">
            <a:spAutoFit/>
          </a:bodyPr>
          <a:lstStyle/>
          <a:p>
            <a:pPr marL="712467" lvl="1" indent="-356233" algn="l">
              <a:lnSpc>
                <a:spcPts val="3563"/>
              </a:lnSpc>
              <a:buFont typeface="Arial"/>
              <a:buChar char="•"/>
            </a:pPr>
            <a:r>
              <a:rPr lang="en-US" sz="3299">
                <a:solidFill>
                  <a:srgbClr val="000000"/>
                </a:solidFill>
                <a:latin typeface="Open Sans"/>
                <a:ea typeface="Open Sans"/>
                <a:cs typeface="Open Sans"/>
                <a:sym typeface="Open Sans"/>
              </a:rPr>
              <a:t>Here we’ll describe considerations around final dosing of LEN, as well as how long the medication remains in the body.</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After discontinuing any PrEP product, if HIV exposure(s) resumes in the future, clients wishing to start using PrEP again should be supported to restart (or use a different PrEP product or HIV prevention strategy suited to their needs and preferences). There is no limit to the number of times a client may restart a PrEP product.</a:t>
            </a:r>
          </a:p>
          <a:p>
            <a:pPr algn="l">
              <a:lnSpc>
                <a:spcPts val="3563"/>
              </a:lnSpc>
            </a:pPr>
            <a:endParaRPr lang="en-US" sz="3299">
              <a:solidFill>
                <a:srgbClr val="000000"/>
              </a:solidFill>
              <a:latin typeface="Open Sans"/>
              <a:ea typeface="Open Sans"/>
              <a:cs typeface="Open Sans"/>
              <a:sym typeface="Open Sans"/>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2232262" y="873445"/>
            <a:ext cx="16447559" cy="713486"/>
          </a:xfrm>
          <a:prstGeom prst="rect">
            <a:avLst/>
          </a:prstGeom>
        </p:spPr>
        <p:txBody>
          <a:bodyPr lIns="0" tIns="0" rIns="0" bIns="0" rtlCol="0" anchor="t">
            <a:spAutoFit/>
          </a:bodyPr>
          <a:lstStyle/>
          <a:p>
            <a:pPr algn="l">
              <a:lnSpc>
                <a:spcPts val="5152"/>
              </a:lnSpc>
            </a:pPr>
            <a:r>
              <a:rPr lang="en-US" sz="5600" b="1">
                <a:solidFill>
                  <a:srgbClr val="FE6C39"/>
                </a:solidFill>
                <a:latin typeface="Roboto Condensed Bold"/>
                <a:ea typeface="Roboto Condensed Bold"/>
                <a:cs typeface="Roboto Condensed Bold"/>
                <a:sym typeface="Roboto Condensed Bold"/>
              </a:rPr>
              <a:t>After Final Injection: LEN</a:t>
            </a:r>
          </a:p>
        </p:txBody>
      </p:sp>
      <p:sp>
        <p:nvSpPr>
          <p:cNvPr id="3" name="Freeform 3"/>
          <p:cNvSpPr/>
          <p:nvPr/>
        </p:nvSpPr>
        <p:spPr>
          <a:xfrm rot="-8984890">
            <a:off x="450472" y="445882"/>
            <a:ext cx="1520499" cy="1448275"/>
          </a:xfrm>
          <a:custGeom>
            <a:avLst/>
            <a:gdLst/>
            <a:ahLst/>
            <a:cxnLst/>
            <a:rect l="l" t="t" r="r" b="b"/>
            <a:pathLst>
              <a:path w="1520499" h="1448275">
                <a:moveTo>
                  <a:pt x="0" y="0"/>
                </a:moveTo>
                <a:lnTo>
                  <a:pt x="1520499" y="0"/>
                </a:lnTo>
                <a:lnTo>
                  <a:pt x="1520499" y="1448275"/>
                </a:lnTo>
                <a:lnTo>
                  <a:pt x="0" y="14482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4" name="Group 4"/>
          <p:cNvGrpSpPr/>
          <p:nvPr/>
        </p:nvGrpSpPr>
        <p:grpSpPr>
          <a:xfrm>
            <a:off x="640717" y="517601"/>
            <a:ext cx="1154314" cy="1291824"/>
            <a:chOff x="0" y="0"/>
            <a:chExt cx="1539085" cy="1722433"/>
          </a:xfrm>
        </p:grpSpPr>
        <p:sp>
          <p:nvSpPr>
            <p:cNvPr id="5" name="Freeform 5"/>
            <p:cNvSpPr/>
            <p:nvPr/>
          </p:nvSpPr>
          <p:spPr>
            <a:xfrm rot="-10800000" flipH="1">
              <a:off x="0" y="464700"/>
              <a:ext cx="1248300" cy="1257733"/>
            </a:xfrm>
            <a:custGeom>
              <a:avLst/>
              <a:gdLst/>
              <a:ahLst/>
              <a:cxnLst/>
              <a:rect l="l" t="t" r="r" b="b"/>
              <a:pathLst>
                <a:path w="1248300" h="1257733">
                  <a:moveTo>
                    <a:pt x="1248300" y="0"/>
                  </a:moveTo>
                  <a:lnTo>
                    <a:pt x="0" y="0"/>
                  </a:lnTo>
                  <a:lnTo>
                    <a:pt x="0" y="1257733"/>
                  </a:lnTo>
                  <a:lnTo>
                    <a:pt x="1248300" y="1257733"/>
                  </a:lnTo>
                  <a:lnTo>
                    <a:pt x="12483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6" name="TextBox 6"/>
            <p:cNvSpPr txBox="1"/>
            <p:nvPr/>
          </p:nvSpPr>
          <p:spPr>
            <a:xfrm>
              <a:off x="346654" y="861966"/>
              <a:ext cx="396024" cy="231600"/>
            </a:xfrm>
            <a:prstGeom prst="rect">
              <a:avLst/>
            </a:prstGeom>
          </p:spPr>
          <p:txBody>
            <a:bodyPr lIns="0" tIns="0" rIns="0" bIns="0" rtlCol="0" anchor="t">
              <a:spAutoFit/>
            </a:bodyPr>
            <a:lstStyle/>
            <a:p>
              <a:pPr algn="ctr">
                <a:lnSpc>
                  <a:spcPts val="1407"/>
                </a:lnSpc>
              </a:pPr>
              <a:r>
                <a:rPr lang="en-US" sz="1005">
                  <a:solidFill>
                    <a:srgbClr val="F36B2B"/>
                  </a:solidFill>
                  <a:latin typeface="Bobby Jones Condensed Soft"/>
                  <a:ea typeface="Bobby Jones Condensed Soft"/>
                  <a:cs typeface="Bobby Jones Condensed Soft"/>
                  <a:sym typeface="Bobby Jones Condensed Soft"/>
                </a:rPr>
                <a:t>L</a:t>
              </a:r>
            </a:p>
          </p:txBody>
        </p:sp>
        <p:sp>
          <p:nvSpPr>
            <p:cNvPr id="7" name="Freeform 7"/>
            <p:cNvSpPr/>
            <p:nvPr/>
          </p:nvSpPr>
          <p:spPr>
            <a:xfrm rot="9001455">
              <a:off x="661132" y="153825"/>
              <a:ext cx="714758" cy="844618"/>
            </a:xfrm>
            <a:custGeom>
              <a:avLst/>
              <a:gdLst/>
              <a:ahLst/>
              <a:cxnLst/>
              <a:rect l="l" t="t" r="r" b="b"/>
              <a:pathLst>
                <a:path w="714758" h="844618">
                  <a:moveTo>
                    <a:pt x="0" y="0"/>
                  </a:moveTo>
                  <a:lnTo>
                    <a:pt x="714758" y="0"/>
                  </a:lnTo>
                  <a:lnTo>
                    <a:pt x="714758" y="844618"/>
                  </a:lnTo>
                  <a:lnTo>
                    <a:pt x="0" y="84461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rot="-8500143">
              <a:off x="806196" y="51856"/>
              <a:ext cx="316079" cy="428282"/>
            </a:xfrm>
            <a:custGeom>
              <a:avLst/>
              <a:gdLst/>
              <a:ahLst/>
              <a:cxnLst/>
              <a:rect l="l" t="t" r="r" b="b"/>
              <a:pathLst>
                <a:path w="316079" h="428282">
                  <a:moveTo>
                    <a:pt x="0" y="0"/>
                  </a:moveTo>
                  <a:lnTo>
                    <a:pt x="316079" y="0"/>
                  </a:lnTo>
                  <a:lnTo>
                    <a:pt x="316079" y="428282"/>
                  </a:lnTo>
                  <a:lnTo>
                    <a:pt x="0" y="428282"/>
                  </a:lnTo>
                  <a:lnTo>
                    <a:pt x="0" y="0"/>
                  </a:lnTo>
                  <a:close/>
                </a:path>
              </a:pathLst>
            </a:custGeom>
            <a:blipFill>
              <a:blip r:embed="rId6">
                <a:extLst>
                  <a:ext uri="{96DAC541-7B7A-43D3-8B79-37D633B846F1}">
                    <asvg:svgBlip xmlns:asvg="http://schemas.microsoft.com/office/drawing/2016/SVG/main" r:embed="rId7"/>
                  </a:ext>
                </a:extLst>
              </a:blip>
              <a:stretch>
                <a:fillRect l="-117708" t="-89863"/>
              </a:stretch>
            </a:blipFill>
          </p:spPr>
          <p:txBody>
            <a:bodyPr/>
            <a:lstStyle/>
            <a:p>
              <a:endParaRPr lang="en-US"/>
            </a:p>
          </p:txBody>
        </p:sp>
      </p:grpSp>
      <p:sp>
        <p:nvSpPr>
          <p:cNvPr id="9" name="TextBox 9"/>
          <p:cNvSpPr txBox="1"/>
          <p:nvPr/>
        </p:nvSpPr>
        <p:spPr>
          <a:xfrm>
            <a:off x="1637528" y="1625031"/>
            <a:ext cx="16316319" cy="4936617"/>
          </a:xfrm>
          <a:prstGeom prst="rect">
            <a:avLst/>
          </a:prstGeom>
        </p:spPr>
        <p:txBody>
          <a:bodyPr lIns="0" tIns="0" rIns="0" bIns="0" rtlCol="0" anchor="t">
            <a:spAutoFit/>
          </a:bodyPr>
          <a:lstStyle/>
          <a:p>
            <a:pPr marL="712467" lvl="1" indent="-356233" algn="l">
              <a:lnSpc>
                <a:spcPts val="3563"/>
              </a:lnSpc>
              <a:buFont typeface="Arial"/>
              <a:buChar char="•"/>
            </a:pPr>
            <a:r>
              <a:rPr lang="en-US" sz="3299">
                <a:solidFill>
                  <a:srgbClr val="000000"/>
                </a:solidFill>
                <a:latin typeface="Open Sans"/>
                <a:ea typeface="Open Sans"/>
                <a:cs typeface="Open Sans"/>
                <a:sym typeface="Open Sans"/>
              </a:rPr>
              <a:t>LEN continues to provide protection for </a:t>
            </a:r>
            <a:r>
              <a:rPr lang="en-US" sz="3299" b="1">
                <a:solidFill>
                  <a:srgbClr val="000000"/>
                </a:solidFill>
                <a:latin typeface="Open Sans Bold"/>
                <a:ea typeface="Open Sans Bold"/>
                <a:cs typeface="Open Sans Bold"/>
                <a:sym typeface="Open Sans Bold"/>
              </a:rPr>
              <a:t>6 months after the last injection</a:t>
            </a:r>
            <a:r>
              <a:rPr lang="en-US" sz="3299">
                <a:solidFill>
                  <a:srgbClr val="000000"/>
                </a:solidFill>
                <a:latin typeface="Open Sans"/>
                <a:ea typeface="Open Sans"/>
                <a:cs typeface="Open Sans"/>
                <a:sym typeface="Open Sans"/>
              </a:rPr>
              <a:t>, whether the last injection administered was an INITIATION INJECTION 2 or a FOLLOW-UP INJECTION. If for any reason a client only received INITIAITON INJECTION 1, protection against HIV is unknown.</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After a LEN injection (regardless of injection type), lenacapavir remains in the body for approximately 1 year, often referred to as the “tail.” Drug levels are only protective for the ﬁrst 6 months of the tail phase. For the 6 remaining months of the tail, lenacapavir levels are too low to provide protection. Throughout this latter period of the tail, a client acquiring HIV may be at risk of negative clinical outcomes, including HIV drug resistance. Though not observed to date, diagnostic complications in such individuals may also be possible.</a:t>
            </a:r>
          </a:p>
        </p:txBody>
      </p:sp>
      <p:sp>
        <p:nvSpPr>
          <p:cNvPr id="10" name="Freeform 10"/>
          <p:cNvSpPr/>
          <p:nvPr/>
        </p:nvSpPr>
        <p:spPr>
          <a:xfrm>
            <a:off x="2079859" y="6234984"/>
            <a:ext cx="14128281" cy="3278822"/>
          </a:xfrm>
          <a:custGeom>
            <a:avLst/>
            <a:gdLst/>
            <a:ahLst/>
            <a:cxnLst/>
            <a:rect l="l" t="t" r="r" b="b"/>
            <a:pathLst>
              <a:path w="14128281" h="3278822">
                <a:moveTo>
                  <a:pt x="0" y="0"/>
                </a:moveTo>
                <a:lnTo>
                  <a:pt x="14128282" y="0"/>
                </a:lnTo>
                <a:lnTo>
                  <a:pt x="14128282" y="3278821"/>
                </a:lnTo>
                <a:lnTo>
                  <a:pt x="0" y="3278821"/>
                </a:lnTo>
                <a:lnTo>
                  <a:pt x="0" y="0"/>
                </a:lnTo>
                <a:close/>
              </a:path>
            </a:pathLst>
          </a:custGeom>
          <a:blipFill>
            <a:blip r:embed="rId8">
              <a:extLst>
                <a:ext uri="{96DAC541-7B7A-43D3-8B79-37D633B846F1}">
                  <asvg:svgBlip xmlns:asvg="http://schemas.microsoft.com/office/drawing/2016/SVG/main" r:embed="rId9"/>
                </a:ext>
              </a:extLst>
            </a:blip>
            <a:stretch>
              <a:fillRect b="-31516"/>
            </a:stretch>
          </a:blipFill>
        </p:spPr>
        <p:txBody>
          <a:bodyPr/>
          <a:lstStyle/>
          <a:p>
            <a:endParaRPr lang="en-US"/>
          </a:p>
        </p:txBody>
      </p:sp>
      <p:sp>
        <p:nvSpPr>
          <p:cNvPr id="11" name="TextBox 11"/>
          <p:cNvSpPr txBox="1"/>
          <p:nvPr/>
        </p:nvSpPr>
        <p:spPr>
          <a:xfrm>
            <a:off x="2079859" y="9532855"/>
            <a:ext cx="3636285" cy="225208"/>
          </a:xfrm>
          <a:prstGeom prst="rect">
            <a:avLst/>
          </a:prstGeom>
        </p:spPr>
        <p:txBody>
          <a:bodyPr lIns="0" tIns="0" rIns="0" bIns="0" rtlCol="0" anchor="t">
            <a:spAutoFit/>
          </a:bodyPr>
          <a:lstStyle/>
          <a:p>
            <a:pPr algn="ctr">
              <a:lnSpc>
                <a:spcPts val="1784"/>
              </a:lnSpc>
            </a:pPr>
            <a:r>
              <a:rPr lang="en-US" sz="1652" b="1">
                <a:solidFill>
                  <a:srgbClr val="000000"/>
                </a:solidFill>
                <a:latin typeface="Open Sans Bold"/>
                <a:ea typeface="Open Sans Bold"/>
                <a:cs typeface="Open Sans Bold"/>
                <a:sym typeface="Open Sans Bold"/>
              </a:rPr>
              <a:t>FINAL INJECTION</a:t>
            </a:r>
          </a:p>
        </p:txBody>
      </p:sp>
      <p:sp>
        <p:nvSpPr>
          <p:cNvPr id="12" name="TextBox 12"/>
          <p:cNvSpPr txBox="1"/>
          <p:nvPr/>
        </p:nvSpPr>
        <p:spPr>
          <a:xfrm>
            <a:off x="12571855" y="9435909"/>
            <a:ext cx="3636285" cy="663358"/>
          </a:xfrm>
          <a:prstGeom prst="rect">
            <a:avLst/>
          </a:prstGeom>
        </p:spPr>
        <p:txBody>
          <a:bodyPr lIns="0" tIns="0" rIns="0" bIns="0" rtlCol="0" anchor="t">
            <a:spAutoFit/>
          </a:bodyPr>
          <a:lstStyle/>
          <a:p>
            <a:pPr algn="ctr">
              <a:lnSpc>
                <a:spcPts val="1784"/>
              </a:lnSpc>
            </a:pPr>
            <a:r>
              <a:rPr lang="en-US" sz="1652" b="1">
                <a:solidFill>
                  <a:srgbClr val="000000"/>
                </a:solidFill>
                <a:latin typeface="Open Sans Bold"/>
                <a:ea typeface="Open Sans Bold"/>
                <a:cs typeface="Open Sans Bold"/>
                <a:sym typeface="Open Sans Bold"/>
              </a:rPr>
              <a:t>PROTECTION ENDS </a:t>
            </a:r>
          </a:p>
          <a:p>
            <a:pPr algn="ctr">
              <a:lnSpc>
                <a:spcPts val="1784"/>
              </a:lnSpc>
            </a:pPr>
            <a:r>
              <a:rPr lang="en-US" sz="1652">
                <a:solidFill>
                  <a:srgbClr val="000000"/>
                </a:solidFill>
                <a:latin typeface="Open Sans"/>
                <a:ea typeface="Open Sans"/>
                <a:cs typeface="Open Sans"/>
                <a:sym typeface="Open Sans"/>
              </a:rPr>
              <a:t>6 MONTHS (26 WEEKS) +/- 14 DAYS AFTER FINAL INJECTION</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78715" y="1768170"/>
            <a:ext cx="28464719" cy="9037548"/>
          </a:xfrm>
          <a:custGeom>
            <a:avLst/>
            <a:gdLst/>
            <a:ahLst/>
            <a:cxnLst/>
            <a:rect l="l" t="t" r="r" b="b"/>
            <a:pathLst>
              <a:path w="28464719" h="9037548">
                <a:moveTo>
                  <a:pt x="0" y="0"/>
                </a:moveTo>
                <a:lnTo>
                  <a:pt x="28464719" y="0"/>
                </a:lnTo>
                <a:lnTo>
                  <a:pt x="28464719" y="9037548"/>
                </a:lnTo>
                <a:lnTo>
                  <a:pt x="0" y="9037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757032" y="3853042"/>
            <a:ext cx="10502268" cy="4284983"/>
          </a:xfrm>
          <a:prstGeom prst="rect">
            <a:avLst/>
          </a:prstGeom>
        </p:spPr>
        <p:txBody>
          <a:bodyPr lIns="0" tIns="0" rIns="0" bIns="0" rtlCol="0" anchor="t">
            <a:spAutoFit/>
          </a:bodyPr>
          <a:lstStyle/>
          <a:p>
            <a:pPr algn="l">
              <a:lnSpc>
                <a:spcPts val="5701"/>
              </a:lnSpc>
            </a:pPr>
            <a:r>
              <a:rPr lang="en-US" sz="4072">
                <a:solidFill>
                  <a:srgbClr val="FFFFFF"/>
                </a:solidFill>
                <a:latin typeface="Open Sans"/>
                <a:ea typeface="Open Sans"/>
                <a:cs typeface="Open Sans"/>
                <a:sym typeface="Open Sans"/>
              </a:rPr>
              <a:t>It is not known whether clients who discontinue LEN and subsequently acquire HIV at any point in the year-long tail phase may experience an interference in the production of anti-HIV antibodies and delays the ability of HIV tests to detect HIV.</a:t>
            </a:r>
          </a:p>
        </p:txBody>
      </p:sp>
      <p:sp>
        <p:nvSpPr>
          <p:cNvPr id="4" name="TextBox 4"/>
          <p:cNvSpPr txBox="1"/>
          <p:nvPr/>
        </p:nvSpPr>
        <p:spPr>
          <a:xfrm>
            <a:off x="449519" y="555831"/>
            <a:ext cx="17388962" cy="840962"/>
          </a:xfrm>
          <a:prstGeom prst="rect">
            <a:avLst/>
          </a:prstGeom>
        </p:spPr>
        <p:txBody>
          <a:bodyPr lIns="0" tIns="0" rIns="0" bIns="0" rtlCol="0" anchor="t">
            <a:spAutoFit/>
          </a:bodyPr>
          <a:lstStyle/>
          <a:p>
            <a:pPr algn="l">
              <a:lnSpc>
                <a:spcPts val="6803"/>
              </a:lnSpc>
            </a:pPr>
            <a:r>
              <a:rPr lang="en-US" sz="4859" b="1">
                <a:solidFill>
                  <a:srgbClr val="FE6C39"/>
                </a:solidFill>
                <a:latin typeface="Roboto Condensed Bold"/>
                <a:ea typeface="Roboto Condensed Bold"/>
                <a:cs typeface="Roboto Condensed Bold"/>
                <a:sym typeface="Roboto Condensed Bold"/>
              </a:rPr>
              <a:t>Additional Details: Delayed Detection of HIV after LEN Discontinuation</a:t>
            </a:r>
          </a:p>
        </p:txBody>
      </p:sp>
      <p:sp>
        <p:nvSpPr>
          <p:cNvPr id="5" name="Freeform 5"/>
          <p:cNvSpPr/>
          <p:nvPr/>
        </p:nvSpPr>
        <p:spPr>
          <a:xfrm>
            <a:off x="1028700" y="3214604"/>
            <a:ext cx="4761042" cy="5647583"/>
          </a:xfrm>
          <a:custGeom>
            <a:avLst/>
            <a:gdLst/>
            <a:ahLst/>
            <a:cxnLst/>
            <a:rect l="l" t="t" r="r" b="b"/>
            <a:pathLst>
              <a:path w="4761042" h="5647583">
                <a:moveTo>
                  <a:pt x="0" y="0"/>
                </a:moveTo>
                <a:lnTo>
                  <a:pt x="4761042" y="0"/>
                </a:lnTo>
                <a:lnTo>
                  <a:pt x="4761042" y="5647584"/>
                </a:lnTo>
                <a:lnTo>
                  <a:pt x="0" y="5647584"/>
                </a:lnTo>
                <a:lnTo>
                  <a:pt x="0" y="0"/>
                </a:lnTo>
                <a:close/>
              </a:path>
            </a:pathLst>
          </a:custGeom>
          <a:blipFill>
            <a:blip r:embed="rId4"/>
            <a:stretch>
              <a:fillRect l="-132186" t="-24250" b="-71488"/>
            </a:stretch>
          </a:blipFill>
        </p:spPr>
        <p:txBody>
          <a:bodyPr/>
          <a:lstStyle/>
          <a:p>
            <a:endParaRPr lang="en-US"/>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778715" y="1768170"/>
            <a:ext cx="28464719" cy="9037548"/>
          </a:xfrm>
          <a:custGeom>
            <a:avLst/>
            <a:gdLst/>
            <a:ahLst/>
            <a:cxnLst/>
            <a:rect l="l" t="t" r="r" b="b"/>
            <a:pathLst>
              <a:path w="28464719" h="9037548">
                <a:moveTo>
                  <a:pt x="0" y="0"/>
                </a:moveTo>
                <a:lnTo>
                  <a:pt x="28464719" y="0"/>
                </a:lnTo>
                <a:lnTo>
                  <a:pt x="28464719" y="9037548"/>
                </a:lnTo>
                <a:lnTo>
                  <a:pt x="0" y="90375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7115053" y="2581491"/>
            <a:ext cx="10414124" cy="6856661"/>
          </a:xfrm>
          <a:prstGeom prst="rect">
            <a:avLst/>
          </a:prstGeom>
        </p:spPr>
        <p:txBody>
          <a:bodyPr lIns="0" tIns="0" rIns="0" bIns="0" rtlCol="0" anchor="t">
            <a:spAutoFit/>
          </a:bodyPr>
          <a:lstStyle/>
          <a:p>
            <a:pPr algn="l">
              <a:lnSpc>
                <a:spcPts val="4980"/>
              </a:lnSpc>
            </a:pPr>
            <a:r>
              <a:rPr lang="en-US" sz="3557">
                <a:solidFill>
                  <a:srgbClr val="FFFFFF"/>
                </a:solidFill>
                <a:latin typeface="Open Sans"/>
                <a:ea typeface="Open Sans"/>
                <a:cs typeface="Open Sans"/>
                <a:sym typeface="Open Sans"/>
              </a:rPr>
              <a:t>Clients who have discontinued LEN and subsequently acquire HIV in the year-long tail phase, may be at risk of developing viral drug resistance. Though no data exist at present, it’s possible LEN resistance could render LEN or other future capsid inhibitor medications less effective at treating HIV. However, capsid inhibitors are not currently routinely used in HIV treatment regimens, so the implications of LEN drug resistance to clinical care should be minimal.</a:t>
            </a:r>
          </a:p>
        </p:txBody>
      </p:sp>
      <p:sp>
        <p:nvSpPr>
          <p:cNvPr id="4" name="TextBox 4"/>
          <p:cNvSpPr txBox="1"/>
          <p:nvPr/>
        </p:nvSpPr>
        <p:spPr>
          <a:xfrm>
            <a:off x="449519" y="555831"/>
            <a:ext cx="17388962" cy="840962"/>
          </a:xfrm>
          <a:prstGeom prst="rect">
            <a:avLst/>
          </a:prstGeom>
        </p:spPr>
        <p:txBody>
          <a:bodyPr lIns="0" tIns="0" rIns="0" bIns="0" rtlCol="0" anchor="t">
            <a:spAutoFit/>
          </a:bodyPr>
          <a:lstStyle/>
          <a:p>
            <a:pPr algn="l">
              <a:lnSpc>
                <a:spcPts val="6803"/>
              </a:lnSpc>
            </a:pPr>
            <a:r>
              <a:rPr lang="en-US" sz="4859" b="1">
                <a:solidFill>
                  <a:srgbClr val="FE6C39"/>
                </a:solidFill>
                <a:latin typeface="Roboto Condensed Bold"/>
                <a:ea typeface="Roboto Condensed Bold"/>
                <a:cs typeface="Roboto Condensed Bold"/>
                <a:sym typeface="Roboto Condensed Bold"/>
              </a:rPr>
              <a:t>Additional Details: Viral Drug Resistance after LEN Discontinuation</a:t>
            </a:r>
          </a:p>
        </p:txBody>
      </p:sp>
      <p:sp>
        <p:nvSpPr>
          <p:cNvPr id="5" name="Freeform 5"/>
          <p:cNvSpPr/>
          <p:nvPr/>
        </p:nvSpPr>
        <p:spPr>
          <a:xfrm>
            <a:off x="0" y="3761315"/>
            <a:ext cx="5884421" cy="5051258"/>
          </a:xfrm>
          <a:custGeom>
            <a:avLst/>
            <a:gdLst/>
            <a:ahLst/>
            <a:cxnLst/>
            <a:rect l="l" t="t" r="r" b="b"/>
            <a:pathLst>
              <a:path w="5884421" h="5051258">
                <a:moveTo>
                  <a:pt x="0" y="0"/>
                </a:moveTo>
                <a:lnTo>
                  <a:pt x="5884421" y="0"/>
                </a:lnTo>
                <a:lnTo>
                  <a:pt x="5884421" y="5051258"/>
                </a:lnTo>
                <a:lnTo>
                  <a:pt x="0" y="5051258"/>
                </a:lnTo>
                <a:lnTo>
                  <a:pt x="0" y="0"/>
                </a:lnTo>
                <a:close/>
              </a:path>
            </a:pathLst>
          </a:custGeom>
          <a:blipFill>
            <a:blip r:embed="rId4"/>
            <a:stretch>
              <a:fillRect t="-100143" r="-71805"/>
            </a:stretch>
          </a:blipFill>
        </p:spPr>
        <p:txBody>
          <a:bodyPr/>
          <a:lstStyle/>
          <a:p>
            <a:endParaRPr lang="en-US"/>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1D9EDE"/>
        </a:solidFill>
        <a:effectLst/>
      </p:bgPr>
    </p:bg>
    <p:spTree>
      <p:nvGrpSpPr>
        <p:cNvPr id="1" name=""/>
        <p:cNvGrpSpPr/>
        <p:nvPr/>
      </p:nvGrpSpPr>
      <p:grpSpPr>
        <a:xfrm>
          <a:off x="0" y="0"/>
          <a:ext cx="0" cy="0"/>
          <a:chOff x="0" y="0"/>
          <a:chExt cx="0" cy="0"/>
        </a:xfrm>
      </p:grpSpPr>
      <p:sp>
        <p:nvSpPr>
          <p:cNvPr id="2" name="Freeform 2"/>
          <p:cNvSpPr/>
          <p:nvPr/>
        </p:nvSpPr>
        <p:spPr>
          <a:xfrm>
            <a:off x="11522848" y="0"/>
            <a:ext cx="6765152" cy="6460720"/>
          </a:xfrm>
          <a:custGeom>
            <a:avLst/>
            <a:gdLst/>
            <a:ahLst/>
            <a:cxnLst/>
            <a:rect l="l" t="t" r="r" b="b"/>
            <a:pathLst>
              <a:path w="6765152" h="6460720">
                <a:moveTo>
                  <a:pt x="0" y="0"/>
                </a:moveTo>
                <a:lnTo>
                  <a:pt x="6765152" y="0"/>
                </a:lnTo>
                <a:lnTo>
                  <a:pt x="6765152" y="6460720"/>
                </a:lnTo>
                <a:lnTo>
                  <a:pt x="0" y="64607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1028700" y="5372964"/>
            <a:ext cx="15497243" cy="1087756"/>
          </a:xfrm>
          <a:prstGeom prst="rect">
            <a:avLst/>
          </a:prstGeom>
        </p:spPr>
        <p:txBody>
          <a:bodyPr lIns="0" tIns="0" rIns="0" bIns="0" rtlCol="0" anchor="t">
            <a:spAutoFit/>
          </a:bodyPr>
          <a:lstStyle/>
          <a:p>
            <a:pPr algn="l">
              <a:lnSpc>
                <a:spcPts val="8819"/>
              </a:lnSpc>
            </a:pPr>
            <a:r>
              <a:rPr lang="en-US" sz="6299" b="1">
                <a:solidFill>
                  <a:srgbClr val="FFFFFF"/>
                </a:solidFill>
                <a:latin typeface="Roboto Condensed Bold"/>
                <a:ea typeface="Roboto Condensed Bold"/>
                <a:cs typeface="Roboto Condensed Bold"/>
                <a:sym typeface="Roboto Condensed Bold"/>
              </a:rPr>
              <a:t>Transitioning Between PrEP Products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050066" y="3669006"/>
            <a:ext cx="10861742" cy="5384292"/>
          </a:xfrm>
          <a:prstGeom prst="rect">
            <a:avLst/>
          </a:prstGeom>
        </p:spPr>
        <p:txBody>
          <a:bodyPr lIns="0" tIns="0" rIns="0" bIns="0" rtlCol="0" anchor="t">
            <a:spAutoFit/>
          </a:bodyPr>
          <a:lstStyle/>
          <a:p>
            <a:pPr marL="712467" lvl="1" indent="-356233" algn="l">
              <a:lnSpc>
                <a:spcPts val="3563"/>
              </a:lnSpc>
              <a:buFont typeface="Arial"/>
              <a:buChar char="•"/>
            </a:pPr>
            <a:r>
              <a:rPr lang="en-US" sz="3299">
                <a:solidFill>
                  <a:srgbClr val="000000"/>
                </a:solidFill>
                <a:latin typeface="Open Sans"/>
                <a:ea typeface="Open Sans"/>
                <a:cs typeface="Open Sans"/>
                <a:sym typeface="Open Sans"/>
              </a:rPr>
              <a:t>Clients starting a particular PrEP product may decide later to switch to another option, for any number of reasons that may be related to their preferences or product characteristics. </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Here we present a number of considerations to help providers manage switching between PrEP products and maintaining continuity of HIV protection through overlapped use.</a:t>
            </a:r>
          </a:p>
          <a:p>
            <a:pPr marL="712467" lvl="1" indent="-356233" algn="l">
              <a:lnSpc>
                <a:spcPts val="3563"/>
              </a:lnSpc>
              <a:buFont typeface="Arial"/>
              <a:buChar char="•"/>
            </a:pPr>
            <a:r>
              <a:rPr lang="en-US" sz="3299">
                <a:solidFill>
                  <a:srgbClr val="000000"/>
                </a:solidFill>
                <a:latin typeface="Open Sans"/>
                <a:ea typeface="Open Sans"/>
                <a:cs typeface="Open Sans"/>
                <a:sym typeface="Open Sans"/>
              </a:rPr>
              <a:t>For example, because the new PrEP product will not begin to protect against HIV immediately, it should be started before the prior PrEP product stops providing protection.</a:t>
            </a:r>
          </a:p>
        </p:txBody>
      </p:sp>
      <p:sp>
        <p:nvSpPr>
          <p:cNvPr id="3" name="Freeform 3"/>
          <p:cNvSpPr/>
          <p:nvPr/>
        </p:nvSpPr>
        <p:spPr>
          <a:xfrm>
            <a:off x="790019" y="3822848"/>
            <a:ext cx="6418480" cy="5038507"/>
          </a:xfrm>
          <a:custGeom>
            <a:avLst/>
            <a:gdLst/>
            <a:ahLst/>
            <a:cxnLst/>
            <a:rect l="l" t="t" r="r" b="b"/>
            <a:pathLst>
              <a:path w="6418480" h="5038507">
                <a:moveTo>
                  <a:pt x="0" y="0"/>
                </a:moveTo>
                <a:lnTo>
                  <a:pt x="6418480" y="0"/>
                </a:lnTo>
                <a:lnTo>
                  <a:pt x="6418480" y="5038507"/>
                </a:lnTo>
                <a:lnTo>
                  <a:pt x="0" y="503850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4" name="TextBox 4"/>
          <p:cNvSpPr txBox="1"/>
          <p:nvPr/>
        </p:nvSpPr>
        <p:spPr>
          <a:xfrm>
            <a:off x="1028700" y="1162050"/>
            <a:ext cx="16447559" cy="2008886"/>
          </a:xfrm>
          <a:prstGeom prst="rect">
            <a:avLst/>
          </a:prstGeom>
        </p:spPr>
        <p:txBody>
          <a:bodyPr lIns="0" tIns="0" rIns="0" bIns="0" rtlCol="0" anchor="t">
            <a:spAutoFit/>
          </a:bodyPr>
          <a:lstStyle/>
          <a:p>
            <a:pPr algn="l">
              <a:lnSpc>
                <a:spcPts val="5152"/>
              </a:lnSpc>
            </a:pPr>
            <a:r>
              <a:rPr lang="en-US" sz="5600" b="1">
                <a:solidFill>
                  <a:srgbClr val="000000"/>
                </a:solidFill>
                <a:latin typeface="Roboto Condensed Bold"/>
                <a:ea typeface="Roboto Condensed Bold"/>
                <a:cs typeface="Roboto Condensed Bold"/>
                <a:sym typeface="Roboto Condensed Bold"/>
              </a:rPr>
              <a:t>What special considerations should be made for clients wishing to transition from using one PrEP product to another?</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825189" y="4506159"/>
            <a:ext cx="8637623" cy="5225333"/>
          </a:xfrm>
          <a:custGeom>
            <a:avLst/>
            <a:gdLst/>
            <a:ahLst/>
            <a:cxnLst/>
            <a:rect l="l" t="t" r="r" b="b"/>
            <a:pathLst>
              <a:path w="8637623" h="5225333">
                <a:moveTo>
                  <a:pt x="0" y="0"/>
                </a:moveTo>
                <a:lnTo>
                  <a:pt x="8637622" y="0"/>
                </a:lnTo>
                <a:lnTo>
                  <a:pt x="8637622" y="5225333"/>
                </a:lnTo>
                <a:lnTo>
                  <a:pt x="0" y="5225333"/>
                </a:lnTo>
                <a:lnTo>
                  <a:pt x="0" y="0"/>
                </a:lnTo>
                <a:close/>
              </a:path>
            </a:pathLst>
          </a:custGeom>
          <a:blipFill>
            <a:blip r:embed="rId2">
              <a:extLst>
                <a:ext uri="{96DAC541-7B7A-43D3-8B79-37D633B846F1}">
                  <asvg:svgBlip xmlns:asvg="http://schemas.microsoft.com/office/drawing/2016/SVG/main" r:embed="rId3"/>
                </a:ext>
              </a:extLst>
            </a:blip>
            <a:stretch>
              <a:fillRect l="-202475"/>
            </a:stretch>
          </a:blipFill>
        </p:spPr>
        <p:txBody>
          <a:bodyPr/>
          <a:lstStyle/>
          <a:p>
            <a:endParaRPr lang="en-US"/>
          </a:p>
        </p:txBody>
      </p:sp>
      <p:sp>
        <p:nvSpPr>
          <p:cNvPr id="3" name="TextBox 3"/>
          <p:cNvSpPr txBox="1"/>
          <p:nvPr/>
        </p:nvSpPr>
        <p:spPr>
          <a:xfrm>
            <a:off x="662714" y="2030278"/>
            <a:ext cx="16962573" cy="1885331"/>
          </a:xfrm>
          <a:prstGeom prst="rect">
            <a:avLst/>
          </a:prstGeom>
        </p:spPr>
        <p:txBody>
          <a:bodyPr lIns="0" tIns="0" rIns="0" bIns="0" rtlCol="0" anchor="t">
            <a:spAutoFit/>
          </a:bodyPr>
          <a:lstStyle/>
          <a:p>
            <a:pPr algn="l">
              <a:lnSpc>
                <a:spcPts val="5063"/>
              </a:lnSpc>
            </a:pPr>
            <a:r>
              <a:rPr lang="en-US" sz="3616">
                <a:solidFill>
                  <a:srgbClr val="1D9EDE"/>
                </a:solidFill>
                <a:latin typeface="Open Sans"/>
                <a:ea typeface="Open Sans"/>
                <a:cs typeface="Open Sans"/>
                <a:sym typeface="Open Sans"/>
              </a:rPr>
              <a:t>A client wishing to discontinue TDF-based oral PrEP and start LEN product may do so, if clinically eligible to use LEN. An eligibility assessment to detect contraindications would be needed, as described in Lesson 2.</a:t>
            </a:r>
          </a:p>
        </p:txBody>
      </p:sp>
      <p:sp>
        <p:nvSpPr>
          <p:cNvPr id="4" name="TextBox 4"/>
          <p:cNvSpPr txBox="1"/>
          <p:nvPr/>
        </p:nvSpPr>
        <p:spPr>
          <a:xfrm>
            <a:off x="662714" y="418147"/>
            <a:ext cx="16152910" cy="1087756"/>
          </a:xfrm>
          <a:prstGeom prst="rect">
            <a:avLst/>
          </a:prstGeom>
        </p:spPr>
        <p:txBody>
          <a:bodyPr lIns="0" tIns="0" rIns="0" bIns="0" rtlCol="0" anchor="t">
            <a:spAutoFit/>
          </a:bodyPr>
          <a:lstStyle/>
          <a:p>
            <a:pPr algn="l">
              <a:lnSpc>
                <a:spcPts val="8819"/>
              </a:lnSpc>
            </a:pPr>
            <a:r>
              <a:rPr lang="en-US" sz="6299" b="1">
                <a:solidFill>
                  <a:srgbClr val="1D9EDE"/>
                </a:solidFill>
                <a:latin typeface="Roboto Condensed Bold"/>
                <a:ea typeface="Roboto Condensed Bold"/>
                <a:cs typeface="Roboto Condensed Bold"/>
                <a:sym typeface="Roboto Condensed Bold"/>
              </a:rPr>
              <a:t>Switching from Oral PrEP</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480252" y="3109717"/>
            <a:ext cx="13035600" cy="7332525"/>
          </a:xfrm>
          <a:custGeom>
            <a:avLst/>
            <a:gdLst/>
            <a:ahLst/>
            <a:cxnLst/>
            <a:rect l="l" t="t" r="r" b="b"/>
            <a:pathLst>
              <a:path w="13035600" h="7332525">
                <a:moveTo>
                  <a:pt x="0" y="0"/>
                </a:moveTo>
                <a:lnTo>
                  <a:pt x="13035600" y="0"/>
                </a:lnTo>
                <a:lnTo>
                  <a:pt x="13035600" y="7332525"/>
                </a:lnTo>
                <a:lnTo>
                  <a:pt x="0" y="733252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516766" y="1697746"/>
            <a:ext cx="16962573" cy="1889333"/>
          </a:xfrm>
          <a:prstGeom prst="rect">
            <a:avLst/>
          </a:prstGeom>
        </p:spPr>
        <p:txBody>
          <a:bodyPr lIns="0" tIns="0" rIns="0" bIns="0" rtlCol="0" anchor="t">
            <a:spAutoFit/>
          </a:bodyPr>
          <a:lstStyle/>
          <a:p>
            <a:pPr marL="780874" lvl="1" indent="-390437" algn="l">
              <a:lnSpc>
                <a:spcPts val="5063"/>
              </a:lnSpc>
              <a:buFont typeface="Arial"/>
              <a:buChar char="•"/>
            </a:pPr>
            <a:r>
              <a:rPr lang="en-US" sz="3616">
                <a:solidFill>
                  <a:srgbClr val="000000"/>
                </a:solidFill>
                <a:latin typeface="Open Sans"/>
                <a:ea typeface="Open Sans"/>
                <a:cs typeface="Open Sans"/>
                <a:sym typeface="Open Sans"/>
              </a:rPr>
              <a:t>Clients should continue using TDF-based oral PrEP throughout both days of receiving INITIATION REGIMEN to start LEN (all doses).</a:t>
            </a:r>
          </a:p>
          <a:p>
            <a:pPr algn="l">
              <a:lnSpc>
                <a:spcPts val="5063"/>
              </a:lnSpc>
            </a:pPr>
            <a:endParaRPr lang="en-US" sz="3616">
              <a:solidFill>
                <a:srgbClr val="000000"/>
              </a:solidFill>
              <a:latin typeface="Open Sans"/>
              <a:ea typeface="Open Sans"/>
              <a:cs typeface="Open Sans"/>
              <a:sym typeface="Open Sans"/>
            </a:endParaRPr>
          </a:p>
        </p:txBody>
      </p:sp>
      <p:sp>
        <p:nvSpPr>
          <p:cNvPr id="4" name="TextBox 4"/>
          <p:cNvSpPr txBox="1"/>
          <p:nvPr/>
        </p:nvSpPr>
        <p:spPr>
          <a:xfrm>
            <a:off x="516766" y="418147"/>
            <a:ext cx="16152910" cy="1087756"/>
          </a:xfrm>
          <a:prstGeom prst="rect">
            <a:avLst/>
          </a:prstGeom>
        </p:spPr>
        <p:txBody>
          <a:bodyPr lIns="0" tIns="0" rIns="0" bIns="0" rtlCol="0" anchor="t">
            <a:spAutoFit/>
          </a:bodyPr>
          <a:lstStyle/>
          <a:p>
            <a:pPr algn="l">
              <a:lnSpc>
                <a:spcPts val="8819"/>
              </a:lnSpc>
            </a:pPr>
            <a:r>
              <a:rPr lang="en-US" sz="6299" b="1">
                <a:solidFill>
                  <a:srgbClr val="1D9EDE"/>
                </a:solidFill>
                <a:latin typeface="Roboto Condensed Bold"/>
                <a:ea typeface="Roboto Condensed Bold"/>
                <a:cs typeface="Roboto Condensed Bold"/>
                <a:sym typeface="Roboto Condensed Bold"/>
              </a:rPr>
              <a:t>Switching from Oral PrEP </a:t>
            </a:r>
            <a:r>
              <a:rPr lang="en-US" sz="6299" b="1">
                <a:solidFill>
                  <a:srgbClr val="000000"/>
                </a:solidFill>
                <a:latin typeface="Roboto Condensed Bold"/>
                <a:ea typeface="Roboto Condensed Bold"/>
                <a:cs typeface="Roboto Condensed Bold"/>
                <a:sym typeface="Roboto Condensed Bold"/>
              </a:rPr>
              <a:t>- To LEN</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4493537" y="4333513"/>
            <a:ext cx="9009030" cy="5393775"/>
          </a:xfrm>
          <a:custGeom>
            <a:avLst/>
            <a:gdLst/>
            <a:ahLst/>
            <a:cxnLst/>
            <a:rect l="l" t="t" r="r" b="b"/>
            <a:pathLst>
              <a:path w="9009030" h="5393775">
                <a:moveTo>
                  <a:pt x="0" y="0"/>
                </a:moveTo>
                <a:lnTo>
                  <a:pt x="9009030" y="0"/>
                </a:lnTo>
                <a:lnTo>
                  <a:pt x="9009030" y="5393774"/>
                </a:lnTo>
                <a:lnTo>
                  <a:pt x="0" y="5393774"/>
                </a:lnTo>
                <a:lnTo>
                  <a:pt x="0" y="0"/>
                </a:lnTo>
                <a:close/>
              </a:path>
            </a:pathLst>
          </a:custGeom>
          <a:blipFill>
            <a:blip r:embed="rId2">
              <a:extLst>
                <a:ext uri="{96DAC541-7B7A-43D3-8B79-37D633B846F1}">
                  <asvg:svgBlip xmlns:asvg="http://schemas.microsoft.com/office/drawing/2016/SVG/main" r:embed="rId3"/>
                </a:ext>
              </a:extLst>
            </a:blip>
            <a:stretch>
              <a:fillRect l="-199353"/>
            </a:stretch>
          </a:blipFill>
        </p:spPr>
        <p:txBody>
          <a:bodyPr/>
          <a:lstStyle/>
          <a:p>
            <a:endParaRPr lang="en-US"/>
          </a:p>
        </p:txBody>
      </p:sp>
      <p:sp>
        <p:nvSpPr>
          <p:cNvPr id="3" name="TextBox 3"/>
          <p:cNvSpPr txBox="1"/>
          <p:nvPr/>
        </p:nvSpPr>
        <p:spPr>
          <a:xfrm>
            <a:off x="516766" y="2222843"/>
            <a:ext cx="16962573" cy="1889333"/>
          </a:xfrm>
          <a:prstGeom prst="rect">
            <a:avLst/>
          </a:prstGeom>
        </p:spPr>
        <p:txBody>
          <a:bodyPr lIns="0" tIns="0" rIns="0" bIns="0" rtlCol="0" anchor="t">
            <a:spAutoFit/>
          </a:bodyPr>
          <a:lstStyle/>
          <a:p>
            <a:pPr algn="l">
              <a:lnSpc>
                <a:spcPts val="5063"/>
              </a:lnSpc>
            </a:pPr>
            <a:r>
              <a:rPr lang="en-US" sz="3616">
                <a:solidFill>
                  <a:srgbClr val="48AEA8"/>
                </a:solidFill>
                <a:latin typeface="Open Sans"/>
                <a:ea typeface="Open Sans"/>
                <a:cs typeface="Open Sans"/>
                <a:sym typeface="Open Sans"/>
              </a:rPr>
              <a:t>A client wishing to discontinue DVR and start LEN may do so, if clinically eligible to use LEN. An eligibility assessment to detect contraindications would be needed, as described in Lesson 2.</a:t>
            </a:r>
          </a:p>
        </p:txBody>
      </p:sp>
      <p:sp>
        <p:nvSpPr>
          <p:cNvPr id="4" name="TextBox 4"/>
          <p:cNvSpPr txBox="1"/>
          <p:nvPr/>
        </p:nvSpPr>
        <p:spPr>
          <a:xfrm>
            <a:off x="516766" y="418147"/>
            <a:ext cx="16152910" cy="1087756"/>
          </a:xfrm>
          <a:prstGeom prst="rect">
            <a:avLst/>
          </a:prstGeom>
        </p:spPr>
        <p:txBody>
          <a:bodyPr lIns="0" tIns="0" rIns="0" bIns="0" rtlCol="0" anchor="t">
            <a:spAutoFit/>
          </a:bodyPr>
          <a:lstStyle/>
          <a:p>
            <a:pPr algn="l">
              <a:lnSpc>
                <a:spcPts val="8819"/>
              </a:lnSpc>
            </a:pPr>
            <a:r>
              <a:rPr lang="en-US" sz="6299" b="1">
                <a:solidFill>
                  <a:srgbClr val="48AEA8"/>
                </a:solidFill>
                <a:latin typeface="Roboto Condensed Bold"/>
                <a:ea typeface="Roboto Condensed Bold"/>
                <a:cs typeface="Roboto Condensed Bold"/>
                <a:sym typeface="Roboto Condensed Bold"/>
              </a:rPr>
              <a:t>Switching from DVR</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i9f2da93fcc74e869d070fd34a0597c4 xmlns="c629780e-db83-45bc-a257-7c8c4fd6b9cb">
      <Terms xmlns="http://schemas.microsoft.com/office/infopath/2007/PartnerControls"/>
    </i9f2da93fcc74e869d070fd34a0597c4>
    <FavoriteUsers xmlns="c629780e-db83-45bc-a257-7c8c4fd6b9cb" xsi:nil="true"/>
    <cc92bdb0fa944447acf309642a11bf0d xmlns="c629780e-db83-45bc-a257-7c8c4fd6b9cb">
      <Terms xmlns="http://schemas.microsoft.com/office/infopath/2007/PartnerControls"/>
    </cc92bdb0fa944447acf309642a11bf0d>
    <KeyEntities xmlns="c629780e-db83-45bc-a257-7c8c4fd6b9cb" xsi:nil="true"/>
    <TaxCatchAll xmlns="c629780e-db83-45bc-a257-7c8c4fd6b9cb" xsi:nil="true"/>
    <lcf76f155ced4ddcb4097134ff3c332f xmlns="de2fcec8-2937-4d04-9baf-1b0d037ea53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NGOOnlineDocument" ma:contentTypeID="0x01010033CF86A3E53F48B7ADBBC140A8AF8FA7007FD213B62E61E54D825C1ADFFD37E106" ma:contentTypeVersion="16" ma:contentTypeDescription="NGO Document content type" ma:contentTypeScope="" ma:versionID="ec6a1fc8e94abe2becc110b0f6e5f01b">
  <xsd:schema xmlns:xsd="http://www.w3.org/2001/XMLSchema" xmlns:xs="http://www.w3.org/2001/XMLSchema" xmlns:p="http://schemas.microsoft.com/office/2006/metadata/properties" xmlns:ns2="c629780e-db83-45bc-a257-7c8c4fd6b9cb" xmlns:ns3="de2fcec8-2937-4d04-9baf-1b0d037ea53a" targetNamespace="http://schemas.microsoft.com/office/2006/metadata/properties" ma:root="true" ma:fieldsID="90ab41888d1da56c59fff8f24a38c77e" ns2:_="" ns3:_="">
    <xsd:import namespace="c629780e-db83-45bc-a257-7c8c4fd6b9cb"/>
    <xsd:import namespace="de2fcec8-2937-4d04-9baf-1b0d037ea53a"/>
    <xsd:element name="properties">
      <xsd:complexType>
        <xsd:sequence>
          <xsd:element name="documentManagement">
            <xsd:complexType>
              <xsd:all>
                <xsd:element ref="ns2:FavoriteUsers" minOccurs="0"/>
                <xsd:element ref="ns2:KeyEntities" minOccurs="0"/>
                <xsd:element ref="ns2:i9f2da93fcc74e869d070fd34a0597c4" minOccurs="0"/>
                <xsd:element ref="ns2:TaxCatchAll" minOccurs="0"/>
                <xsd:element ref="ns2:TaxCatchAllLabel" minOccurs="0"/>
                <xsd:element ref="ns2:cc92bdb0fa944447acf309642a11bf0d"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629780e-db83-45bc-a257-7c8c4fd6b9cb" elementFormDefault="qualified">
    <xsd:import namespace="http://schemas.microsoft.com/office/2006/documentManagement/types"/>
    <xsd:import namespace="http://schemas.microsoft.com/office/infopath/2007/PartnerControls"/>
    <xsd:element name="FavoriteUsers" ma:index="8" nillable="true" ma:displayName="F" ma:description="Store all users who mark this document as favorite" ma:hidden="true" ma:internalName="FavoriteUsers">
      <xsd:simpleType>
        <xsd:restriction base="dms:Text"/>
      </xsd:simpleType>
    </xsd:element>
    <xsd:element name="KeyEntities" ma:index="9" nillable="true" ma:displayName="K" ma:description="Store all entities which this document as a key" ma:hidden="true" ma:internalName="KeyEntities">
      <xsd:simpleType>
        <xsd:restriction base="dms:Text"/>
      </xsd:simpleType>
    </xsd:element>
    <xsd:element name="i9f2da93fcc74e869d070fd34a0597c4" ma:index="10" nillable="true" ma:taxonomy="true" ma:internalName="i9f2da93fcc74e869d070fd34a0597c4" ma:taxonomyFieldName="NGOOnlineDocumentType" ma:displayName="Document types" ma:fieldId="{29f2da93-fcc7-4e86-9d07-0fd34a0597c4}" ma:taxonomyMulti="true" ma:sspId="e492bf4d-7d24-4a02-9dd7-4d67ddc3dcfb" ma:termSetId="ab881ecd-e3fb-4592-9594-ea70170c21a9" ma:anchorId="00000000-0000-0000-0000-000000000000" ma:open="false" ma:isKeyword="false">
      <xsd:complexType>
        <xsd:sequence>
          <xsd:element ref="pc:Terms" minOccurs="0" maxOccurs="1"/>
        </xsd:sequence>
      </xsd:complexType>
    </xsd:element>
    <xsd:element name="TaxCatchAll" ma:index="11" nillable="true" ma:displayName="Taxonomy Catch All Column" ma:hidden="true" ma:list="{a205db0c-b838-4c53-becf-285510dc543a}" ma:internalName="TaxCatchAll" ma:showField="CatchAllData"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TaxCatchAllLabel" ma:index="12" nillable="true" ma:displayName="Taxonomy Catch All Column1" ma:hidden="true" ma:list="{a205db0c-b838-4c53-becf-285510dc543a}" ma:internalName="TaxCatchAllLabel" ma:readOnly="true" ma:showField="CatchAllDataLabel" ma:web="c629780e-db83-45bc-a257-7c8c4fd6b9cb">
      <xsd:complexType>
        <xsd:complexContent>
          <xsd:extension base="dms:MultiChoiceLookup">
            <xsd:sequence>
              <xsd:element name="Value" type="dms:Lookup" maxOccurs="unbounded" minOccurs="0" nillable="true"/>
            </xsd:sequence>
          </xsd:extension>
        </xsd:complexContent>
      </xsd:complexType>
    </xsd:element>
    <xsd:element name="cc92bdb0fa944447acf309642a11bf0d" ma:index="14" nillable="true" ma:taxonomy="true" ma:internalName="cc92bdb0fa944447acf309642a11bf0d" ma:taxonomyFieldName="NGOOnlineKeywords" ma:displayName="Keywords" ma:fieldId="{cc92bdb0-fa94-4447-acf3-09642a11bf0d}" ma:taxonomyMulti="true" ma:sspId="e492bf4d-7d24-4a02-9dd7-4d67ddc3dcfb" ma:termSetId="7c9b2214-6d63-47c8-ad9c-de84cf58bf6c"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e2fcec8-2937-4d04-9baf-1b0d037ea53a" elementFormDefault="qualified">
    <xsd:import namespace="http://schemas.microsoft.com/office/2006/documentManagement/types"/>
    <xsd:import namespace="http://schemas.microsoft.com/office/infopath/2007/PartnerControls"/>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SearchProperties" ma:index="18" nillable="true" ma:displayName="MediaServiceSearchProperties" ma:hidden="true" ma:internalName="MediaServiceSearchProperties" ma:readOnly="true">
      <xsd:simpleType>
        <xsd:restriction base="dms:Note"/>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e492bf4d-7d24-4a02-9dd7-4d67ddc3dcfb" ma:termSetId="09814cd3-568e-fe90-9814-8d621ff8fb84" ma:anchorId="fba54fb3-c3e1-fe81-a776-ca4b69148c4d" ma:open="true" ma:isKeyword="false">
      <xsd:complexType>
        <xsd:sequence>
          <xsd:element ref="pc:Terms" minOccurs="0" maxOccurs="1"/>
        </xsd:sequence>
      </xsd:complexType>
    </xsd:element>
    <xsd:element name="MediaServiceOCR" ma:index="26"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648D5D1-19B4-44A5-9C36-1D78257DDDBD}">
  <ds:schemaRefs>
    <ds:schemaRef ds:uri="http://purl.org/dc/dcmitype/"/>
    <ds:schemaRef ds:uri="http://schemas.microsoft.com/office/2006/metadata/properties"/>
    <ds:schemaRef ds:uri="1f893405-3d04-4125-8667-2069a7a8f333"/>
    <ds:schemaRef ds:uri="http://purl.org/dc/elements/1.1/"/>
    <ds:schemaRef ds:uri="http://purl.org/dc/terms/"/>
    <ds:schemaRef ds:uri="http://schemas.microsoft.com/office/2006/documentManagement/types"/>
    <ds:schemaRef ds:uri="http://www.w3.org/XML/1998/namespace"/>
    <ds:schemaRef ds:uri="http://schemas.microsoft.com/office/infopath/2007/PartnerControls"/>
    <ds:schemaRef ds:uri="http://schemas.openxmlformats.org/package/2006/metadata/core-properties"/>
    <ds:schemaRef ds:uri="68a5c628-16cf-4991-9858-d8a7af271d3e"/>
    <ds:schemaRef ds:uri="c629780e-db83-45bc-a257-7c8c4fd6b9cb"/>
    <ds:schemaRef ds:uri="de2fcec8-2937-4d04-9baf-1b0d037ea53a"/>
  </ds:schemaRefs>
</ds:datastoreItem>
</file>

<file path=customXml/itemProps2.xml><?xml version="1.0" encoding="utf-8"?>
<ds:datastoreItem xmlns:ds="http://schemas.openxmlformats.org/officeDocument/2006/customXml" ds:itemID="{228E1BFE-75F9-466A-BEE3-5C11D76587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629780e-db83-45bc-a257-7c8c4fd6b9cb"/>
    <ds:schemaRef ds:uri="de2fcec8-2937-4d04-9baf-1b0d037ea5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504EFB9-9C88-4532-885D-10E20B26F3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309</TotalTime>
  <Words>13634</Words>
  <Application>Microsoft Office PowerPoint</Application>
  <PresentationFormat>Custom</PresentationFormat>
  <Paragraphs>788</Paragraphs>
  <Slides>162</Slides>
  <Notes>0</Notes>
  <HiddenSlides>0</HiddenSlides>
  <MMClips>0</MMClips>
  <ScaleCrop>false</ScaleCrop>
  <HeadingPairs>
    <vt:vector size="4" baseType="variant">
      <vt:variant>
        <vt:lpstr>Theme</vt:lpstr>
      </vt:variant>
      <vt:variant>
        <vt:i4>1</vt:i4>
      </vt:variant>
      <vt:variant>
        <vt:lpstr>Slide Titles</vt:lpstr>
      </vt:variant>
      <vt:variant>
        <vt:i4>162</vt:i4>
      </vt:variant>
    </vt:vector>
  </HeadingPairs>
  <TitlesOfParts>
    <vt:vector size="16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L1-4 Lenacapavir-Focused Training PPT</dc:title>
  <dc:creator>Elizabeth Irungu</dc:creator>
  <cp:lastModifiedBy>Zech, Jennifer M.</cp:lastModifiedBy>
  <cp:revision>4</cp:revision>
  <dcterms:created xsi:type="dcterms:W3CDTF">2006-08-16T00:00:00Z</dcterms:created>
  <dcterms:modified xsi:type="dcterms:W3CDTF">2026-01-30T21:16:31Z</dcterms:modified>
  <dc:identifier>DAG0AWmR9V0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0x01010033CF86A3E53F48B7ADBBC140A8AF8FA7007FD213B62E61E54D825C1ADFFD37E106</vt:lpwstr>
  </property>
  <property fmtid="{D5CDD505-2E9C-101B-9397-08002B2CF9AE}" pid="3" name="MediaServiceImageTags">
    <vt:lpwstr/>
  </property>
  <property fmtid="{D5CDD505-2E9C-101B-9397-08002B2CF9AE}" pid="4" name="NGOOnlineKeywords">
    <vt:lpwstr/>
  </property>
  <property fmtid="{D5CDD505-2E9C-101B-9397-08002B2CF9AE}" pid="5" name="NGOOnlineDocumentType">
    <vt:lpwstr/>
  </property>
</Properties>
</file>